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26.xml" ContentType="application/vnd.openxmlformats-officedocument.presentationml.notesSlide+xml"/>
  <Override PartName="/ppt/charts/chart13.xml" ContentType="application/vnd.openxmlformats-officedocument.drawingml.chart+xml"/>
  <Override PartName="/ppt/drawings/drawing5.xml" ContentType="application/vnd.openxmlformats-officedocument.drawingml.chartshapes+xml"/>
  <Override PartName="/ppt/notesSlides/notesSlide27.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6.xml" ContentType="application/vnd.openxmlformats-officedocument.drawingml.chartshapes+xml"/>
  <Override PartName="/ppt/notesSlides/notesSlide28.xml" ContentType="application/vnd.openxmlformats-officedocument.presentationml.notesSlide+xml"/>
  <Override PartName="/ppt/charts/chart15.xml" ContentType="application/vnd.openxmlformats-officedocument.drawingml.chart+xml"/>
  <Override PartName="/ppt/drawings/drawing7.xml" ContentType="application/vnd.openxmlformats-officedocument.drawingml.chartshapes+xml"/>
  <Override PartName="/ppt/notesSlides/notesSlide29.xml" ContentType="application/vnd.openxmlformats-officedocument.presentationml.notesSlide+xml"/>
  <Override PartName="/ppt/charts/chart16.xml" ContentType="application/vnd.openxmlformats-officedocument.drawingml.chart+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17.xml" ContentType="application/vnd.openxmlformats-officedocument.drawingml.chart+xml"/>
  <Override PartName="/ppt/theme/themeOverride3.xml" ContentType="application/vnd.openxmlformats-officedocument.themeOverride+xml"/>
  <Override PartName="/ppt/drawings/drawing9.xml" ContentType="application/vnd.openxmlformats-officedocument.drawingml.chartshapes+xml"/>
  <Override PartName="/ppt/charts/chart18.xml" ContentType="application/vnd.openxmlformats-officedocument.drawingml.chart+xml"/>
  <Override PartName="/ppt/theme/themeOverride4.xml" ContentType="application/vnd.openxmlformats-officedocument.themeOverride+xml"/>
  <Override PartName="/ppt/drawings/drawing10.xml" ContentType="application/vnd.openxmlformats-officedocument.drawingml.chartshapes+xml"/>
  <Override PartName="/ppt/notesSlides/notesSlide31.xml" ContentType="application/vnd.openxmlformats-officedocument.presentationml.notesSlide+xml"/>
  <Override PartName="/ppt/charts/chart19.xml" ContentType="application/vnd.openxmlformats-officedocument.drawingml.chart+xml"/>
  <Override PartName="/ppt/drawings/drawing1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4.xml" ContentType="application/vnd.openxmlformats-officedocument.drawingml.chart+xml"/>
  <Override PartName="/ppt/drawings/drawing12.xml" ContentType="application/vnd.openxmlformats-officedocument.drawingml.chartshape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handoutMasterIdLst>
    <p:handoutMasterId r:id="rId45"/>
  </p:handoutMasterIdLst>
  <p:sldIdLst>
    <p:sldId id="256" r:id="rId2"/>
    <p:sldId id="411" r:id="rId3"/>
    <p:sldId id="398" r:id="rId4"/>
    <p:sldId id="388" r:id="rId5"/>
    <p:sldId id="406" r:id="rId6"/>
    <p:sldId id="387" r:id="rId7"/>
    <p:sldId id="265" r:id="rId8"/>
    <p:sldId id="266" r:id="rId9"/>
    <p:sldId id="272" r:id="rId10"/>
    <p:sldId id="271" r:id="rId11"/>
    <p:sldId id="270" r:id="rId12"/>
    <p:sldId id="319" r:id="rId13"/>
    <p:sldId id="410" r:id="rId14"/>
    <p:sldId id="351" r:id="rId15"/>
    <p:sldId id="390" r:id="rId16"/>
    <p:sldId id="349" r:id="rId17"/>
    <p:sldId id="353" r:id="rId18"/>
    <p:sldId id="385" r:id="rId19"/>
    <p:sldId id="304" r:id="rId20"/>
    <p:sldId id="391" r:id="rId21"/>
    <p:sldId id="392" r:id="rId22"/>
    <p:sldId id="393" r:id="rId23"/>
    <p:sldId id="394" r:id="rId24"/>
    <p:sldId id="412" r:id="rId25"/>
    <p:sldId id="399" r:id="rId26"/>
    <p:sldId id="400" r:id="rId27"/>
    <p:sldId id="401" r:id="rId28"/>
    <p:sldId id="373" r:id="rId29"/>
    <p:sldId id="374" r:id="rId30"/>
    <p:sldId id="320" r:id="rId31"/>
    <p:sldId id="348" r:id="rId32"/>
    <p:sldId id="377" r:id="rId33"/>
    <p:sldId id="375" r:id="rId34"/>
    <p:sldId id="344" r:id="rId35"/>
    <p:sldId id="378" r:id="rId36"/>
    <p:sldId id="322" r:id="rId37"/>
    <p:sldId id="407" r:id="rId38"/>
    <p:sldId id="408" r:id="rId39"/>
    <p:sldId id="325" r:id="rId40"/>
    <p:sldId id="409" r:id="rId41"/>
    <p:sldId id="302" r:id="rId42"/>
    <p:sldId id="370" r:id="rId43"/>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58267E"/>
    <a:srgbClr val="FFF419"/>
    <a:srgbClr val="FFFFCC"/>
    <a:srgbClr val="FF5050"/>
    <a:srgbClr val="FFFF99"/>
    <a:srgbClr val="000066"/>
    <a:srgbClr val="295723"/>
    <a:srgbClr val="0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8" autoAdjust="0"/>
    <p:restoredTop sz="75360" autoAdjust="0"/>
  </p:normalViewPr>
  <p:slideViewPr>
    <p:cSldViewPr>
      <p:cViewPr varScale="1">
        <p:scale>
          <a:sx n="68" d="100"/>
          <a:sy n="68" d="100"/>
        </p:scale>
        <p:origin x="-1992" y="-102"/>
      </p:cViewPr>
      <p:guideLst>
        <p:guide orient="horz" pos="2160"/>
        <p:guide pos="2880"/>
      </p:guideLst>
    </p:cSldViewPr>
  </p:slideViewPr>
  <p:outlineViewPr>
    <p:cViewPr>
      <p:scale>
        <a:sx n="33" d="100"/>
        <a:sy n="33" d="100"/>
      </p:scale>
      <p:origin x="0" y="58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UMO2010\Desktop\SEDSG2017\bv_intse.csv"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UMO2010\Desktop\SEDSG2017\bv_modse.csv"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KUMO2010\Desktop\SEDSG2017\bv_intse.csv" TargetMode="Externa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embeddings/oleObject1.bin"/></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embeddings/oleObject2.bin"/></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KUMO2010\Desktop\BuckFawnResul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UMO2010\Desktop\SEDSG2017\bv_intse.csv"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KUMO2010\Desktop\SEDSG2017\Generation_Interva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KUMO2010\Desktop\SEDSG2017\Generation_Interva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KUMO2010\Desktop\SEDSG2017\Generation_Interva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KUMO2010\Desktop\SEDSG2017\bv_intse.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6614173228346"/>
          <c:y val="0.12856104792456499"/>
          <c:w val="0.84609580052493438"/>
          <c:h val="0.70453314863419847"/>
        </c:manualLayout>
      </c:layout>
      <c:barChart>
        <c:barDir val="col"/>
        <c:grouping val="clustered"/>
        <c:varyColors val="0"/>
        <c:ser>
          <c:idx val="0"/>
          <c:order val="0"/>
          <c:invertIfNegative val="0"/>
          <c:cat>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Sheet1!$B$3:$K$3</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1"/>
          <c:order val="1"/>
          <c:invertIfNegative val="0"/>
          <c:cat>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Sheet1!$B$4:$K$4</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2"/>
          <c:order val="2"/>
          <c:invertIfNegative val="0"/>
          <c:cat>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Sheet1!$B$5:$K$5</c:f>
              <c:numCache>
                <c:formatCode>General</c:formatCode>
                <c:ptCount val="10"/>
                <c:pt idx="0">
                  <c:v>0</c:v>
                </c:pt>
                <c:pt idx="1">
                  <c:v>0</c:v>
                </c:pt>
                <c:pt idx="2">
                  <c:v>0</c:v>
                </c:pt>
                <c:pt idx="3">
                  <c:v>0</c:v>
                </c:pt>
                <c:pt idx="4">
                  <c:v>0</c:v>
                </c:pt>
                <c:pt idx="5">
                  <c:v>0</c:v>
                </c:pt>
                <c:pt idx="6">
                  <c:v>0</c:v>
                </c:pt>
                <c:pt idx="7">
                  <c:v>0</c:v>
                </c:pt>
                <c:pt idx="8">
                  <c:v>0</c:v>
                </c:pt>
                <c:pt idx="9">
                  <c:v>0</c:v>
                </c:pt>
              </c:numCache>
            </c:numRef>
          </c:val>
        </c:ser>
        <c:ser>
          <c:idx val="3"/>
          <c:order val="3"/>
          <c:invertIfNegative val="0"/>
          <c:cat>
            <c:numRef>
              <c:f>Sheet1!$B$2:$K$2</c:f>
              <c:numCache>
                <c:formatCode>General</c:formatCode>
                <c:ptCount val="10"/>
                <c:pt idx="0">
                  <c:v>10</c:v>
                </c:pt>
                <c:pt idx="1">
                  <c:v>20</c:v>
                </c:pt>
                <c:pt idx="2">
                  <c:v>30</c:v>
                </c:pt>
                <c:pt idx="3">
                  <c:v>40</c:v>
                </c:pt>
                <c:pt idx="4">
                  <c:v>50</c:v>
                </c:pt>
                <c:pt idx="5">
                  <c:v>60</c:v>
                </c:pt>
                <c:pt idx="6">
                  <c:v>70</c:v>
                </c:pt>
                <c:pt idx="7">
                  <c:v>80</c:v>
                </c:pt>
                <c:pt idx="8">
                  <c:v>90</c:v>
                </c:pt>
                <c:pt idx="9">
                  <c:v>100</c:v>
                </c:pt>
              </c:numCache>
            </c:numRef>
          </c:cat>
          <c:val>
            <c:numRef>
              <c:f>Sheet1!$B$6:$K$6</c:f>
              <c:numCache>
                <c:formatCode>General</c:formatCode>
                <c:ptCount val="10"/>
                <c:pt idx="0">
                  <c:v>0</c:v>
                </c:pt>
                <c:pt idx="1">
                  <c:v>0</c:v>
                </c:pt>
                <c:pt idx="2">
                  <c:v>0</c:v>
                </c:pt>
                <c:pt idx="3">
                  <c:v>0</c:v>
                </c:pt>
                <c:pt idx="4">
                  <c:v>0</c:v>
                </c:pt>
                <c:pt idx="5">
                  <c:v>0</c:v>
                </c:pt>
                <c:pt idx="6">
                  <c:v>0</c:v>
                </c:pt>
                <c:pt idx="7">
                  <c:v>0</c:v>
                </c:pt>
                <c:pt idx="8">
                  <c:v>0</c:v>
                </c:pt>
                <c:pt idx="9">
                  <c:v>0</c:v>
                </c:pt>
              </c:numCache>
            </c:numRef>
          </c:val>
        </c:ser>
        <c:dLbls>
          <c:showLegendKey val="0"/>
          <c:showVal val="0"/>
          <c:showCatName val="0"/>
          <c:showSerName val="0"/>
          <c:showPercent val="0"/>
          <c:showBubbleSize val="0"/>
        </c:dLbls>
        <c:gapWidth val="150"/>
        <c:axId val="188824192"/>
        <c:axId val="188825984"/>
      </c:barChart>
      <c:catAx>
        <c:axId val="188824192"/>
        <c:scaling>
          <c:orientation val="minMax"/>
        </c:scaling>
        <c:delete val="0"/>
        <c:axPos val="b"/>
        <c:numFmt formatCode="General" sourceLinked="1"/>
        <c:majorTickMark val="out"/>
        <c:minorTickMark val="none"/>
        <c:tickLblPos val="nextTo"/>
        <c:crossAx val="188825984"/>
        <c:crosses val="autoZero"/>
        <c:auto val="1"/>
        <c:lblAlgn val="ctr"/>
        <c:lblOffset val="100"/>
        <c:noMultiLvlLbl val="0"/>
      </c:catAx>
      <c:valAx>
        <c:axId val="188825984"/>
        <c:scaling>
          <c:orientation val="minMax"/>
          <c:max val="30"/>
        </c:scaling>
        <c:delete val="0"/>
        <c:axPos val="l"/>
        <c:numFmt formatCode="General" sourceLinked="1"/>
        <c:majorTickMark val="out"/>
        <c:minorTickMark val="none"/>
        <c:tickLblPos val="nextTo"/>
        <c:crossAx val="188824192"/>
        <c:crosses val="autoZero"/>
        <c:crossBetween val="between"/>
        <c:majorUnit val="30"/>
        <c:minorUnit val="2.0000000000000004E-2"/>
      </c:valAx>
    </c:plotArea>
    <c:plotVisOnly val="1"/>
    <c:dispBlanksAs val="gap"/>
    <c:showDLblsOverMax val="0"/>
  </c:chart>
  <c:spPr>
    <a:solidFill>
      <a:sysClr val="window" lastClr="FFFFFF">
        <a:lumMod val="95000"/>
      </a:sysClr>
    </a:solidFill>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61813325965835"/>
          <c:y val="0.16098484848484848"/>
          <c:w val="0.56547619047619047"/>
          <c:h val="0.71969696969696972"/>
        </c:manualLayout>
      </c:layout>
      <c:pieChart>
        <c:varyColors val="1"/>
        <c:ser>
          <c:idx val="0"/>
          <c:order val="0"/>
          <c:explosion val="25"/>
          <c:dPt>
            <c:idx val="0"/>
            <c:bubble3D val="0"/>
            <c:spPr>
              <a:solidFill>
                <a:srgbClr val="FF0000"/>
              </a:solidFill>
            </c:spPr>
          </c:dPt>
          <c:dPt>
            <c:idx val="1"/>
            <c:bubble3D val="0"/>
            <c:spPr>
              <a:solidFill>
                <a:srgbClr val="58267E"/>
              </a:solidFill>
            </c:spPr>
          </c:dPt>
          <c:dPt>
            <c:idx val="2"/>
            <c:bubble3D val="0"/>
            <c:spPr>
              <a:solidFill>
                <a:srgbClr val="FFFF00"/>
              </a:solidFill>
            </c:spPr>
          </c:dPt>
          <c:dLbls>
            <c:dLbl>
              <c:idx val="0"/>
              <c:layout>
                <c:manualLayout>
                  <c:x val="-0.14989571616047995"/>
                  <c:y val="3.465670484371272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242482847538794E-2"/>
                  <c:y val="-0.13693181818181818"/>
                </c:manualLayout>
              </c:layout>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7330275121859767"/>
                  <c:y val="5.25891791935099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Sheet1!$A$8:$C$8</c:f>
              <c:numCache>
                <c:formatCode>0%</c:formatCode>
                <c:ptCount val="3"/>
                <c:pt idx="0">
                  <c:v>0.45</c:v>
                </c:pt>
                <c:pt idx="1">
                  <c:v>0.13</c:v>
                </c:pt>
                <c:pt idx="2">
                  <c:v>0.42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5158876696645"/>
          <c:y val="4.6260498687664041E-2"/>
          <c:w val="0.84989308043332401"/>
          <c:h val="0.78701200544376393"/>
        </c:manualLayout>
      </c:layout>
      <c:stockChart>
        <c:ser>
          <c:idx val="0"/>
          <c:order val="0"/>
          <c:spPr>
            <a:ln w="28575">
              <a:noFill/>
            </a:ln>
          </c:spPr>
          <c:marker>
            <c:symbol val="none"/>
          </c:marker>
          <c:cat>
            <c:numRef>
              <c:f>bv_intse!$A$2:$A$13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bv_intse!$E$2:$E$13</c:f>
              <c:numCache>
                <c:formatCode>General</c:formatCode>
                <c:ptCount val="12"/>
                <c:pt idx="0">
                  <c:v>0.08</c:v>
                </c:pt>
                <c:pt idx="1">
                  <c:v>0.09</c:v>
                </c:pt>
                <c:pt idx="2">
                  <c:v>0.1</c:v>
                </c:pt>
                <c:pt idx="3">
                  <c:v>0.11</c:v>
                </c:pt>
                <c:pt idx="4">
                  <c:v>0.12</c:v>
                </c:pt>
                <c:pt idx="5">
                  <c:v>0.13</c:v>
                </c:pt>
                <c:pt idx="6">
                  <c:v>0.14000000000000001</c:v>
                </c:pt>
                <c:pt idx="7">
                  <c:v>0.15</c:v>
                </c:pt>
                <c:pt idx="8">
                  <c:v>0.16</c:v>
                </c:pt>
                <c:pt idx="9">
                  <c:v>0.17</c:v>
                </c:pt>
                <c:pt idx="10">
                  <c:v>0.18</c:v>
                </c:pt>
                <c:pt idx="11">
                  <c:v>0.19</c:v>
                </c:pt>
              </c:numCache>
            </c:numRef>
          </c:val>
          <c:smooth val="0"/>
        </c:ser>
        <c:ser>
          <c:idx val="1"/>
          <c:order val="1"/>
          <c:spPr>
            <a:ln w="28575">
              <a:noFill/>
            </a:ln>
          </c:spPr>
          <c:marker>
            <c:symbol val="none"/>
          </c:marker>
          <c:cat>
            <c:numRef>
              <c:f>bv_intse!$A$2:$A$13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bv_intse!$F$2:$F$13</c:f>
              <c:numCache>
                <c:formatCode>General</c:formatCode>
                <c:ptCount val="12"/>
                <c:pt idx="0">
                  <c:v>2.0000000000000004E-2</c:v>
                </c:pt>
                <c:pt idx="1">
                  <c:v>0.03</c:v>
                </c:pt>
                <c:pt idx="2">
                  <c:v>4.0000000000000008E-2</c:v>
                </c:pt>
                <c:pt idx="3">
                  <c:v>0.05</c:v>
                </c:pt>
                <c:pt idx="4">
                  <c:v>0.06</c:v>
                </c:pt>
                <c:pt idx="5">
                  <c:v>7.0000000000000007E-2</c:v>
                </c:pt>
                <c:pt idx="6">
                  <c:v>0.08</c:v>
                </c:pt>
                <c:pt idx="7">
                  <c:v>0.09</c:v>
                </c:pt>
                <c:pt idx="8">
                  <c:v>0.1</c:v>
                </c:pt>
                <c:pt idx="9">
                  <c:v>0.11000000000000001</c:v>
                </c:pt>
                <c:pt idx="10">
                  <c:v>0.12</c:v>
                </c:pt>
                <c:pt idx="11">
                  <c:v>0.13</c:v>
                </c:pt>
              </c:numCache>
            </c:numRef>
          </c:val>
          <c:smooth val="0"/>
        </c:ser>
        <c:ser>
          <c:idx val="2"/>
          <c:order val="2"/>
          <c:spPr>
            <a:ln w="28575">
              <a:noFill/>
            </a:ln>
          </c:spPr>
          <c:marker>
            <c:symbol val="circle"/>
            <c:size val="5"/>
            <c:spPr>
              <a:solidFill>
                <a:schemeClr val="tx1"/>
              </a:solidFill>
              <a:ln>
                <a:noFill/>
              </a:ln>
            </c:spPr>
          </c:marker>
          <c:trendline>
            <c:spPr>
              <a:ln>
                <a:solidFill>
                  <a:srgbClr val="FF0000"/>
                </a:solidFill>
              </a:ln>
            </c:spPr>
            <c:trendlineType val="linear"/>
            <c:dispRSqr val="0"/>
            <c:dispEq val="0"/>
          </c:trendline>
          <c:cat>
            <c:numRef>
              <c:f>bv_intse!$A$2:$A$13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bv_intse!$G$2:$G$13</c:f>
              <c:numCache>
                <c:formatCode>General</c:formatCode>
                <c:ptCount val="12"/>
                <c:pt idx="0">
                  <c:v>0.05</c:v>
                </c:pt>
                <c:pt idx="1">
                  <c:v>0.06</c:v>
                </c:pt>
                <c:pt idx="2">
                  <c:v>7.0000000000000007E-2</c:v>
                </c:pt>
                <c:pt idx="3">
                  <c:v>0.08</c:v>
                </c:pt>
                <c:pt idx="4">
                  <c:v>0.09</c:v>
                </c:pt>
                <c:pt idx="5">
                  <c:v>0.1</c:v>
                </c:pt>
                <c:pt idx="6">
                  <c:v>0.11</c:v>
                </c:pt>
                <c:pt idx="7">
                  <c:v>0.12</c:v>
                </c:pt>
                <c:pt idx="8">
                  <c:v>0.13</c:v>
                </c:pt>
                <c:pt idx="9">
                  <c:v>0.14000000000000001</c:v>
                </c:pt>
                <c:pt idx="10">
                  <c:v>0.15</c:v>
                </c:pt>
                <c:pt idx="11">
                  <c:v>0.16</c:v>
                </c:pt>
              </c:numCache>
            </c:numRef>
          </c:val>
          <c:smooth val="0"/>
        </c:ser>
        <c:dLbls>
          <c:showLegendKey val="0"/>
          <c:showVal val="0"/>
          <c:showCatName val="0"/>
          <c:showSerName val="0"/>
          <c:showPercent val="0"/>
          <c:showBubbleSize val="0"/>
        </c:dLbls>
        <c:hiLowLines>
          <c:spPr>
            <a:ln w="12700"/>
          </c:spPr>
        </c:hiLowLines>
        <c:axId val="190914944"/>
        <c:axId val="190916480"/>
      </c:stockChart>
      <c:catAx>
        <c:axId val="190914944"/>
        <c:scaling>
          <c:orientation val="minMax"/>
        </c:scaling>
        <c:delete val="0"/>
        <c:axPos val="b"/>
        <c:numFmt formatCode="General" sourceLinked="1"/>
        <c:majorTickMark val="out"/>
        <c:minorTickMark val="none"/>
        <c:tickLblPos val="nextTo"/>
        <c:txPr>
          <a:bodyPr/>
          <a:lstStyle/>
          <a:p>
            <a:pPr>
              <a:defRPr sz="800"/>
            </a:pPr>
            <a:endParaRPr lang="en-US"/>
          </a:p>
        </c:txPr>
        <c:crossAx val="190916480"/>
        <c:crosses val="autoZero"/>
        <c:auto val="1"/>
        <c:lblAlgn val="ctr"/>
        <c:lblOffset val="100"/>
        <c:noMultiLvlLbl val="0"/>
      </c:catAx>
      <c:valAx>
        <c:axId val="190916480"/>
        <c:scaling>
          <c:orientation val="minMax"/>
        </c:scaling>
        <c:delete val="0"/>
        <c:axPos val="l"/>
        <c:numFmt formatCode="General" sourceLinked="1"/>
        <c:majorTickMark val="out"/>
        <c:minorTickMark val="none"/>
        <c:tickLblPos val="nextTo"/>
        <c:crossAx val="190914944"/>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60228649303452"/>
          <c:y val="2.3809523809523808E-2"/>
          <c:w val="0.87676950837876033"/>
          <c:h val="0.84467795692205139"/>
        </c:manualLayout>
      </c:layout>
      <c:stockChart>
        <c:ser>
          <c:idx val="0"/>
          <c:order val="0"/>
          <c:spPr>
            <a:ln w="28575">
              <a:noFill/>
            </a:ln>
          </c:spPr>
          <c:marker>
            <c:symbol val="none"/>
          </c:marker>
          <c:cat>
            <c:numRef>
              <c:f>bv_modse!$E$2:$E$14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bv_modse!$F$2:$F$14</c:f>
              <c:numCache>
                <c:formatCode>General</c:formatCode>
                <c:ptCount val="13"/>
                <c:pt idx="0">
                  <c:v>9.0912255999999997E-2</c:v>
                </c:pt>
                <c:pt idx="1">
                  <c:v>1.0912465E-2</c:v>
                </c:pt>
                <c:pt idx="2">
                  <c:v>1.9866704999999998E-2</c:v>
                </c:pt>
                <c:pt idx="3">
                  <c:v>7.9595994000000003E-2</c:v>
                </c:pt>
                <c:pt idx="4">
                  <c:v>3.8467098000000005E-2</c:v>
                </c:pt>
                <c:pt idx="5">
                  <c:v>1.1584952999999999E-2</c:v>
                </c:pt>
                <c:pt idx="6">
                  <c:v>7.1244131000000002E-2</c:v>
                </c:pt>
                <c:pt idx="7">
                  <c:v>4.6227883999999997E-2</c:v>
                </c:pt>
                <c:pt idx="8">
                  <c:v>2.8330254000000003E-2</c:v>
                </c:pt>
                <c:pt idx="9">
                  <c:v>3.0710507000000001E-2</c:v>
                </c:pt>
                <c:pt idx="10">
                  <c:v>4.9813453000000008E-2</c:v>
                </c:pt>
                <c:pt idx="11">
                  <c:v>2.8262799999999998E-2</c:v>
                </c:pt>
                <c:pt idx="12">
                  <c:v>-1.8237920000000012E-3</c:v>
                </c:pt>
              </c:numCache>
            </c:numRef>
          </c:val>
          <c:smooth val="0"/>
        </c:ser>
        <c:ser>
          <c:idx val="1"/>
          <c:order val="1"/>
          <c:spPr>
            <a:ln w="28575">
              <a:noFill/>
            </a:ln>
          </c:spPr>
          <c:marker>
            <c:symbol val="none"/>
          </c:marker>
          <c:cat>
            <c:numRef>
              <c:f>bv_modse!$E$2:$E$14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bv_modse!$G$2:$G$14</c:f>
              <c:numCache>
                <c:formatCode>General</c:formatCode>
                <c:ptCount val="13"/>
                <c:pt idx="0">
                  <c:v>2.4039282000000002E-2</c:v>
                </c:pt>
                <c:pt idx="1">
                  <c:v>-2.3214715E-2</c:v>
                </c:pt>
                <c:pt idx="2">
                  <c:v>-5.3516938999999999E-2</c:v>
                </c:pt>
                <c:pt idx="3">
                  <c:v>1.3656663999999999E-2</c:v>
                </c:pt>
                <c:pt idx="4">
                  <c:v>-2.9837940000000014E-3</c:v>
                </c:pt>
                <c:pt idx="5">
                  <c:v>-4.6686449000000005E-2</c:v>
                </c:pt>
                <c:pt idx="6">
                  <c:v>-2.1888701E-2</c:v>
                </c:pt>
                <c:pt idx="7">
                  <c:v>-1.3910295999999999E-2</c:v>
                </c:pt>
                <c:pt idx="8">
                  <c:v>-5.2347180000000007E-2</c:v>
                </c:pt>
                <c:pt idx="9">
                  <c:v>-3.0914421000000001E-2</c:v>
                </c:pt>
                <c:pt idx="10">
                  <c:v>-1.7115621000000001E-2</c:v>
                </c:pt>
                <c:pt idx="11">
                  <c:v>-3.8497707999999999E-2</c:v>
                </c:pt>
                <c:pt idx="12">
                  <c:v>-6.1051891999999996E-2</c:v>
                </c:pt>
              </c:numCache>
            </c:numRef>
          </c:val>
          <c:smooth val="0"/>
        </c:ser>
        <c:ser>
          <c:idx val="2"/>
          <c:order val="2"/>
          <c:spPr>
            <a:ln w="28575">
              <a:noFill/>
            </a:ln>
          </c:spPr>
          <c:marker>
            <c:symbol val="circle"/>
            <c:size val="7"/>
            <c:spPr>
              <a:solidFill>
                <a:schemeClr val="tx1"/>
              </a:solidFill>
              <a:ln>
                <a:noFill/>
              </a:ln>
            </c:spPr>
          </c:marker>
          <c:cat>
            <c:numRef>
              <c:f>bv_modse!$E$2:$E$14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bv_modse!$H$2:$H$14</c:f>
              <c:numCache>
                <c:formatCode>General</c:formatCode>
                <c:ptCount val="13"/>
                <c:pt idx="0">
                  <c:v>5.7475769000000003E-2</c:v>
                </c:pt>
                <c:pt idx="1">
                  <c:v>-6.1511250000000003E-3</c:v>
                </c:pt>
                <c:pt idx="2">
                  <c:v>-1.6825117000000001E-2</c:v>
                </c:pt>
                <c:pt idx="3">
                  <c:v>4.6626329000000001E-2</c:v>
                </c:pt>
                <c:pt idx="4">
                  <c:v>1.7741652E-2</c:v>
                </c:pt>
                <c:pt idx="5">
                  <c:v>-1.7550748000000001E-2</c:v>
                </c:pt>
                <c:pt idx="6">
                  <c:v>2.4677714999999999E-2</c:v>
                </c:pt>
                <c:pt idx="7">
                  <c:v>1.6158794000000001E-2</c:v>
                </c:pt>
                <c:pt idx="8">
                  <c:v>-1.2008463E-2</c:v>
                </c:pt>
                <c:pt idx="9">
                  <c:v>-1.01957E-4</c:v>
                </c:pt>
                <c:pt idx="10">
                  <c:v>1.6348916000000002E-2</c:v>
                </c:pt>
                <c:pt idx="11">
                  <c:v>-5.1174539999999996E-3</c:v>
                </c:pt>
                <c:pt idx="12">
                  <c:v>-3.1437842000000001E-2</c:v>
                </c:pt>
              </c:numCache>
            </c:numRef>
          </c:val>
          <c:smooth val="0"/>
        </c:ser>
        <c:dLbls>
          <c:showLegendKey val="0"/>
          <c:showVal val="0"/>
          <c:showCatName val="0"/>
          <c:showSerName val="0"/>
          <c:showPercent val="0"/>
          <c:showBubbleSize val="0"/>
        </c:dLbls>
        <c:hiLowLines>
          <c:spPr>
            <a:ln w="19050"/>
          </c:spPr>
        </c:hiLowLines>
        <c:axId val="190982400"/>
        <c:axId val="190988288"/>
      </c:stockChart>
      <c:catAx>
        <c:axId val="190982400"/>
        <c:scaling>
          <c:orientation val="minMax"/>
        </c:scaling>
        <c:delete val="0"/>
        <c:axPos val="b"/>
        <c:numFmt formatCode="General" sourceLinked="1"/>
        <c:majorTickMark val="out"/>
        <c:minorTickMark val="none"/>
        <c:tickLblPos val="nextTo"/>
        <c:crossAx val="190988288"/>
        <c:crossesAt val="-0.4"/>
        <c:auto val="1"/>
        <c:lblAlgn val="ctr"/>
        <c:lblOffset val="100"/>
        <c:noMultiLvlLbl val="0"/>
      </c:catAx>
      <c:valAx>
        <c:axId val="190988288"/>
        <c:scaling>
          <c:orientation val="minMax"/>
          <c:max val="0.4"/>
          <c:min val="-0.4"/>
        </c:scaling>
        <c:delete val="0"/>
        <c:axPos val="l"/>
        <c:numFmt formatCode="General" sourceLinked="1"/>
        <c:majorTickMark val="out"/>
        <c:minorTickMark val="none"/>
        <c:tickLblPos val="low"/>
        <c:crossAx val="190982400"/>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72740907386571E-2"/>
          <c:y val="2.9569892473118281E-2"/>
          <c:w val="0.887466941632296"/>
          <c:h val="0.84217276267885866"/>
        </c:manualLayout>
      </c:layout>
      <c:stockChart>
        <c:ser>
          <c:idx val="0"/>
          <c:order val="0"/>
          <c:spPr>
            <a:ln w="28575">
              <a:noFill/>
            </a:ln>
          </c:spPr>
          <c:marker>
            <c:symbol val="none"/>
          </c:marker>
          <c:cat>
            <c:numRef>
              <c:f>bv_intse!$E$2:$E$13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bv_intse!$F$2:$F$13</c:f>
              <c:numCache>
                <c:formatCode>General</c:formatCode>
                <c:ptCount val="12"/>
                <c:pt idx="0">
                  <c:v>0.13698532000000002</c:v>
                </c:pt>
                <c:pt idx="1">
                  <c:v>0.130356736</c:v>
                </c:pt>
                <c:pt idx="2">
                  <c:v>9.7275320999999998E-2</c:v>
                </c:pt>
                <c:pt idx="3">
                  <c:v>-6.3802816999999998E-2</c:v>
                </c:pt>
                <c:pt idx="4">
                  <c:v>-4.2872938999999999E-2</c:v>
                </c:pt>
                <c:pt idx="5">
                  <c:v>8.8632948000000003E-2</c:v>
                </c:pt>
                <c:pt idx="6">
                  <c:v>-3.3003228000000003E-2</c:v>
                </c:pt>
                <c:pt idx="7">
                  <c:v>1.9569153999999998E-2</c:v>
                </c:pt>
                <c:pt idx="8">
                  <c:v>4.7182458999999996E-2</c:v>
                </c:pt>
                <c:pt idx="9">
                  <c:v>0.18984168600000001</c:v>
                </c:pt>
                <c:pt idx="10">
                  <c:v>0.138232297</c:v>
                </c:pt>
                <c:pt idx="11">
                  <c:v>1.5320898000000003E-2</c:v>
                </c:pt>
              </c:numCache>
            </c:numRef>
          </c:val>
          <c:smooth val="0"/>
        </c:ser>
        <c:ser>
          <c:idx val="1"/>
          <c:order val="1"/>
          <c:spPr>
            <a:ln w="28575">
              <a:noFill/>
            </a:ln>
          </c:spPr>
          <c:marker>
            <c:symbol val="none"/>
          </c:marker>
          <c:cat>
            <c:numRef>
              <c:f>bv_intse!$E$2:$E$13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bv_intse!$G$2:$G$13</c:f>
              <c:numCache>
                <c:formatCode>General</c:formatCode>
                <c:ptCount val="12"/>
                <c:pt idx="0">
                  <c:v>-5.0464564000000003E-2</c:v>
                </c:pt>
                <c:pt idx="1">
                  <c:v>-0.11729199000000001</c:v>
                </c:pt>
                <c:pt idx="2">
                  <c:v>-4.9340289000000002E-2</c:v>
                </c:pt>
                <c:pt idx="3">
                  <c:v>-0.15392561500000002</c:v>
                </c:pt>
                <c:pt idx="4">
                  <c:v>-9.8188896999999997E-2</c:v>
                </c:pt>
                <c:pt idx="5">
                  <c:v>1.1859728E-2</c:v>
                </c:pt>
                <c:pt idx="6">
                  <c:v>-0.12106060400000002</c:v>
                </c:pt>
                <c:pt idx="7">
                  <c:v>-8.6961039999999989E-2</c:v>
                </c:pt>
                <c:pt idx="8">
                  <c:v>-0.124040265</c:v>
                </c:pt>
                <c:pt idx="9">
                  <c:v>5.7544487999999991E-2</c:v>
                </c:pt>
                <c:pt idx="10">
                  <c:v>2.169196100000001E-2</c:v>
                </c:pt>
                <c:pt idx="11">
                  <c:v>-7.1941764000000005E-2</c:v>
                </c:pt>
              </c:numCache>
            </c:numRef>
          </c:val>
          <c:smooth val="0"/>
        </c:ser>
        <c:ser>
          <c:idx val="2"/>
          <c:order val="2"/>
          <c:spPr>
            <a:ln w="28575">
              <a:noFill/>
            </a:ln>
          </c:spPr>
          <c:marker>
            <c:symbol val="circle"/>
            <c:size val="7"/>
            <c:spPr>
              <a:solidFill>
                <a:schemeClr val="tx1"/>
              </a:solidFill>
              <a:ln>
                <a:noFill/>
              </a:ln>
            </c:spPr>
          </c:marker>
          <c:cat>
            <c:numRef>
              <c:f>bv_intse!$E$2:$E$13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bv_intse!$H$2:$H$13</c:f>
              <c:numCache>
                <c:formatCode>General</c:formatCode>
                <c:ptCount val="12"/>
                <c:pt idx="0">
                  <c:v>4.3260378000000002E-2</c:v>
                </c:pt>
                <c:pt idx="1">
                  <c:v>6.5323730000000002E-3</c:v>
                </c:pt>
                <c:pt idx="2">
                  <c:v>2.3967516000000001E-2</c:v>
                </c:pt>
                <c:pt idx="3">
                  <c:v>-0.108864216</c:v>
                </c:pt>
                <c:pt idx="4">
                  <c:v>-7.0530917999999998E-2</c:v>
                </c:pt>
                <c:pt idx="5">
                  <c:v>5.0246338000000002E-2</c:v>
                </c:pt>
                <c:pt idx="6">
                  <c:v>-7.7031916000000006E-2</c:v>
                </c:pt>
                <c:pt idx="7">
                  <c:v>-3.3695942999999999E-2</c:v>
                </c:pt>
                <c:pt idx="8">
                  <c:v>-3.8428903E-2</c:v>
                </c:pt>
                <c:pt idx="9">
                  <c:v>0.12369308699999999</c:v>
                </c:pt>
                <c:pt idx="10">
                  <c:v>7.9962129000000007E-2</c:v>
                </c:pt>
                <c:pt idx="11">
                  <c:v>-2.8310432999999999E-2</c:v>
                </c:pt>
              </c:numCache>
            </c:numRef>
          </c:val>
          <c:smooth val="0"/>
        </c:ser>
        <c:dLbls>
          <c:showLegendKey val="0"/>
          <c:showVal val="0"/>
          <c:showCatName val="0"/>
          <c:showSerName val="0"/>
          <c:showPercent val="0"/>
          <c:showBubbleSize val="0"/>
        </c:dLbls>
        <c:hiLowLines>
          <c:spPr>
            <a:ln w="19050">
              <a:solidFill>
                <a:sysClr val="windowText" lastClr="000000"/>
              </a:solidFill>
            </a:ln>
          </c:spPr>
        </c:hiLowLines>
        <c:axId val="189228160"/>
        <c:axId val="189229696"/>
      </c:stockChart>
      <c:catAx>
        <c:axId val="189228160"/>
        <c:scaling>
          <c:orientation val="minMax"/>
        </c:scaling>
        <c:delete val="0"/>
        <c:axPos val="b"/>
        <c:numFmt formatCode="General" sourceLinked="1"/>
        <c:majorTickMark val="out"/>
        <c:minorTickMark val="none"/>
        <c:tickLblPos val="nextTo"/>
        <c:crossAx val="189229696"/>
        <c:crossesAt val="-0.4"/>
        <c:auto val="1"/>
        <c:lblAlgn val="ctr"/>
        <c:lblOffset val="100"/>
        <c:noMultiLvlLbl val="0"/>
      </c:catAx>
      <c:valAx>
        <c:axId val="189229696"/>
        <c:scaling>
          <c:orientation val="minMax"/>
          <c:max val="0.4"/>
          <c:min val="-0.4"/>
        </c:scaling>
        <c:delete val="0"/>
        <c:axPos val="l"/>
        <c:numFmt formatCode="General" sourceLinked="1"/>
        <c:majorTickMark val="out"/>
        <c:minorTickMark val="none"/>
        <c:tickLblPos val="nextTo"/>
        <c:crossAx val="189228160"/>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164041994750662E-2"/>
          <c:y val="3.4187875145744638E-2"/>
          <c:w val="0.88556051370596933"/>
          <c:h val="0.82007298544647023"/>
        </c:manualLayout>
      </c:layout>
      <c:stockChart>
        <c:ser>
          <c:idx val="0"/>
          <c:order val="0"/>
          <c:spPr>
            <a:ln w="28575">
              <a:noFill/>
            </a:ln>
          </c:spPr>
          <c:marker>
            <c:symbol val="none"/>
          </c:marker>
          <c:cat>
            <c:numRef>
              <c:f>conse1!$D$5:$D$16</c:f>
              <c:numCache>
                <c:formatCode>General</c:formatCode>
                <c:ptCount val="12"/>
                <c:pt idx="0">
                  <c:v>2003</c:v>
                </c:pt>
                <c:pt idx="1">
                  <c:v>2004</c:v>
                </c:pt>
                <c:pt idx="2">
                  <c:v>2005</c:v>
                </c:pt>
                <c:pt idx="3">
                  <c:v>2006</c:v>
                </c:pt>
                <c:pt idx="4">
                  <c:v>2007</c:v>
                </c:pt>
                <c:pt idx="5">
                  <c:v>2008</c:v>
                </c:pt>
                <c:pt idx="6">
                  <c:v>2010</c:v>
                </c:pt>
                <c:pt idx="7">
                  <c:v>2011</c:v>
                </c:pt>
                <c:pt idx="8">
                  <c:v>2012</c:v>
                </c:pt>
                <c:pt idx="9">
                  <c:v>2013</c:v>
                </c:pt>
                <c:pt idx="10">
                  <c:v>2014</c:v>
                </c:pt>
                <c:pt idx="11">
                  <c:v>2015</c:v>
                </c:pt>
              </c:numCache>
            </c:numRef>
          </c:cat>
          <c:val>
            <c:numRef>
              <c:f>conse1!$E$5:$E$16</c:f>
              <c:numCache>
                <c:formatCode>General</c:formatCode>
                <c:ptCount val="12"/>
                <c:pt idx="0">
                  <c:v>0.26572487</c:v>
                </c:pt>
                <c:pt idx="1">
                  <c:v>7.6822184999999987E-2</c:v>
                </c:pt>
                <c:pt idx="2">
                  <c:v>3.9732155000000005E-2</c:v>
                </c:pt>
                <c:pt idx="3">
                  <c:v>0.18253287000000001</c:v>
                </c:pt>
                <c:pt idx="4">
                  <c:v>0.10747367399999999</c:v>
                </c:pt>
                <c:pt idx="5">
                  <c:v>0.26003381599999997</c:v>
                </c:pt>
                <c:pt idx="6">
                  <c:v>2.8617576000000002E-2</c:v>
                </c:pt>
                <c:pt idx="7">
                  <c:v>0.67605618000000001</c:v>
                </c:pt>
                <c:pt idx="8">
                  <c:v>6.4654869000000004E-2</c:v>
                </c:pt>
                <c:pt idx="9">
                  <c:v>5.3721922000000005E-2</c:v>
                </c:pt>
                <c:pt idx="10">
                  <c:v>0.21681851399999999</c:v>
                </c:pt>
                <c:pt idx="11">
                  <c:v>0.18830003000000001</c:v>
                </c:pt>
              </c:numCache>
            </c:numRef>
          </c:val>
          <c:smooth val="0"/>
        </c:ser>
        <c:ser>
          <c:idx val="1"/>
          <c:order val="1"/>
          <c:spPr>
            <a:ln w="28575">
              <a:noFill/>
            </a:ln>
          </c:spPr>
          <c:marker>
            <c:symbol val="none"/>
          </c:marker>
          <c:cat>
            <c:numRef>
              <c:f>conse1!$D$5:$D$16</c:f>
              <c:numCache>
                <c:formatCode>General</c:formatCode>
                <c:ptCount val="12"/>
                <c:pt idx="0">
                  <c:v>2003</c:v>
                </c:pt>
                <c:pt idx="1">
                  <c:v>2004</c:v>
                </c:pt>
                <c:pt idx="2">
                  <c:v>2005</c:v>
                </c:pt>
                <c:pt idx="3">
                  <c:v>2006</c:v>
                </c:pt>
                <c:pt idx="4">
                  <c:v>2007</c:v>
                </c:pt>
                <c:pt idx="5">
                  <c:v>2008</c:v>
                </c:pt>
                <c:pt idx="6">
                  <c:v>2010</c:v>
                </c:pt>
                <c:pt idx="7">
                  <c:v>2011</c:v>
                </c:pt>
                <c:pt idx="8">
                  <c:v>2012</c:v>
                </c:pt>
                <c:pt idx="9">
                  <c:v>2013</c:v>
                </c:pt>
                <c:pt idx="10">
                  <c:v>2014</c:v>
                </c:pt>
                <c:pt idx="11">
                  <c:v>2015</c:v>
                </c:pt>
              </c:numCache>
            </c:numRef>
          </c:cat>
          <c:val>
            <c:numRef>
              <c:f>conse1!$F$5:$F$16</c:f>
              <c:numCache>
                <c:formatCode>General</c:formatCode>
                <c:ptCount val="12"/>
                <c:pt idx="0">
                  <c:v>-1.2738599999999989E-2</c:v>
                </c:pt>
                <c:pt idx="1">
                  <c:v>-7.8469990000000003E-3</c:v>
                </c:pt>
                <c:pt idx="2">
                  <c:v>-0.118298155</c:v>
                </c:pt>
                <c:pt idx="3">
                  <c:v>1.7289989999999991E-2</c:v>
                </c:pt>
                <c:pt idx="4">
                  <c:v>1.2798360000000002E-2</c:v>
                </c:pt>
                <c:pt idx="5">
                  <c:v>-3.8973139999999989E-2</c:v>
                </c:pt>
                <c:pt idx="6">
                  <c:v>-7.9802996000000001E-2</c:v>
                </c:pt>
                <c:pt idx="7">
                  <c:v>-0.31540111000000004</c:v>
                </c:pt>
                <c:pt idx="8">
                  <c:v>-9.6762884999999993E-2</c:v>
                </c:pt>
                <c:pt idx="9">
                  <c:v>-5.4629707999999999E-2</c:v>
                </c:pt>
                <c:pt idx="10">
                  <c:v>5.4914215999999988E-2</c:v>
                </c:pt>
                <c:pt idx="11">
                  <c:v>-4.4833299999999937E-3</c:v>
                </c:pt>
              </c:numCache>
            </c:numRef>
          </c:val>
          <c:smooth val="0"/>
        </c:ser>
        <c:ser>
          <c:idx val="2"/>
          <c:order val="2"/>
          <c:spPr>
            <a:ln w="28575">
              <a:noFill/>
            </a:ln>
          </c:spPr>
          <c:marker>
            <c:symbol val="circle"/>
            <c:size val="7"/>
            <c:spPr>
              <a:solidFill>
                <a:schemeClr val="tx1"/>
              </a:solidFill>
              <a:ln>
                <a:noFill/>
              </a:ln>
            </c:spPr>
          </c:marker>
          <c:cat>
            <c:numRef>
              <c:f>conse1!$D$5:$D$16</c:f>
              <c:numCache>
                <c:formatCode>General</c:formatCode>
                <c:ptCount val="12"/>
                <c:pt idx="0">
                  <c:v>2003</c:v>
                </c:pt>
                <c:pt idx="1">
                  <c:v>2004</c:v>
                </c:pt>
                <c:pt idx="2">
                  <c:v>2005</c:v>
                </c:pt>
                <c:pt idx="3">
                  <c:v>2006</c:v>
                </c:pt>
                <c:pt idx="4">
                  <c:v>2007</c:v>
                </c:pt>
                <c:pt idx="5">
                  <c:v>2008</c:v>
                </c:pt>
                <c:pt idx="6">
                  <c:v>2010</c:v>
                </c:pt>
                <c:pt idx="7">
                  <c:v>2011</c:v>
                </c:pt>
                <c:pt idx="8">
                  <c:v>2012</c:v>
                </c:pt>
                <c:pt idx="9">
                  <c:v>2013</c:v>
                </c:pt>
                <c:pt idx="10">
                  <c:v>2014</c:v>
                </c:pt>
                <c:pt idx="11">
                  <c:v>2015</c:v>
                </c:pt>
              </c:numCache>
            </c:numRef>
          </c:cat>
          <c:val>
            <c:numRef>
              <c:f>conse1!$G$5:$G$16</c:f>
              <c:numCache>
                <c:formatCode>General</c:formatCode>
                <c:ptCount val="12"/>
                <c:pt idx="0">
                  <c:v>0.12649313500000001</c:v>
                </c:pt>
                <c:pt idx="1">
                  <c:v>3.4487592999999997E-2</c:v>
                </c:pt>
                <c:pt idx="2">
                  <c:v>-3.9282999999999998E-2</c:v>
                </c:pt>
                <c:pt idx="3">
                  <c:v>9.9911429999999996E-2</c:v>
                </c:pt>
                <c:pt idx="4">
                  <c:v>6.0136017E-2</c:v>
                </c:pt>
                <c:pt idx="5">
                  <c:v>0.11053033800000001</c:v>
                </c:pt>
                <c:pt idx="6">
                  <c:v>-2.5592710000000001E-2</c:v>
                </c:pt>
                <c:pt idx="7">
                  <c:v>0.18032753500000001</c:v>
                </c:pt>
                <c:pt idx="8">
                  <c:v>-1.6054008000000002E-2</c:v>
                </c:pt>
                <c:pt idx="9">
                  <c:v>-4.5389300000000003E-4</c:v>
                </c:pt>
                <c:pt idx="10">
                  <c:v>0.13586636499999999</c:v>
                </c:pt>
                <c:pt idx="11">
                  <c:v>9.190835E-2</c:v>
                </c:pt>
              </c:numCache>
            </c:numRef>
          </c:val>
          <c:smooth val="0"/>
        </c:ser>
        <c:dLbls>
          <c:showLegendKey val="0"/>
          <c:showVal val="0"/>
          <c:showCatName val="0"/>
          <c:showSerName val="0"/>
          <c:showPercent val="0"/>
          <c:showBubbleSize val="0"/>
        </c:dLbls>
        <c:hiLowLines>
          <c:spPr>
            <a:ln w="19050">
              <a:solidFill>
                <a:schemeClr val="tx1"/>
              </a:solidFill>
            </a:ln>
          </c:spPr>
        </c:hiLowLines>
        <c:axId val="131499904"/>
        <c:axId val="131501440"/>
      </c:stockChart>
      <c:catAx>
        <c:axId val="131499904"/>
        <c:scaling>
          <c:orientation val="minMax"/>
        </c:scaling>
        <c:delete val="0"/>
        <c:axPos val="b"/>
        <c:numFmt formatCode="General" sourceLinked="1"/>
        <c:majorTickMark val="none"/>
        <c:minorTickMark val="out"/>
        <c:tickLblPos val="low"/>
        <c:txPr>
          <a:bodyPr/>
          <a:lstStyle/>
          <a:p>
            <a:pPr>
              <a:defRPr sz="1200"/>
            </a:pPr>
            <a:endParaRPr lang="en-US"/>
          </a:p>
        </c:txPr>
        <c:crossAx val="131501440"/>
        <c:crossesAt val="-0.4"/>
        <c:auto val="1"/>
        <c:lblAlgn val="ctr"/>
        <c:lblOffset val="10"/>
        <c:noMultiLvlLbl val="0"/>
      </c:catAx>
      <c:valAx>
        <c:axId val="131501440"/>
        <c:scaling>
          <c:orientation val="minMax"/>
        </c:scaling>
        <c:delete val="0"/>
        <c:axPos val="l"/>
        <c:numFmt formatCode="General" sourceLinked="1"/>
        <c:majorTickMark val="out"/>
        <c:minorTickMark val="none"/>
        <c:tickLblPos val="low"/>
        <c:crossAx val="131499904"/>
        <c:crossesAt val="1"/>
        <c:crossBetween val="between"/>
      </c:valAx>
    </c:plotArea>
    <c:plotVisOnly val="1"/>
    <c:dispBlanksAs val="gap"/>
    <c:showDLblsOverMax val="0"/>
  </c:chart>
  <c:spPr>
    <a:solidFill>
      <a:sysClr val="window" lastClr="FFFFFF"/>
    </a:solidFill>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7174103237096E-2"/>
          <c:y val="0.19242613904031228"/>
          <c:w val="0.88812357830271205"/>
          <c:h val="0.71272031064610064"/>
        </c:manualLayout>
      </c:layout>
      <c:barChart>
        <c:barDir val="col"/>
        <c:grouping val="clustered"/>
        <c:varyColors val="0"/>
        <c:ser>
          <c:idx val="0"/>
          <c:order val="0"/>
          <c:tx>
            <c:v>Estimated Pop.</c:v>
          </c:tx>
          <c:spPr>
            <a:solidFill>
              <a:schemeClr val="tx2">
                <a:lumMod val="75000"/>
              </a:schemeClr>
            </a:solidFill>
          </c:spPr>
          <c:invertIfNegative val="0"/>
          <c:cat>
            <c:numRef>
              <c:f>'[Culling Intensity2016.xlsx]Sheet1'!$B$3:$K$3</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'[Culling Intensity2016.xlsx]Sheet1'!$B$4:$K$4</c:f>
              <c:numCache>
                <c:formatCode>0</c:formatCode>
                <c:ptCount val="10"/>
                <c:pt idx="0">
                  <c:v>404.00027999999998</c:v>
                </c:pt>
                <c:pt idx="1">
                  <c:v>656.69300999999996</c:v>
                </c:pt>
                <c:pt idx="2">
                  <c:v>817.45417999999995</c:v>
                </c:pt>
                <c:pt idx="3">
                  <c:v>642.05323999999996</c:v>
                </c:pt>
                <c:pt idx="4">
                  <c:v>722.13252</c:v>
                </c:pt>
                <c:pt idx="5">
                  <c:v>554.04843000000005</c:v>
                </c:pt>
                <c:pt idx="6">
                  <c:v>442.88722000000001</c:v>
                </c:pt>
                <c:pt idx="7">
                  <c:v>414.13943999999998</c:v>
                </c:pt>
                <c:pt idx="8">
                  <c:v>607.10104999999999</c:v>
                </c:pt>
                <c:pt idx="9">
                  <c:v>426.99540999999999</c:v>
                </c:pt>
              </c:numCache>
            </c:numRef>
          </c:val>
        </c:ser>
        <c:ser>
          <c:idx val="2"/>
          <c:order val="1"/>
          <c:tx>
            <c:v>Captured Pop.</c:v>
          </c:tx>
          <c:spPr>
            <a:solidFill>
              <a:srgbClr val="FFC000"/>
            </a:solidFill>
          </c:spPr>
          <c:invertIfNegative val="0"/>
          <c:val>
            <c:numRef>
              <c:f>'[Culling Intensity2016.xlsx]Sheet1'!$B$5:$K$5</c:f>
              <c:numCache>
                <c:formatCode>0</c:formatCode>
                <c:ptCount val="10"/>
                <c:pt idx="0">
                  <c:v>404</c:v>
                </c:pt>
                <c:pt idx="1">
                  <c:v>380</c:v>
                </c:pt>
                <c:pt idx="2">
                  <c:v>300</c:v>
                </c:pt>
                <c:pt idx="3">
                  <c:v>266</c:v>
                </c:pt>
                <c:pt idx="4">
                  <c:v>459</c:v>
                </c:pt>
                <c:pt idx="5">
                  <c:v>342</c:v>
                </c:pt>
                <c:pt idx="6">
                  <c:v>294</c:v>
                </c:pt>
                <c:pt idx="7">
                  <c:v>319</c:v>
                </c:pt>
                <c:pt idx="8">
                  <c:v>261</c:v>
                </c:pt>
                <c:pt idx="9" formatCode="General">
                  <c:v>475</c:v>
                </c:pt>
              </c:numCache>
            </c:numRef>
          </c:val>
        </c:ser>
        <c:ser>
          <c:idx val="1"/>
          <c:order val="2"/>
          <c:tx>
            <c:v>Culled Pop.</c:v>
          </c:tx>
          <c:invertIfNegative val="0"/>
          <c:cat>
            <c:numRef>
              <c:f>'[Culling Intensity2016.xlsx]Sheet1'!$B$3:$K$3</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'[Culling Intensity2016.xlsx]Sheet1'!$B$6:$K$6</c:f>
              <c:numCache>
                <c:formatCode>General</c:formatCode>
                <c:ptCount val="10"/>
                <c:pt idx="0">
                  <c:v>180</c:v>
                </c:pt>
                <c:pt idx="1">
                  <c:v>142</c:v>
                </c:pt>
                <c:pt idx="2">
                  <c:v>74</c:v>
                </c:pt>
                <c:pt idx="3">
                  <c:v>89</c:v>
                </c:pt>
                <c:pt idx="4">
                  <c:v>199</c:v>
                </c:pt>
                <c:pt idx="5">
                  <c:v>126</c:v>
                </c:pt>
                <c:pt idx="6">
                  <c:v>101</c:v>
                </c:pt>
              </c:numCache>
            </c:numRef>
          </c:val>
        </c:ser>
        <c:dLbls>
          <c:showLegendKey val="0"/>
          <c:showVal val="0"/>
          <c:showCatName val="0"/>
          <c:showSerName val="0"/>
          <c:showPercent val="0"/>
          <c:showBubbleSize val="0"/>
        </c:dLbls>
        <c:gapWidth val="150"/>
        <c:axId val="132125440"/>
        <c:axId val="132126976"/>
      </c:barChart>
      <c:catAx>
        <c:axId val="132125440"/>
        <c:scaling>
          <c:orientation val="minMax"/>
        </c:scaling>
        <c:delete val="0"/>
        <c:axPos val="b"/>
        <c:numFmt formatCode="0" sourceLinked="1"/>
        <c:majorTickMark val="out"/>
        <c:minorTickMark val="none"/>
        <c:tickLblPos val="nextTo"/>
        <c:txPr>
          <a:bodyPr/>
          <a:lstStyle/>
          <a:p>
            <a:pPr>
              <a:defRPr b="1"/>
            </a:pPr>
            <a:endParaRPr lang="en-US"/>
          </a:p>
        </c:txPr>
        <c:crossAx val="132126976"/>
        <c:crosses val="autoZero"/>
        <c:auto val="1"/>
        <c:lblAlgn val="ctr"/>
        <c:lblOffset val="100"/>
        <c:noMultiLvlLbl val="0"/>
      </c:catAx>
      <c:valAx>
        <c:axId val="132126976"/>
        <c:scaling>
          <c:orientation val="minMax"/>
        </c:scaling>
        <c:delete val="0"/>
        <c:axPos val="l"/>
        <c:numFmt formatCode="0" sourceLinked="1"/>
        <c:majorTickMark val="out"/>
        <c:minorTickMark val="none"/>
        <c:tickLblPos val="nextTo"/>
        <c:txPr>
          <a:bodyPr/>
          <a:lstStyle/>
          <a:p>
            <a:pPr>
              <a:defRPr b="1"/>
            </a:pPr>
            <a:endParaRPr lang="en-US"/>
          </a:p>
        </c:txPr>
        <c:crossAx val="132125440"/>
        <c:crosses val="autoZero"/>
        <c:crossBetween val="between"/>
      </c:valAx>
      <c:spPr>
        <a:noFill/>
        <a:ln w="25400">
          <a:noFill/>
        </a:ln>
      </c:spPr>
    </c:plotArea>
    <c:legend>
      <c:legendPos val="r"/>
      <c:layout>
        <c:manualLayout>
          <c:xMode val="edge"/>
          <c:yMode val="edge"/>
          <c:x val="0.74100247885680959"/>
          <c:y val="7.8143691545599053E-2"/>
          <c:w val="0.24047900262467192"/>
          <c:h val="0.17389526829979585"/>
        </c:manualLayout>
      </c:layout>
      <c:overlay val="0"/>
      <c:spPr>
        <a:ln>
          <a:noFill/>
        </a:ln>
      </c:spPr>
      <c:txPr>
        <a:bodyPr/>
        <a:lstStyle/>
        <a:p>
          <a:pPr>
            <a:defRPr sz="1800"/>
          </a:pPr>
          <a:endParaRPr lang="en-US"/>
        </a:p>
      </c:txPr>
    </c:legend>
    <c:plotVisOnly val="1"/>
    <c:dispBlanksAs val="gap"/>
    <c:showDLblsOverMax val="0"/>
  </c:chart>
  <c:spPr>
    <a:solidFill>
      <a:schemeClr val="bg1"/>
    </a:solidFill>
  </c:sp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985321279284541E-2"/>
          <c:y val="0.18285590181509001"/>
          <c:w val="0.86658780499659749"/>
          <c:h val="0.70695232445259415"/>
        </c:manualLayout>
      </c:layout>
      <c:barChart>
        <c:barDir val="col"/>
        <c:grouping val="clustered"/>
        <c:varyColors val="0"/>
        <c:ser>
          <c:idx val="0"/>
          <c:order val="0"/>
          <c:tx>
            <c:v>Estimated Pop.</c:v>
          </c:tx>
          <c:spPr>
            <a:solidFill>
              <a:schemeClr val="accent1">
                <a:lumMod val="50000"/>
              </a:schemeClr>
            </a:solidFill>
          </c:spPr>
          <c:invertIfNegative val="0"/>
          <c:cat>
            <c:numRef>
              <c:f>'[Culling Intensity2016.xlsx]Sheet1'!$B$3:$K$3</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'[Culling Intensity2016.xlsx]Sheet1'!$B$8:$K$8</c:f>
              <c:numCache>
                <c:formatCode>0</c:formatCode>
                <c:ptCount val="10"/>
                <c:pt idx="0">
                  <c:v>145.00031000000001</c:v>
                </c:pt>
                <c:pt idx="1">
                  <c:v>120.63148</c:v>
                </c:pt>
                <c:pt idx="2">
                  <c:v>103.61566999999999</c:v>
                </c:pt>
                <c:pt idx="3">
                  <c:v>215.22864999999999</c:v>
                </c:pt>
                <c:pt idx="4">
                  <c:v>131.05645000000001</c:v>
                </c:pt>
                <c:pt idx="5">
                  <c:v>70.692487</c:v>
                </c:pt>
                <c:pt idx="6">
                  <c:v>32.490248000000001</c:v>
                </c:pt>
                <c:pt idx="7">
                  <c:v>73.771798000000004</c:v>
                </c:pt>
                <c:pt idx="8">
                  <c:v>88.568404000000001</c:v>
                </c:pt>
                <c:pt idx="9">
                  <c:v>106.83635</c:v>
                </c:pt>
              </c:numCache>
            </c:numRef>
          </c:val>
        </c:ser>
        <c:ser>
          <c:idx val="2"/>
          <c:order val="1"/>
          <c:tx>
            <c:v>Captured Pop.</c:v>
          </c:tx>
          <c:spPr>
            <a:solidFill>
              <a:srgbClr val="FFC000"/>
            </a:solidFill>
          </c:spPr>
          <c:invertIfNegative val="0"/>
          <c:val>
            <c:numRef>
              <c:f>'[Culling Intensity2016.xlsx]Sheet1'!$B$9:$K$9</c:f>
              <c:numCache>
                <c:formatCode>0</c:formatCode>
                <c:ptCount val="10"/>
                <c:pt idx="0">
                  <c:v>146</c:v>
                </c:pt>
                <c:pt idx="1">
                  <c:v>97</c:v>
                </c:pt>
                <c:pt idx="2">
                  <c:v>68</c:v>
                </c:pt>
                <c:pt idx="3">
                  <c:v>78</c:v>
                </c:pt>
                <c:pt idx="4">
                  <c:v>70</c:v>
                </c:pt>
                <c:pt idx="5">
                  <c:v>48</c:v>
                </c:pt>
                <c:pt idx="6">
                  <c:v>21</c:v>
                </c:pt>
                <c:pt idx="7">
                  <c:v>43</c:v>
                </c:pt>
                <c:pt idx="8">
                  <c:v>75</c:v>
                </c:pt>
                <c:pt idx="9" formatCode="General">
                  <c:v>87</c:v>
                </c:pt>
              </c:numCache>
            </c:numRef>
          </c:val>
        </c:ser>
        <c:ser>
          <c:idx val="1"/>
          <c:order val="2"/>
          <c:tx>
            <c:v>Culled Pop.</c:v>
          </c:tx>
          <c:invertIfNegative val="0"/>
          <c:cat>
            <c:numRef>
              <c:f>'[Culling Intensity2016.xlsx]Sheet1'!$B$3:$K$3</c:f>
              <c:numCache>
                <c:formatCode>0</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'[Culling Intensity2016.xlsx]Sheet1'!$B$10:$K$10</c:f>
              <c:numCache>
                <c:formatCode>0</c:formatCode>
                <c:ptCount val="10"/>
                <c:pt idx="0">
                  <c:v>110</c:v>
                </c:pt>
                <c:pt idx="1">
                  <c:v>58</c:v>
                </c:pt>
                <c:pt idx="2">
                  <c:v>58</c:v>
                </c:pt>
                <c:pt idx="3">
                  <c:v>64</c:v>
                </c:pt>
                <c:pt idx="4">
                  <c:v>45</c:v>
                </c:pt>
                <c:pt idx="5">
                  <c:v>33</c:v>
                </c:pt>
                <c:pt idx="6">
                  <c:v>10</c:v>
                </c:pt>
              </c:numCache>
            </c:numRef>
          </c:val>
        </c:ser>
        <c:dLbls>
          <c:showLegendKey val="0"/>
          <c:showVal val="0"/>
          <c:showCatName val="0"/>
          <c:showSerName val="0"/>
          <c:showPercent val="0"/>
          <c:showBubbleSize val="0"/>
        </c:dLbls>
        <c:gapWidth val="150"/>
        <c:axId val="132181376"/>
        <c:axId val="132191360"/>
      </c:barChart>
      <c:catAx>
        <c:axId val="132181376"/>
        <c:scaling>
          <c:orientation val="minMax"/>
        </c:scaling>
        <c:delete val="0"/>
        <c:axPos val="b"/>
        <c:numFmt formatCode="0" sourceLinked="1"/>
        <c:majorTickMark val="out"/>
        <c:minorTickMark val="none"/>
        <c:tickLblPos val="nextTo"/>
        <c:txPr>
          <a:bodyPr/>
          <a:lstStyle/>
          <a:p>
            <a:pPr>
              <a:defRPr b="1"/>
            </a:pPr>
            <a:endParaRPr lang="en-US"/>
          </a:p>
        </c:txPr>
        <c:crossAx val="132191360"/>
        <c:crosses val="autoZero"/>
        <c:auto val="1"/>
        <c:lblAlgn val="ctr"/>
        <c:lblOffset val="100"/>
        <c:noMultiLvlLbl val="0"/>
      </c:catAx>
      <c:valAx>
        <c:axId val="132191360"/>
        <c:scaling>
          <c:orientation val="minMax"/>
        </c:scaling>
        <c:delete val="0"/>
        <c:axPos val="l"/>
        <c:numFmt formatCode="0" sourceLinked="1"/>
        <c:majorTickMark val="out"/>
        <c:minorTickMark val="none"/>
        <c:tickLblPos val="nextTo"/>
        <c:txPr>
          <a:bodyPr/>
          <a:lstStyle/>
          <a:p>
            <a:pPr>
              <a:defRPr b="1"/>
            </a:pPr>
            <a:endParaRPr lang="en-US"/>
          </a:p>
        </c:txPr>
        <c:crossAx val="132181376"/>
        <c:crosses val="autoZero"/>
        <c:crossBetween val="between"/>
      </c:valAx>
    </c:plotArea>
    <c:legend>
      <c:legendPos val="r"/>
      <c:layout>
        <c:manualLayout>
          <c:xMode val="edge"/>
          <c:yMode val="edge"/>
          <c:x val="0.7222652376786235"/>
          <c:y val="0.19412572548149792"/>
          <c:w val="0.2484137746670555"/>
          <c:h val="0.2034425714391335"/>
        </c:manualLayout>
      </c:layout>
      <c:overlay val="0"/>
      <c:spPr>
        <a:ln>
          <a:noFill/>
        </a:ln>
      </c:spPr>
      <c:txPr>
        <a:bodyPr/>
        <a:lstStyle/>
        <a:p>
          <a:pPr>
            <a:defRPr sz="1800"/>
          </a:pPr>
          <a:endParaRPr lang="en-US"/>
        </a:p>
      </c:txPr>
    </c:legend>
    <c:plotVisOnly val="1"/>
    <c:dispBlanksAs val="gap"/>
    <c:showDLblsOverMax val="0"/>
  </c:chart>
  <c:spPr>
    <a:solidFill>
      <a:schemeClr val="bg1"/>
    </a:solidFill>
  </c:sp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56167979002625"/>
          <c:y val="0.10424060798370353"/>
          <c:w val="0.80948773644673733"/>
          <c:h val="0.72234813039674384"/>
        </c:manualLayout>
      </c:layout>
      <c:barChart>
        <c:barDir val="col"/>
        <c:grouping val="percentStacked"/>
        <c:varyColors val="0"/>
        <c:ser>
          <c:idx val="0"/>
          <c:order val="0"/>
          <c:spPr>
            <a:solidFill>
              <a:srgbClr val="FF0000"/>
            </a:solidFill>
            <a:ln>
              <a:noFill/>
            </a:ln>
          </c:spPr>
          <c:invertIfNegative val="0"/>
          <c:cat>
            <c:numRef>
              <c:f>Summary!$F$4:$F$12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Summary!$G$4:$G$12</c:f>
              <c:numCache>
                <c:formatCode>0%</c:formatCode>
                <c:ptCount val="9"/>
                <c:pt idx="0">
                  <c:v>0.38235294117647056</c:v>
                </c:pt>
                <c:pt idx="1">
                  <c:v>0.52325581395348841</c:v>
                </c:pt>
                <c:pt idx="2">
                  <c:v>0.24193548387096775</c:v>
                </c:pt>
                <c:pt idx="3">
                  <c:v>0.41935483870967744</c:v>
                </c:pt>
                <c:pt idx="4">
                  <c:v>0.22916666666666666</c:v>
                </c:pt>
                <c:pt idx="5">
                  <c:v>0.11475409836065574</c:v>
                </c:pt>
                <c:pt idx="6">
                  <c:v>0.12903225806451613</c:v>
                </c:pt>
                <c:pt idx="7">
                  <c:v>5.128205128205128E-2</c:v>
                </c:pt>
                <c:pt idx="8">
                  <c:v>0.12871287128712872</c:v>
                </c:pt>
              </c:numCache>
            </c:numRef>
          </c:val>
        </c:ser>
        <c:ser>
          <c:idx val="1"/>
          <c:order val="1"/>
          <c:spPr>
            <a:solidFill>
              <a:schemeClr val="accent1">
                <a:lumMod val="75000"/>
              </a:schemeClr>
            </a:solidFill>
          </c:spPr>
          <c:invertIfNegative val="0"/>
          <c:cat>
            <c:numRef>
              <c:f>Summary!$F$4:$F$12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Summary!$H$4:$H$12</c:f>
              <c:numCache>
                <c:formatCode>0%</c:formatCode>
                <c:ptCount val="9"/>
                <c:pt idx="0">
                  <c:v>0.19117647058823528</c:v>
                </c:pt>
                <c:pt idx="1">
                  <c:v>0.15116279069767441</c:v>
                </c:pt>
                <c:pt idx="2">
                  <c:v>0.46774193548387094</c:v>
                </c:pt>
                <c:pt idx="3">
                  <c:v>0.32258064516129031</c:v>
                </c:pt>
                <c:pt idx="4">
                  <c:v>0.16666666666666666</c:v>
                </c:pt>
                <c:pt idx="5">
                  <c:v>0.16393442622950818</c:v>
                </c:pt>
                <c:pt idx="6">
                  <c:v>0.29032258064516131</c:v>
                </c:pt>
                <c:pt idx="7">
                  <c:v>0.20512820512820512</c:v>
                </c:pt>
                <c:pt idx="8">
                  <c:v>0.23762376237623761</c:v>
                </c:pt>
              </c:numCache>
            </c:numRef>
          </c:val>
        </c:ser>
        <c:ser>
          <c:idx val="2"/>
          <c:order val="2"/>
          <c:spPr>
            <a:solidFill>
              <a:srgbClr val="FF9900"/>
            </a:solidFill>
          </c:spPr>
          <c:invertIfNegative val="0"/>
          <c:cat>
            <c:numRef>
              <c:f>Summary!$F$4:$F$12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Summary!$I$4:$I$12</c:f>
              <c:numCache>
                <c:formatCode>0%</c:formatCode>
                <c:ptCount val="9"/>
                <c:pt idx="0">
                  <c:v>0.4264705882352941</c:v>
                </c:pt>
                <c:pt idx="1">
                  <c:v>0.32558139534883723</c:v>
                </c:pt>
                <c:pt idx="2">
                  <c:v>0.29032258064516131</c:v>
                </c:pt>
                <c:pt idx="3">
                  <c:v>0.25806451612903225</c:v>
                </c:pt>
                <c:pt idx="4">
                  <c:v>0.60416666666666663</c:v>
                </c:pt>
                <c:pt idx="5">
                  <c:v>0.72131147540983609</c:v>
                </c:pt>
                <c:pt idx="6">
                  <c:v>0.58064516129032262</c:v>
                </c:pt>
                <c:pt idx="7">
                  <c:v>0.74358974358974361</c:v>
                </c:pt>
                <c:pt idx="8">
                  <c:v>0.63366336633663367</c:v>
                </c:pt>
              </c:numCache>
            </c:numRef>
          </c:val>
        </c:ser>
        <c:dLbls>
          <c:showLegendKey val="0"/>
          <c:showVal val="0"/>
          <c:showCatName val="0"/>
          <c:showSerName val="0"/>
          <c:showPercent val="0"/>
          <c:showBubbleSize val="0"/>
        </c:dLbls>
        <c:gapWidth val="150"/>
        <c:overlap val="100"/>
        <c:axId val="140737536"/>
        <c:axId val="140739328"/>
      </c:barChart>
      <c:catAx>
        <c:axId val="140737536"/>
        <c:scaling>
          <c:orientation val="minMax"/>
        </c:scaling>
        <c:delete val="0"/>
        <c:axPos val="b"/>
        <c:numFmt formatCode="General" sourceLinked="1"/>
        <c:majorTickMark val="out"/>
        <c:minorTickMark val="none"/>
        <c:tickLblPos val="nextTo"/>
        <c:txPr>
          <a:bodyPr/>
          <a:lstStyle/>
          <a:p>
            <a:pPr>
              <a:defRPr sz="1200"/>
            </a:pPr>
            <a:endParaRPr lang="en-US"/>
          </a:p>
        </c:txPr>
        <c:crossAx val="140739328"/>
        <c:crosses val="autoZero"/>
        <c:auto val="1"/>
        <c:lblAlgn val="ctr"/>
        <c:lblOffset val="100"/>
        <c:noMultiLvlLbl val="0"/>
      </c:catAx>
      <c:valAx>
        <c:axId val="140739328"/>
        <c:scaling>
          <c:orientation val="minMax"/>
        </c:scaling>
        <c:delete val="0"/>
        <c:axPos val="l"/>
        <c:numFmt formatCode="0%" sourceLinked="1"/>
        <c:majorTickMark val="out"/>
        <c:minorTickMark val="none"/>
        <c:tickLblPos val="nextTo"/>
        <c:txPr>
          <a:bodyPr/>
          <a:lstStyle/>
          <a:p>
            <a:pPr>
              <a:defRPr sz="900" b="1"/>
            </a:pPr>
            <a:endParaRPr lang="en-US"/>
          </a:p>
        </c:txPr>
        <c:crossAx val="140737536"/>
        <c:crosses val="autoZero"/>
        <c:crossBetween val="between"/>
      </c:valAx>
    </c:plotArea>
    <c:plotVisOnly val="1"/>
    <c:dispBlanksAs val="gap"/>
    <c:showDLblsOverMax val="0"/>
  </c:chart>
  <c:spPr>
    <a:solidFill>
      <a:sysClr val="window" lastClr="FFFFFF"/>
    </a:solidFill>
  </c:spPr>
  <c:txPr>
    <a:bodyPr/>
    <a:lstStyle/>
    <a:p>
      <a:pPr>
        <a:defRPr sz="800"/>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26138920134984"/>
          <c:y val="0.10088858457910152"/>
          <c:w val="0.82400051556055487"/>
          <c:h val="0.71170071132412782"/>
        </c:manualLayout>
      </c:layout>
      <c:barChart>
        <c:barDir val="col"/>
        <c:grouping val="percentStacked"/>
        <c:varyColors val="0"/>
        <c:ser>
          <c:idx val="0"/>
          <c:order val="0"/>
          <c:spPr>
            <a:solidFill>
              <a:srgbClr val="FF0000"/>
            </a:solidFill>
          </c:spPr>
          <c:invertIfNegative val="0"/>
          <c:cat>
            <c:numRef>
              <c:f>Summary!$A$4:$A$12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Summary!$B$4:$B$12</c:f>
              <c:numCache>
                <c:formatCode>0%</c:formatCode>
                <c:ptCount val="9"/>
                <c:pt idx="0">
                  <c:v>0</c:v>
                </c:pt>
                <c:pt idx="1">
                  <c:v>0.38461538461538464</c:v>
                </c:pt>
                <c:pt idx="2">
                  <c:v>0.5</c:v>
                </c:pt>
                <c:pt idx="3">
                  <c:v>0.26315789473684209</c:v>
                </c:pt>
                <c:pt idx="4">
                  <c:v>0</c:v>
                </c:pt>
                <c:pt idx="5">
                  <c:v>0.10526315789473684</c:v>
                </c:pt>
                <c:pt idx="6">
                  <c:v>0</c:v>
                </c:pt>
                <c:pt idx="7">
                  <c:v>0</c:v>
                </c:pt>
                <c:pt idx="8">
                  <c:v>0</c:v>
                </c:pt>
              </c:numCache>
            </c:numRef>
          </c:val>
        </c:ser>
        <c:ser>
          <c:idx val="1"/>
          <c:order val="1"/>
          <c:spPr>
            <a:solidFill>
              <a:schemeClr val="accent1">
                <a:lumMod val="75000"/>
              </a:schemeClr>
            </a:solidFill>
          </c:spPr>
          <c:invertIfNegative val="0"/>
          <c:cat>
            <c:numRef>
              <c:f>Summary!$A$4:$A$12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Summary!$C$4:$C$12</c:f>
              <c:numCache>
                <c:formatCode>0%</c:formatCode>
                <c:ptCount val="9"/>
                <c:pt idx="0">
                  <c:v>0</c:v>
                </c:pt>
                <c:pt idx="1">
                  <c:v>0</c:v>
                </c:pt>
                <c:pt idx="2">
                  <c:v>0.25</c:v>
                </c:pt>
                <c:pt idx="3">
                  <c:v>0.21052631578947367</c:v>
                </c:pt>
                <c:pt idx="4">
                  <c:v>0.21428571428571427</c:v>
                </c:pt>
                <c:pt idx="5">
                  <c:v>0.42105263157894735</c:v>
                </c:pt>
                <c:pt idx="6">
                  <c:v>0.5</c:v>
                </c:pt>
                <c:pt idx="7">
                  <c:v>0.16666666666666666</c:v>
                </c:pt>
                <c:pt idx="8">
                  <c:v>0</c:v>
                </c:pt>
              </c:numCache>
            </c:numRef>
          </c:val>
        </c:ser>
        <c:ser>
          <c:idx val="2"/>
          <c:order val="2"/>
          <c:spPr>
            <a:solidFill>
              <a:srgbClr val="FF9900"/>
            </a:solidFill>
          </c:spPr>
          <c:invertIfNegative val="0"/>
          <c:cat>
            <c:numRef>
              <c:f>Summary!$A$4:$A$12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Summary!$D$4:$D$12</c:f>
              <c:numCache>
                <c:formatCode>0%</c:formatCode>
                <c:ptCount val="9"/>
                <c:pt idx="0">
                  <c:v>1</c:v>
                </c:pt>
                <c:pt idx="1">
                  <c:v>0.61538461538461542</c:v>
                </c:pt>
                <c:pt idx="2">
                  <c:v>0.25</c:v>
                </c:pt>
                <c:pt idx="3">
                  <c:v>0.52631578947368418</c:v>
                </c:pt>
                <c:pt idx="4">
                  <c:v>0.7857142857142857</c:v>
                </c:pt>
                <c:pt idx="5">
                  <c:v>0.47368421052631576</c:v>
                </c:pt>
                <c:pt idx="6">
                  <c:v>0.5</c:v>
                </c:pt>
                <c:pt idx="7">
                  <c:v>0.83333333333333337</c:v>
                </c:pt>
                <c:pt idx="8">
                  <c:v>1</c:v>
                </c:pt>
              </c:numCache>
            </c:numRef>
          </c:val>
        </c:ser>
        <c:dLbls>
          <c:showLegendKey val="0"/>
          <c:showVal val="0"/>
          <c:showCatName val="0"/>
          <c:showSerName val="0"/>
          <c:showPercent val="0"/>
          <c:showBubbleSize val="0"/>
        </c:dLbls>
        <c:gapWidth val="150"/>
        <c:overlap val="100"/>
        <c:axId val="139723136"/>
        <c:axId val="139724672"/>
      </c:barChart>
      <c:catAx>
        <c:axId val="139723136"/>
        <c:scaling>
          <c:orientation val="minMax"/>
        </c:scaling>
        <c:delete val="0"/>
        <c:axPos val="b"/>
        <c:numFmt formatCode="General" sourceLinked="1"/>
        <c:majorTickMark val="out"/>
        <c:minorTickMark val="none"/>
        <c:tickLblPos val="nextTo"/>
        <c:txPr>
          <a:bodyPr/>
          <a:lstStyle/>
          <a:p>
            <a:pPr>
              <a:defRPr sz="1200"/>
            </a:pPr>
            <a:endParaRPr lang="en-US"/>
          </a:p>
        </c:txPr>
        <c:crossAx val="139724672"/>
        <c:crosses val="autoZero"/>
        <c:auto val="1"/>
        <c:lblAlgn val="ctr"/>
        <c:lblOffset val="100"/>
        <c:noMultiLvlLbl val="0"/>
      </c:catAx>
      <c:valAx>
        <c:axId val="139724672"/>
        <c:scaling>
          <c:orientation val="minMax"/>
        </c:scaling>
        <c:delete val="0"/>
        <c:axPos val="l"/>
        <c:numFmt formatCode="0%" sourceLinked="1"/>
        <c:majorTickMark val="out"/>
        <c:minorTickMark val="none"/>
        <c:tickLblPos val="nextTo"/>
        <c:txPr>
          <a:bodyPr/>
          <a:lstStyle/>
          <a:p>
            <a:pPr>
              <a:defRPr sz="900" b="1"/>
            </a:pPr>
            <a:endParaRPr lang="en-US"/>
          </a:p>
        </c:txPr>
        <c:crossAx val="139723136"/>
        <c:crosses val="autoZero"/>
        <c:crossBetween val="between"/>
      </c:valAx>
    </c:plotArea>
    <c:plotVisOnly val="1"/>
    <c:dispBlanksAs val="gap"/>
    <c:showDLblsOverMax val="0"/>
  </c:chart>
  <c:spPr>
    <a:solidFill>
      <a:sysClr val="window" lastClr="FFFFFF"/>
    </a:solidFill>
  </c:sp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2050432948218"/>
          <c:y val="2.8688821985487108E-2"/>
          <c:w val="0.87846162337184486"/>
          <c:h val="0.85328817353713138"/>
        </c:manualLayout>
      </c:layout>
      <c:barChart>
        <c:barDir val="col"/>
        <c:grouping val="clustered"/>
        <c:varyColors val="0"/>
        <c:ser>
          <c:idx val="0"/>
          <c:order val="0"/>
          <c:spPr>
            <a:solidFill>
              <a:schemeClr val="tx2"/>
            </a:solidFill>
          </c:spPr>
          <c:invertIfNegative val="0"/>
          <c:cat>
            <c:numRef>
              <c:f>Sheet1!$C$6:$K$6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Sheet1!$C$4:$K$4</c:f>
              <c:numCache>
                <c:formatCode>0.0</c:formatCode>
                <c:ptCount val="9"/>
                <c:pt idx="0">
                  <c:v>1.2363636363636363</c:v>
                </c:pt>
                <c:pt idx="1">
                  <c:v>1.1168831168831168</c:v>
                </c:pt>
                <c:pt idx="2">
                  <c:v>1.203883495145631</c:v>
                </c:pt>
                <c:pt idx="3">
                  <c:v>1.0508474576271187</c:v>
                </c:pt>
                <c:pt idx="4">
                  <c:v>1.0434782608695652</c:v>
                </c:pt>
                <c:pt idx="5">
                  <c:v>1.1730769230769231</c:v>
                </c:pt>
                <c:pt idx="6">
                  <c:v>1.0689655172413792</c:v>
                </c:pt>
                <c:pt idx="7">
                  <c:v>1.21875</c:v>
                </c:pt>
                <c:pt idx="8">
                  <c:v>1.122222222</c:v>
                </c:pt>
              </c:numCache>
            </c:numRef>
          </c:val>
        </c:ser>
        <c:ser>
          <c:idx val="1"/>
          <c:order val="1"/>
          <c:spPr>
            <a:solidFill>
              <a:srgbClr val="C00000"/>
            </a:solidFill>
          </c:spPr>
          <c:invertIfNegative val="0"/>
          <c:cat>
            <c:numRef>
              <c:f>Sheet1!$C$6:$K$6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Sheet1!$C$9:$K$9</c:f>
              <c:numCache>
                <c:formatCode>0.0</c:formatCode>
                <c:ptCount val="9"/>
                <c:pt idx="0">
                  <c:v>1.5</c:v>
                </c:pt>
                <c:pt idx="1">
                  <c:v>1.3</c:v>
                </c:pt>
                <c:pt idx="2">
                  <c:v>1</c:v>
                </c:pt>
                <c:pt idx="3">
                  <c:v>1.1515151515151516</c:v>
                </c:pt>
                <c:pt idx="4">
                  <c:v>1.4</c:v>
                </c:pt>
                <c:pt idx="5">
                  <c:v>1.3571428571428572</c:v>
                </c:pt>
                <c:pt idx="6">
                  <c:v>1</c:v>
                </c:pt>
                <c:pt idx="7">
                  <c:v>1.5</c:v>
                </c:pt>
                <c:pt idx="8">
                  <c:v>1.6923076923076923</c:v>
                </c:pt>
              </c:numCache>
            </c:numRef>
          </c:val>
        </c:ser>
        <c:ser>
          <c:idx val="2"/>
          <c:order val="2"/>
          <c:spPr>
            <a:solidFill>
              <a:schemeClr val="bg2">
                <a:lumMod val="10000"/>
              </a:schemeClr>
            </a:solidFill>
          </c:spPr>
          <c:invertIfNegative val="0"/>
          <c:cat>
            <c:numRef>
              <c:f>Sheet1!$C$6:$K$6</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Sheet1!$C$14:$K$14</c:f>
              <c:numCache>
                <c:formatCode>General</c:formatCode>
                <c:ptCount val="9"/>
                <c:pt idx="0">
                  <c:v>1</c:v>
                </c:pt>
                <c:pt idx="1">
                  <c:v>1</c:v>
                </c:pt>
                <c:pt idx="2" formatCode="0.0">
                  <c:v>1.2727272727272727</c:v>
                </c:pt>
                <c:pt idx="3">
                  <c:v>1</c:v>
                </c:pt>
                <c:pt idx="4">
                  <c:v>0</c:v>
                </c:pt>
                <c:pt idx="5">
                  <c:v>1</c:v>
                </c:pt>
                <c:pt idx="6">
                  <c:v>1</c:v>
                </c:pt>
                <c:pt idx="7">
                  <c:v>1</c:v>
                </c:pt>
                <c:pt idx="8">
                  <c:v>1</c:v>
                </c:pt>
              </c:numCache>
            </c:numRef>
          </c:val>
        </c:ser>
        <c:dLbls>
          <c:showLegendKey val="0"/>
          <c:showVal val="0"/>
          <c:showCatName val="0"/>
          <c:showSerName val="0"/>
          <c:showPercent val="0"/>
          <c:showBubbleSize val="0"/>
        </c:dLbls>
        <c:gapWidth val="150"/>
        <c:axId val="189250944"/>
        <c:axId val="189269120"/>
      </c:barChart>
      <c:catAx>
        <c:axId val="189250944"/>
        <c:scaling>
          <c:orientation val="minMax"/>
        </c:scaling>
        <c:delete val="0"/>
        <c:axPos val="b"/>
        <c:numFmt formatCode="General" sourceLinked="1"/>
        <c:majorTickMark val="out"/>
        <c:minorTickMark val="none"/>
        <c:tickLblPos val="nextTo"/>
        <c:txPr>
          <a:bodyPr/>
          <a:lstStyle/>
          <a:p>
            <a:pPr>
              <a:defRPr sz="1200"/>
            </a:pPr>
            <a:endParaRPr lang="en-US"/>
          </a:p>
        </c:txPr>
        <c:crossAx val="189269120"/>
        <c:crosses val="autoZero"/>
        <c:auto val="1"/>
        <c:lblAlgn val="ctr"/>
        <c:lblOffset val="100"/>
        <c:noMultiLvlLbl val="0"/>
      </c:catAx>
      <c:valAx>
        <c:axId val="189269120"/>
        <c:scaling>
          <c:orientation val="minMax"/>
          <c:max val="2"/>
          <c:min val="0"/>
        </c:scaling>
        <c:delete val="0"/>
        <c:axPos val="l"/>
        <c:numFmt formatCode="0.0" sourceLinked="1"/>
        <c:majorTickMark val="out"/>
        <c:minorTickMark val="none"/>
        <c:tickLblPos val="nextTo"/>
        <c:txPr>
          <a:bodyPr/>
          <a:lstStyle/>
          <a:p>
            <a:pPr>
              <a:defRPr sz="1200"/>
            </a:pPr>
            <a:endParaRPr lang="en-US"/>
          </a:p>
        </c:txPr>
        <c:crossAx val="189250944"/>
        <c:crosses val="autoZero"/>
        <c:crossBetween val="between"/>
        <c:majorUnit val="0.2"/>
      </c:valAx>
    </c:plotArea>
    <c:plotVisOnly val="1"/>
    <c:dispBlanksAs val="gap"/>
    <c:showDLblsOverMax val="0"/>
  </c:chart>
  <c:spPr>
    <a:solidFill>
      <a:schemeClr val="bg1">
        <a:lumMod val="95000"/>
      </a:scheme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72537643320899"/>
          <c:y val="4.6260498687664041E-2"/>
          <c:w val="0.79271929824561405"/>
          <c:h val="0.78701200544376393"/>
        </c:manualLayout>
      </c:layout>
      <c:stockChart>
        <c:ser>
          <c:idx val="0"/>
          <c:order val="0"/>
          <c:spPr>
            <a:ln w="28575">
              <a:noFill/>
            </a:ln>
          </c:spPr>
          <c:marker>
            <c:symbol val="none"/>
          </c:marker>
          <c:cat>
            <c:numRef>
              <c:f>bv_intse!$A$2:$A$13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bv_intse!$E$2:$E$13</c:f>
              <c:numCache>
                <c:formatCode>General</c:formatCode>
                <c:ptCount val="12"/>
                <c:pt idx="0">
                  <c:v>0.08</c:v>
                </c:pt>
                <c:pt idx="1">
                  <c:v>0.09</c:v>
                </c:pt>
                <c:pt idx="2">
                  <c:v>0.1</c:v>
                </c:pt>
                <c:pt idx="3">
                  <c:v>0.11</c:v>
                </c:pt>
                <c:pt idx="4">
                  <c:v>0.12</c:v>
                </c:pt>
                <c:pt idx="5">
                  <c:v>0.13</c:v>
                </c:pt>
                <c:pt idx="6">
                  <c:v>0.14000000000000001</c:v>
                </c:pt>
                <c:pt idx="7">
                  <c:v>0.15</c:v>
                </c:pt>
                <c:pt idx="8">
                  <c:v>0.16</c:v>
                </c:pt>
                <c:pt idx="9">
                  <c:v>0.17</c:v>
                </c:pt>
                <c:pt idx="10">
                  <c:v>0.18</c:v>
                </c:pt>
                <c:pt idx="11">
                  <c:v>0.19</c:v>
                </c:pt>
              </c:numCache>
            </c:numRef>
          </c:val>
          <c:smooth val="0"/>
        </c:ser>
        <c:ser>
          <c:idx val="1"/>
          <c:order val="1"/>
          <c:spPr>
            <a:ln w="28575">
              <a:noFill/>
            </a:ln>
          </c:spPr>
          <c:marker>
            <c:symbol val="none"/>
          </c:marker>
          <c:cat>
            <c:numRef>
              <c:f>bv_intse!$A$2:$A$13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bv_intse!$F$2:$F$13</c:f>
              <c:numCache>
                <c:formatCode>General</c:formatCode>
                <c:ptCount val="12"/>
                <c:pt idx="0">
                  <c:v>2.0000000000000004E-2</c:v>
                </c:pt>
                <c:pt idx="1">
                  <c:v>0.03</c:v>
                </c:pt>
                <c:pt idx="2">
                  <c:v>4.0000000000000008E-2</c:v>
                </c:pt>
                <c:pt idx="3">
                  <c:v>0.05</c:v>
                </c:pt>
                <c:pt idx="4">
                  <c:v>0.06</c:v>
                </c:pt>
                <c:pt idx="5">
                  <c:v>7.0000000000000007E-2</c:v>
                </c:pt>
                <c:pt idx="6">
                  <c:v>0.08</c:v>
                </c:pt>
                <c:pt idx="7">
                  <c:v>0.09</c:v>
                </c:pt>
                <c:pt idx="8">
                  <c:v>0.1</c:v>
                </c:pt>
                <c:pt idx="9">
                  <c:v>0.11000000000000001</c:v>
                </c:pt>
                <c:pt idx="10">
                  <c:v>0.12</c:v>
                </c:pt>
                <c:pt idx="11">
                  <c:v>0.13</c:v>
                </c:pt>
              </c:numCache>
            </c:numRef>
          </c:val>
          <c:smooth val="0"/>
        </c:ser>
        <c:ser>
          <c:idx val="2"/>
          <c:order val="2"/>
          <c:spPr>
            <a:ln w="28575">
              <a:noFill/>
            </a:ln>
          </c:spPr>
          <c:marker>
            <c:symbol val="circle"/>
            <c:size val="5"/>
            <c:spPr>
              <a:solidFill>
                <a:schemeClr val="tx1"/>
              </a:solidFill>
              <a:ln>
                <a:noFill/>
              </a:ln>
            </c:spPr>
          </c:marker>
          <c:trendline>
            <c:spPr>
              <a:ln>
                <a:solidFill>
                  <a:srgbClr val="FF0000"/>
                </a:solidFill>
              </a:ln>
            </c:spPr>
            <c:trendlineType val="linear"/>
            <c:dispRSqr val="0"/>
            <c:dispEq val="0"/>
          </c:trendline>
          <c:cat>
            <c:numRef>
              <c:f>bv_intse!$A$2:$A$13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bv_intse!$G$2:$G$13</c:f>
              <c:numCache>
                <c:formatCode>General</c:formatCode>
                <c:ptCount val="12"/>
                <c:pt idx="0">
                  <c:v>0.05</c:v>
                </c:pt>
                <c:pt idx="1">
                  <c:v>0.06</c:v>
                </c:pt>
                <c:pt idx="2">
                  <c:v>7.0000000000000007E-2</c:v>
                </c:pt>
                <c:pt idx="3">
                  <c:v>0.08</c:v>
                </c:pt>
                <c:pt idx="4">
                  <c:v>0.09</c:v>
                </c:pt>
                <c:pt idx="5">
                  <c:v>0.1</c:v>
                </c:pt>
                <c:pt idx="6">
                  <c:v>0.11</c:v>
                </c:pt>
                <c:pt idx="7">
                  <c:v>0.12</c:v>
                </c:pt>
                <c:pt idx="8">
                  <c:v>0.13</c:v>
                </c:pt>
                <c:pt idx="9">
                  <c:v>0.14000000000000001</c:v>
                </c:pt>
                <c:pt idx="10">
                  <c:v>0.15</c:v>
                </c:pt>
                <c:pt idx="11">
                  <c:v>0.16</c:v>
                </c:pt>
              </c:numCache>
            </c:numRef>
          </c:val>
          <c:smooth val="0"/>
        </c:ser>
        <c:dLbls>
          <c:showLegendKey val="0"/>
          <c:showVal val="0"/>
          <c:showCatName val="0"/>
          <c:showSerName val="0"/>
          <c:showPercent val="0"/>
          <c:showBubbleSize val="0"/>
        </c:dLbls>
        <c:hiLowLines>
          <c:spPr>
            <a:ln w="12700"/>
          </c:spPr>
        </c:hiLowLines>
        <c:axId val="188786560"/>
        <c:axId val="188788096"/>
      </c:stockChart>
      <c:catAx>
        <c:axId val="188786560"/>
        <c:scaling>
          <c:orientation val="minMax"/>
        </c:scaling>
        <c:delete val="0"/>
        <c:axPos val="b"/>
        <c:numFmt formatCode="General" sourceLinked="1"/>
        <c:majorTickMark val="out"/>
        <c:minorTickMark val="none"/>
        <c:tickLblPos val="nextTo"/>
        <c:txPr>
          <a:bodyPr/>
          <a:lstStyle/>
          <a:p>
            <a:pPr>
              <a:defRPr sz="800"/>
            </a:pPr>
            <a:endParaRPr lang="en-US"/>
          </a:p>
        </c:txPr>
        <c:crossAx val="188788096"/>
        <c:crosses val="autoZero"/>
        <c:auto val="1"/>
        <c:lblAlgn val="ctr"/>
        <c:lblOffset val="100"/>
        <c:noMultiLvlLbl val="0"/>
      </c:catAx>
      <c:valAx>
        <c:axId val="188788096"/>
        <c:scaling>
          <c:orientation val="minMax"/>
        </c:scaling>
        <c:delete val="0"/>
        <c:axPos val="l"/>
        <c:numFmt formatCode="General" sourceLinked="1"/>
        <c:majorTickMark val="out"/>
        <c:minorTickMark val="none"/>
        <c:tickLblPos val="nextTo"/>
        <c:crossAx val="188786560"/>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150000"/>
              </a:lnSpc>
              <a:defRPr>
                <a:solidFill>
                  <a:schemeClr val="bg1"/>
                </a:solidFill>
              </a:defRPr>
            </a:pPr>
            <a:r>
              <a:rPr lang="en-US" dirty="0" smtClean="0"/>
              <a:t>Moderate: </a:t>
            </a:r>
            <a:r>
              <a:rPr lang="en-US" sz="1500" dirty="0" smtClean="0"/>
              <a:t>7</a:t>
            </a:r>
            <a:r>
              <a:rPr lang="en-US" sz="1500" baseline="0" dirty="0" smtClean="0"/>
              <a:t> years</a:t>
            </a:r>
            <a:endParaRPr lang="en-US" sz="1500" dirty="0"/>
          </a:p>
        </c:rich>
      </c:tx>
      <c:layout>
        <c:manualLayout>
          <c:xMode val="edge"/>
          <c:yMode val="edge"/>
          <c:x val="9.781496062992126E-2"/>
          <c:y val="0.1758169934640523"/>
        </c:manualLayout>
      </c:layout>
      <c:overlay val="0"/>
    </c:title>
    <c:autoTitleDeleted val="0"/>
    <c:plotArea>
      <c:layout>
        <c:manualLayout>
          <c:layoutTarget val="inner"/>
          <c:xMode val="edge"/>
          <c:yMode val="edge"/>
          <c:x val="0.13495305875227134"/>
          <c:y val="0.43054860789460142"/>
          <c:w val="0.43917474258025435"/>
          <c:h val="0.44778601204261226"/>
        </c:manualLayout>
      </c:layout>
      <c:pieChart>
        <c:varyColors val="1"/>
        <c:ser>
          <c:idx val="0"/>
          <c:order val="0"/>
          <c:tx>
            <c:strRef>
              <c:f>Summary!$A$9</c:f>
              <c:strCache>
                <c:ptCount val="1"/>
                <c:pt idx="0">
                  <c:v>Moderate</c:v>
                </c:pt>
              </c:strCache>
            </c:strRef>
          </c:tx>
          <c:dPt>
            <c:idx val="0"/>
            <c:bubble3D val="0"/>
            <c:spPr>
              <a:solidFill>
                <a:srgbClr val="FF0000"/>
              </a:solidFill>
            </c:spPr>
          </c:dPt>
          <c:dPt>
            <c:idx val="1"/>
            <c:bubble3D val="0"/>
            <c:spPr>
              <a:solidFill>
                <a:srgbClr val="FFFF00"/>
              </a:solidFill>
            </c:spPr>
          </c:dPt>
          <c:dPt>
            <c:idx val="2"/>
            <c:bubble3D val="0"/>
            <c:spPr>
              <a:solidFill>
                <a:schemeClr val="accent6"/>
              </a:solidFill>
            </c:spPr>
          </c:dPt>
          <c:dPt>
            <c:idx val="3"/>
            <c:bubble3D val="0"/>
            <c:spPr>
              <a:solidFill>
                <a:srgbClr val="58267E"/>
              </a:solidFill>
            </c:spPr>
          </c:dPt>
          <c:dLbls>
            <c:dLbl>
              <c:idx val="0"/>
              <c:layout>
                <c:manualLayout>
                  <c:x val="-0.12601299837520311"/>
                  <c:y val="-0.1473889660851217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286682914635671"/>
                  <c:y val="0.1066136585867942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spPr/>
              <c:txPr>
                <a:bodyPr/>
                <a:lstStyle/>
                <a:p>
                  <a:pPr>
                    <a:defRPr sz="1400">
                      <a:solidFill>
                        <a:schemeClr val="bg1"/>
                      </a:solidFill>
                    </a:defRPr>
                  </a:pPr>
                  <a:endParaRPr lang="en-US"/>
                </a:p>
              </c:txPr>
              <c:showLegendKey val="0"/>
              <c:showVal val="1"/>
              <c:showCatName val="0"/>
              <c:showSerName val="0"/>
              <c:showPercent val="0"/>
              <c:showBubbleSize val="0"/>
            </c:dLbl>
            <c:dLbl>
              <c:idx val="3"/>
              <c:spPr/>
              <c:txPr>
                <a:bodyPr/>
                <a:lstStyle/>
                <a:p>
                  <a:pPr>
                    <a:defRPr sz="140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a:pPr>
                <a:endParaRPr lang="en-US"/>
              </a:p>
            </c:txPr>
            <c:showLegendKey val="0"/>
            <c:showVal val="1"/>
            <c:showCatName val="0"/>
            <c:showSerName val="0"/>
            <c:showPercent val="0"/>
            <c:showBubbleSize val="0"/>
            <c:showLeaderLines val="1"/>
            <c:leaderLines>
              <c:spPr>
                <a:ln>
                  <a:solidFill>
                    <a:schemeClr val="bg1"/>
                  </a:solidFill>
                </a:ln>
              </c:spPr>
            </c:leaderLines>
            <c:extLst>
              <c:ext xmlns:c15="http://schemas.microsoft.com/office/drawing/2012/chart" uri="{CE6537A1-D6FC-4f65-9D91-7224C49458BB}"/>
            </c:extLst>
          </c:dLbls>
          <c:cat>
            <c:strRef>
              <c:f>Summary!$B$8:$E$8</c:f>
              <c:strCache>
                <c:ptCount val="4"/>
                <c:pt idx="0">
                  <c:v>F1 Generation</c:v>
                </c:pt>
                <c:pt idx="1">
                  <c:v>F2</c:v>
                </c:pt>
                <c:pt idx="2">
                  <c:v>F3</c:v>
                </c:pt>
                <c:pt idx="3">
                  <c:v>F4</c:v>
                </c:pt>
              </c:strCache>
            </c:strRef>
          </c:cat>
          <c:val>
            <c:numRef>
              <c:f>Summary!$B$9:$E$9</c:f>
              <c:numCache>
                <c:formatCode>General</c:formatCode>
                <c:ptCount val="4"/>
                <c:pt idx="0">
                  <c:v>491</c:v>
                </c:pt>
                <c:pt idx="1">
                  <c:v>93</c:v>
                </c:pt>
                <c:pt idx="2">
                  <c:v>12</c:v>
                </c:pt>
                <c:pt idx="3">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150000"/>
              </a:lnSpc>
              <a:defRPr>
                <a:solidFill>
                  <a:schemeClr val="bg1"/>
                </a:solidFill>
              </a:defRPr>
            </a:pPr>
            <a:r>
              <a:rPr lang="en-US" dirty="0" smtClean="0">
                <a:solidFill>
                  <a:schemeClr val="bg1"/>
                </a:solidFill>
              </a:rPr>
              <a:t>Intensive: </a:t>
            </a:r>
            <a:r>
              <a:rPr lang="en-US" sz="1500" dirty="0" smtClean="0">
                <a:solidFill>
                  <a:schemeClr val="bg1"/>
                </a:solidFill>
              </a:rPr>
              <a:t>9</a:t>
            </a:r>
            <a:r>
              <a:rPr lang="en-US" sz="1500" baseline="0" dirty="0" smtClean="0">
                <a:solidFill>
                  <a:schemeClr val="bg1"/>
                </a:solidFill>
              </a:rPr>
              <a:t> years</a:t>
            </a:r>
            <a:endParaRPr lang="en-US" sz="1500" dirty="0">
              <a:solidFill>
                <a:schemeClr val="bg1"/>
              </a:solidFill>
            </a:endParaRPr>
          </a:p>
        </c:rich>
      </c:tx>
      <c:layout>
        <c:manualLayout>
          <c:xMode val="edge"/>
          <c:yMode val="edge"/>
          <c:x val="0.20605734767025088"/>
          <c:y val="9.7561006837272535E-2"/>
        </c:manualLayout>
      </c:layout>
      <c:overlay val="0"/>
    </c:title>
    <c:autoTitleDeleted val="0"/>
    <c:plotArea>
      <c:layout>
        <c:manualLayout>
          <c:layoutTarget val="inner"/>
          <c:xMode val="edge"/>
          <c:yMode val="edge"/>
          <c:x val="0.22533626845031468"/>
          <c:y val="0.41552346697505504"/>
          <c:w val="0.47764315750853725"/>
          <c:h val="0.54171741300730203"/>
        </c:manualLayout>
      </c:layout>
      <c:pieChart>
        <c:varyColors val="1"/>
        <c:ser>
          <c:idx val="0"/>
          <c:order val="0"/>
          <c:tx>
            <c:strRef>
              <c:f>Summary!$A$10</c:f>
              <c:strCache>
                <c:ptCount val="1"/>
                <c:pt idx="0">
                  <c:v>Intenstive</c:v>
                </c:pt>
              </c:strCache>
            </c:strRef>
          </c:tx>
          <c:dPt>
            <c:idx val="0"/>
            <c:bubble3D val="0"/>
            <c:spPr>
              <a:solidFill>
                <a:srgbClr val="FF0000"/>
              </a:solidFill>
            </c:spPr>
          </c:dPt>
          <c:dPt>
            <c:idx val="1"/>
            <c:bubble3D val="0"/>
            <c:spPr>
              <a:solidFill>
                <a:srgbClr val="FFFF00"/>
              </a:solidFill>
            </c:spPr>
          </c:dPt>
          <c:dLbls>
            <c:dLbl>
              <c:idx val="0"/>
              <c:layout>
                <c:manualLayout>
                  <c:x val="6.2935681426918406E-4"/>
                  <c:y val="-0.2290644738059259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extLst>
          </c:dLbls>
          <c:cat>
            <c:strRef>
              <c:f>Summary!$B$8:$E$8</c:f>
              <c:strCache>
                <c:ptCount val="4"/>
                <c:pt idx="0">
                  <c:v>F1 Generation</c:v>
                </c:pt>
                <c:pt idx="1">
                  <c:v>F2</c:v>
                </c:pt>
                <c:pt idx="2">
                  <c:v>F3</c:v>
                </c:pt>
                <c:pt idx="3">
                  <c:v>F4</c:v>
                </c:pt>
              </c:strCache>
            </c:strRef>
          </c:cat>
          <c:val>
            <c:numRef>
              <c:f>Summary!$B$10:$E$10</c:f>
              <c:numCache>
                <c:formatCode>General</c:formatCode>
                <c:ptCount val="4"/>
                <c:pt idx="0">
                  <c:v>120</c:v>
                </c:pt>
                <c:pt idx="1">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150000"/>
              </a:lnSpc>
              <a:defRPr>
                <a:solidFill>
                  <a:schemeClr val="bg1"/>
                </a:solidFill>
              </a:defRPr>
            </a:pPr>
            <a:r>
              <a:rPr lang="en-US" dirty="0" smtClean="0"/>
              <a:t>Control:</a:t>
            </a:r>
            <a:r>
              <a:rPr lang="en-US" baseline="0" dirty="0" smtClean="0"/>
              <a:t> </a:t>
            </a:r>
            <a:r>
              <a:rPr lang="en-US" sz="1500" baseline="0" dirty="0" smtClean="0"/>
              <a:t>8</a:t>
            </a:r>
            <a:r>
              <a:rPr lang="en-US" sz="1500" dirty="0" smtClean="0"/>
              <a:t> years</a:t>
            </a:r>
            <a:endParaRPr lang="en-US" sz="1500" dirty="0"/>
          </a:p>
        </c:rich>
      </c:tx>
      <c:layout>
        <c:manualLayout>
          <c:xMode val="edge"/>
          <c:yMode val="edge"/>
          <c:x val="0.21708325703473114"/>
          <c:y val="0.12155386826646669"/>
        </c:manualLayout>
      </c:layout>
      <c:overlay val="0"/>
    </c:title>
    <c:autoTitleDeleted val="0"/>
    <c:plotArea>
      <c:layout>
        <c:manualLayout>
          <c:layoutTarget val="inner"/>
          <c:xMode val="edge"/>
          <c:yMode val="edge"/>
          <c:x val="0.23972868217054261"/>
          <c:y val="0.43149543807024121"/>
          <c:w val="0.51279069767441865"/>
          <c:h val="0.58026315789473693"/>
        </c:manualLayout>
      </c:layout>
      <c:pieChart>
        <c:varyColors val="1"/>
        <c:ser>
          <c:idx val="0"/>
          <c:order val="0"/>
          <c:tx>
            <c:strRef>
              <c:f>Summary!$A$11</c:f>
              <c:strCache>
                <c:ptCount val="1"/>
                <c:pt idx="0">
                  <c:v>Control</c:v>
                </c:pt>
              </c:strCache>
            </c:strRef>
          </c:tx>
          <c:dPt>
            <c:idx val="0"/>
            <c:bubble3D val="0"/>
            <c:spPr>
              <a:solidFill>
                <a:srgbClr val="FF0000"/>
              </a:solidFill>
            </c:spPr>
          </c:dPt>
          <c:dPt>
            <c:idx val="1"/>
            <c:bubble3D val="0"/>
            <c:spPr>
              <a:solidFill>
                <a:srgbClr val="FFFF00"/>
              </a:solidFill>
            </c:spPr>
          </c:dPt>
          <c:dPt>
            <c:idx val="2"/>
            <c:bubble3D val="0"/>
            <c:spPr>
              <a:solidFill>
                <a:schemeClr val="tx1"/>
              </a:solidFill>
            </c:spPr>
          </c:dPt>
          <c:dLbls>
            <c:dLbl>
              <c:idx val="0"/>
              <c:layout>
                <c:manualLayout>
                  <c:x val="-0.11356467069523286"/>
                  <c:y val="-0.2074216051940875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7186717939327349E-2"/>
                  <c:y val="0.145694156651471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dirty="0">
                        <a:solidFill>
                          <a:schemeClr val="bg1"/>
                        </a:solidFill>
                      </a:rPr>
                      <a:t>1</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Summary!$B$8:$E$8</c:f>
              <c:strCache>
                <c:ptCount val="4"/>
                <c:pt idx="0">
                  <c:v>F1 Generation</c:v>
                </c:pt>
                <c:pt idx="1">
                  <c:v>F2</c:v>
                </c:pt>
                <c:pt idx="2">
                  <c:v>F3</c:v>
                </c:pt>
                <c:pt idx="3">
                  <c:v>F4</c:v>
                </c:pt>
              </c:strCache>
            </c:strRef>
          </c:cat>
          <c:val>
            <c:numRef>
              <c:f>Summary!$B$11:$E$11</c:f>
              <c:numCache>
                <c:formatCode>General</c:formatCode>
                <c:ptCount val="4"/>
                <c:pt idx="0">
                  <c:v>39</c:v>
                </c:pt>
                <c:pt idx="1">
                  <c:v>7</c:v>
                </c:pt>
                <c:pt idx="2">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64536478899446"/>
          <c:y val="0.15350296490716439"/>
          <c:w val="0.77891701037370331"/>
          <c:h val="0.71118509642816385"/>
        </c:manualLayout>
      </c:layout>
      <c:pieChart>
        <c:varyColors val="1"/>
        <c:ser>
          <c:idx val="0"/>
          <c:order val="0"/>
          <c:explosion val="25"/>
          <c:dPt>
            <c:idx val="0"/>
            <c:bubble3D val="0"/>
            <c:spPr>
              <a:solidFill>
                <a:srgbClr val="FF0000"/>
              </a:solidFill>
            </c:spPr>
          </c:dPt>
          <c:dPt>
            <c:idx val="1"/>
            <c:bubble3D val="0"/>
            <c:spPr>
              <a:solidFill>
                <a:srgbClr val="7030A0"/>
              </a:solidFill>
            </c:spPr>
          </c:dPt>
          <c:dPt>
            <c:idx val="2"/>
            <c:bubble3D val="0"/>
            <c:spPr>
              <a:solidFill>
                <a:srgbClr val="FFFF00"/>
              </a:solidFill>
            </c:spPr>
          </c:dPt>
          <c:dLbls>
            <c:dLbl>
              <c:idx val="0"/>
              <c:layout>
                <c:manualLayout>
                  <c:x val="-0.15269223291533002"/>
                  <c:y val="0.13947548895097789"/>
                </c:manualLayout>
              </c:layout>
              <c:tx>
                <c:rich>
                  <a:bodyPr/>
                  <a:lstStyle/>
                  <a:p>
                    <a:pPr>
                      <a:defRPr sz="1000" b="1">
                        <a:solidFill>
                          <a:schemeClr val="tx1"/>
                        </a:solidFill>
                      </a:defRPr>
                    </a:pPr>
                    <a:r>
                      <a:rPr lang="en-US" sz="1000" b="1" dirty="0"/>
                      <a:t>17%</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9676144648585595"/>
                  <c:y val="-0.20475404284141902"/>
                </c:manualLayout>
              </c:layout>
              <c:tx>
                <c:rich>
                  <a:bodyPr/>
                  <a:lstStyle/>
                  <a:p>
                    <a:pPr>
                      <a:defRPr sz="1000" b="1">
                        <a:solidFill>
                          <a:schemeClr val="tx1"/>
                        </a:solidFill>
                      </a:defRPr>
                    </a:pPr>
                    <a:r>
                      <a:rPr lang="en-US" sz="1000" b="1" dirty="0"/>
                      <a:t>83%</a:t>
                    </a: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300">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Sheet1!$E$2:$E$4</c:f>
              <c:strCache>
                <c:ptCount val="3"/>
                <c:pt idx="0">
                  <c:v>Genetic Effects</c:v>
                </c:pt>
                <c:pt idx="1">
                  <c:v>Common Effects </c:v>
                </c:pt>
                <c:pt idx="2">
                  <c:v>Permanent Environmental Effects</c:v>
                </c:pt>
              </c:strCache>
            </c:strRef>
          </c:cat>
          <c:val>
            <c:numRef>
              <c:f>Sheet1!$A$2:$C$2</c:f>
              <c:numCache>
                <c:formatCode>General</c:formatCode>
                <c:ptCount val="3"/>
                <c:pt idx="0" formatCode="0%">
                  <c:v>0.17</c:v>
                </c:pt>
                <c:pt idx="2" formatCode="0%">
                  <c:v>0.83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72740907386571E-2"/>
          <c:y val="2.9569892473118281E-2"/>
          <c:w val="0.887466941632296"/>
          <c:h val="0.84217276267885866"/>
        </c:manualLayout>
      </c:layout>
      <c:stockChart>
        <c:ser>
          <c:idx val="0"/>
          <c:order val="0"/>
          <c:spPr>
            <a:ln w="28575">
              <a:noFill/>
            </a:ln>
          </c:spPr>
          <c:marker>
            <c:symbol val="none"/>
          </c:marker>
          <c:cat>
            <c:numRef>
              <c:f>bv_intse!$E$2:$E$13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bv_intse!$F$2:$F$13</c:f>
              <c:numCache>
                <c:formatCode>General</c:formatCode>
                <c:ptCount val="12"/>
                <c:pt idx="0">
                  <c:v>0.13698532000000002</c:v>
                </c:pt>
                <c:pt idx="1">
                  <c:v>0.130356736</c:v>
                </c:pt>
                <c:pt idx="2">
                  <c:v>9.7275320999999998E-2</c:v>
                </c:pt>
                <c:pt idx="3">
                  <c:v>-6.3802816999999998E-2</c:v>
                </c:pt>
                <c:pt idx="4">
                  <c:v>-4.2872938999999999E-2</c:v>
                </c:pt>
                <c:pt idx="5">
                  <c:v>8.8632948000000003E-2</c:v>
                </c:pt>
                <c:pt idx="6">
                  <c:v>-3.3003228000000003E-2</c:v>
                </c:pt>
                <c:pt idx="7">
                  <c:v>1.9569153999999998E-2</c:v>
                </c:pt>
                <c:pt idx="8">
                  <c:v>4.7182458999999996E-2</c:v>
                </c:pt>
                <c:pt idx="9">
                  <c:v>0.18984168600000001</c:v>
                </c:pt>
                <c:pt idx="10">
                  <c:v>0.138232297</c:v>
                </c:pt>
                <c:pt idx="11">
                  <c:v>1.5320898000000003E-2</c:v>
                </c:pt>
              </c:numCache>
            </c:numRef>
          </c:val>
          <c:smooth val="0"/>
        </c:ser>
        <c:ser>
          <c:idx val="1"/>
          <c:order val="1"/>
          <c:spPr>
            <a:ln w="28575">
              <a:noFill/>
            </a:ln>
          </c:spPr>
          <c:marker>
            <c:symbol val="none"/>
          </c:marker>
          <c:cat>
            <c:numRef>
              <c:f>bv_intse!$E$2:$E$13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bv_intse!$G$2:$G$13</c:f>
              <c:numCache>
                <c:formatCode>General</c:formatCode>
                <c:ptCount val="12"/>
                <c:pt idx="0">
                  <c:v>-5.0464564000000003E-2</c:v>
                </c:pt>
                <c:pt idx="1">
                  <c:v>-0.11729199000000001</c:v>
                </c:pt>
                <c:pt idx="2">
                  <c:v>-4.9340289000000002E-2</c:v>
                </c:pt>
                <c:pt idx="3">
                  <c:v>-0.15392561500000002</c:v>
                </c:pt>
                <c:pt idx="4">
                  <c:v>-9.8188896999999997E-2</c:v>
                </c:pt>
                <c:pt idx="5">
                  <c:v>1.1859728E-2</c:v>
                </c:pt>
                <c:pt idx="6">
                  <c:v>-0.12106060400000002</c:v>
                </c:pt>
                <c:pt idx="7">
                  <c:v>-8.6961039999999989E-2</c:v>
                </c:pt>
                <c:pt idx="8">
                  <c:v>-0.124040265</c:v>
                </c:pt>
                <c:pt idx="9">
                  <c:v>5.7544487999999991E-2</c:v>
                </c:pt>
                <c:pt idx="10">
                  <c:v>2.169196100000001E-2</c:v>
                </c:pt>
                <c:pt idx="11">
                  <c:v>-7.1941764000000005E-2</c:v>
                </c:pt>
              </c:numCache>
            </c:numRef>
          </c:val>
          <c:smooth val="0"/>
        </c:ser>
        <c:ser>
          <c:idx val="2"/>
          <c:order val="2"/>
          <c:spPr>
            <a:ln w="28575">
              <a:noFill/>
            </a:ln>
          </c:spPr>
          <c:marker>
            <c:symbol val="circle"/>
            <c:size val="5"/>
            <c:spPr>
              <a:solidFill>
                <a:schemeClr val="tx1"/>
              </a:solidFill>
              <a:ln>
                <a:noFill/>
              </a:ln>
            </c:spPr>
          </c:marker>
          <c:cat>
            <c:numRef>
              <c:f>bv_intse!$E$2:$E$13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bv_intse!$H$2:$H$13</c:f>
              <c:numCache>
                <c:formatCode>General</c:formatCode>
                <c:ptCount val="12"/>
                <c:pt idx="0">
                  <c:v>4.3260378000000002E-2</c:v>
                </c:pt>
                <c:pt idx="1">
                  <c:v>6.5323730000000002E-3</c:v>
                </c:pt>
                <c:pt idx="2">
                  <c:v>2.3967516000000001E-2</c:v>
                </c:pt>
                <c:pt idx="3">
                  <c:v>-0.108864216</c:v>
                </c:pt>
                <c:pt idx="4">
                  <c:v>-7.0530917999999998E-2</c:v>
                </c:pt>
                <c:pt idx="5">
                  <c:v>5.0246338000000002E-2</c:v>
                </c:pt>
                <c:pt idx="6">
                  <c:v>-7.7031916000000006E-2</c:v>
                </c:pt>
                <c:pt idx="7">
                  <c:v>-3.3695942999999999E-2</c:v>
                </c:pt>
                <c:pt idx="8">
                  <c:v>-3.8428903E-2</c:v>
                </c:pt>
                <c:pt idx="9">
                  <c:v>0.12369308699999999</c:v>
                </c:pt>
                <c:pt idx="10">
                  <c:v>7.9962129000000007E-2</c:v>
                </c:pt>
                <c:pt idx="11">
                  <c:v>-2.8310432999999999E-2</c:v>
                </c:pt>
              </c:numCache>
            </c:numRef>
          </c:val>
          <c:smooth val="0"/>
        </c:ser>
        <c:dLbls>
          <c:showLegendKey val="0"/>
          <c:showVal val="0"/>
          <c:showCatName val="0"/>
          <c:showSerName val="0"/>
          <c:showPercent val="0"/>
          <c:showBubbleSize val="0"/>
        </c:dLbls>
        <c:hiLowLines>
          <c:spPr>
            <a:ln w="19050">
              <a:solidFill>
                <a:sysClr val="windowText" lastClr="000000"/>
              </a:solidFill>
            </a:ln>
          </c:spPr>
        </c:hiLowLines>
        <c:axId val="188140928"/>
        <c:axId val="191378560"/>
      </c:stockChart>
      <c:catAx>
        <c:axId val="188140928"/>
        <c:scaling>
          <c:orientation val="minMax"/>
        </c:scaling>
        <c:delete val="0"/>
        <c:axPos val="b"/>
        <c:numFmt formatCode="General" sourceLinked="1"/>
        <c:majorTickMark val="out"/>
        <c:minorTickMark val="none"/>
        <c:tickLblPos val="nextTo"/>
        <c:crossAx val="191378560"/>
        <c:crossesAt val="-0.4"/>
        <c:auto val="1"/>
        <c:lblAlgn val="ctr"/>
        <c:lblOffset val="100"/>
        <c:noMultiLvlLbl val="0"/>
      </c:catAx>
      <c:valAx>
        <c:axId val="191378560"/>
        <c:scaling>
          <c:orientation val="minMax"/>
          <c:max val="0.4"/>
          <c:min val="-0.4"/>
        </c:scaling>
        <c:delete val="0"/>
        <c:axPos val="l"/>
        <c:numFmt formatCode="General" sourceLinked="1"/>
        <c:majorTickMark val="out"/>
        <c:minorTickMark val="none"/>
        <c:tickLblPos val="nextTo"/>
        <c:crossAx val="188140928"/>
        <c:crosses val="autoZero"/>
        <c:crossBetween val="between"/>
      </c:valAx>
    </c:plotArea>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FF0000"/>
              </a:solidFill>
            </c:spPr>
          </c:dPt>
          <c:dPt>
            <c:idx val="1"/>
            <c:bubble3D val="0"/>
            <c:spPr>
              <a:solidFill>
                <a:srgbClr val="FFFF00"/>
              </a:solidFill>
            </c:spPr>
          </c:dPt>
          <c:dPt>
            <c:idx val="2"/>
            <c:bubble3D val="0"/>
            <c:spPr>
              <a:solidFill>
                <a:srgbClr val="7030A0"/>
              </a:solidFill>
            </c:spPr>
          </c:dPt>
          <c:val>
            <c:numRef>
              <c:f>Sheet1!$A$1:$A$3</c:f>
              <c:numCache>
                <c:formatCode>General</c:formatCode>
                <c:ptCount val="3"/>
                <c:pt idx="0">
                  <c:v>33</c:v>
                </c:pt>
                <c:pt idx="1">
                  <c:v>33</c:v>
                </c:pt>
                <c:pt idx="2">
                  <c:v>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FF0000"/>
              </a:solidFill>
            </c:spPr>
          </c:dPt>
          <c:dPt>
            <c:idx val="1"/>
            <c:bubble3D val="0"/>
            <c:spPr>
              <a:solidFill>
                <a:srgbClr val="FFFF00"/>
              </a:solidFill>
            </c:spPr>
          </c:dPt>
          <c:dPt>
            <c:idx val="2"/>
            <c:bubble3D val="0"/>
            <c:spPr>
              <a:solidFill>
                <a:srgbClr val="7030A0"/>
              </a:solidFill>
            </c:spPr>
          </c:dPt>
          <c:val>
            <c:numRef>
              <c:f>Sheet1!$A$1:$A$3</c:f>
              <c:numCache>
                <c:formatCode>General</c:formatCode>
                <c:ptCount val="3"/>
                <c:pt idx="0">
                  <c:v>33</c:v>
                </c:pt>
                <c:pt idx="1">
                  <c:v>33</c:v>
                </c:pt>
                <c:pt idx="2">
                  <c:v>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710692027694064E-2"/>
          <c:y val="0.21562107725664725"/>
          <c:w val="0.77891701037370331"/>
          <c:h val="0.71118509642816385"/>
        </c:manualLayout>
      </c:layout>
      <c:pieChart>
        <c:varyColors val="1"/>
        <c:ser>
          <c:idx val="0"/>
          <c:order val="0"/>
          <c:explosion val="25"/>
          <c:dPt>
            <c:idx val="0"/>
            <c:bubble3D val="0"/>
            <c:spPr>
              <a:solidFill>
                <a:srgbClr val="FF0000"/>
              </a:solidFill>
            </c:spPr>
          </c:dPt>
          <c:dPt>
            <c:idx val="1"/>
            <c:bubble3D val="0"/>
            <c:spPr>
              <a:solidFill>
                <a:srgbClr val="7030A0"/>
              </a:solidFill>
            </c:spPr>
          </c:dPt>
          <c:dPt>
            <c:idx val="2"/>
            <c:bubble3D val="0"/>
            <c:spPr>
              <a:solidFill>
                <a:srgbClr val="FFFF00"/>
              </a:solidFill>
            </c:spPr>
          </c:dPt>
          <c:dLbls>
            <c:dLbl>
              <c:idx val="0"/>
              <c:layout>
                <c:manualLayout>
                  <c:x val="-0.12182789651293581"/>
                  <c:y val="0.13947535090722354"/>
                </c:manualLayout>
              </c:layout>
              <c:tx>
                <c:rich>
                  <a:bodyPr/>
                  <a:lstStyle/>
                  <a:p>
                    <a:pPr>
                      <a:defRPr sz="1400" b="1">
                        <a:solidFill>
                          <a:schemeClr val="tx1"/>
                        </a:solidFill>
                      </a:defRPr>
                    </a:pPr>
                    <a:r>
                      <a:rPr lang="en-US" sz="1600" b="1" dirty="0"/>
                      <a:t>17%</a:t>
                    </a:r>
                  </a:p>
                </c:rich>
              </c:tx>
              <c:sp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7824303212098488"/>
                  <c:y val="-0.18862490014835101"/>
                </c:manualLayout>
              </c:layout>
              <c:tx>
                <c:rich>
                  <a:bodyPr/>
                  <a:lstStyle/>
                  <a:p>
                    <a:pPr>
                      <a:defRPr sz="1400" b="1">
                        <a:solidFill>
                          <a:schemeClr val="tx1"/>
                        </a:solidFill>
                      </a:defRPr>
                    </a:pPr>
                    <a:r>
                      <a:rPr lang="en-US" sz="1600" b="1" dirty="0"/>
                      <a:t>83%</a:t>
                    </a: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Sheet1!$E$2:$E$4</c:f>
              <c:strCache>
                <c:ptCount val="3"/>
                <c:pt idx="0">
                  <c:v>Genetic Effects</c:v>
                </c:pt>
                <c:pt idx="1">
                  <c:v>Common Effects </c:v>
                </c:pt>
                <c:pt idx="2">
                  <c:v>Permanent Environmental Effects</c:v>
                </c:pt>
              </c:strCache>
            </c:strRef>
          </c:cat>
          <c:val>
            <c:numRef>
              <c:f>Sheet1!$A$2:$C$2</c:f>
              <c:numCache>
                <c:formatCode>General</c:formatCode>
                <c:ptCount val="3"/>
                <c:pt idx="0" formatCode="0%">
                  <c:v>0.17</c:v>
                </c:pt>
                <c:pt idx="2" formatCode="0%">
                  <c:v>0.83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0180106796995"/>
          <c:y val="0.15895221904080173"/>
          <c:w val="0.55117363562313326"/>
          <c:h val="0.72654706513958478"/>
        </c:manualLayout>
      </c:layout>
      <c:pieChart>
        <c:varyColors val="1"/>
        <c:ser>
          <c:idx val="0"/>
          <c:order val="0"/>
          <c:explosion val="25"/>
          <c:dPt>
            <c:idx val="0"/>
            <c:bubble3D val="0"/>
            <c:spPr>
              <a:solidFill>
                <a:srgbClr val="FF0000"/>
              </a:solidFill>
            </c:spPr>
          </c:dPt>
          <c:dPt>
            <c:idx val="2"/>
            <c:bubble3D val="0"/>
            <c:spPr>
              <a:solidFill>
                <a:srgbClr val="FFFF00"/>
              </a:solidFill>
            </c:spPr>
          </c:dPt>
          <c:dLbls>
            <c:dLbl>
              <c:idx val="0"/>
              <c:layout>
                <c:manualLayout>
                  <c:x val="-0.14560186442211964"/>
                  <c:y val="9.02487473156764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6068580867046792"/>
                  <c:y val="-0.13084347411119066"/>
                </c:manualLayout>
              </c:layout>
              <c:tx>
                <c:rich>
                  <a:bodyPr/>
                  <a:lstStyle/>
                  <a:p>
                    <a:r>
                      <a:rPr lang="en-US" dirty="0" smtClean="0"/>
                      <a:t>85%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Sheet1!$E$2:$E$4</c:f>
              <c:strCache>
                <c:ptCount val="3"/>
                <c:pt idx="0">
                  <c:v>Genetic Effects</c:v>
                </c:pt>
                <c:pt idx="1">
                  <c:v>Common Effects </c:v>
                </c:pt>
                <c:pt idx="2">
                  <c:v>Permanent Environmental Effects</c:v>
                </c:pt>
              </c:strCache>
            </c:strRef>
          </c:cat>
          <c:val>
            <c:numRef>
              <c:f>Sheet1!$A$3:$C$3</c:f>
              <c:numCache>
                <c:formatCode>General</c:formatCode>
                <c:ptCount val="3"/>
                <c:pt idx="0" formatCode="0%">
                  <c:v>0.15</c:v>
                </c:pt>
                <c:pt idx="2" formatCode="0%">
                  <c:v>0.33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86444663167105"/>
          <c:y val="4.9679318931287443E-2"/>
          <c:w val="0.67968777340332454"/>
          <c:h val="0.83653879803486098"/>
        </c:manualLayout>
      </c:layout>
      <c:pieChart>
        <c:varyColors val="1"/>
        <c:ser>
          <c:idx val="0"/>
          <c:order val="0"/>
          <c:explosion val="25"/>
          <c:dPt>
            <c:idx val="0"/>
            <c:bubble3D val="0"/>
            <c:spPr>
              <a:solidFill>
                <a:srgbClr val="FF0000"/>
              </a:solidFill>
            </c:spPr>
          </c:dPt>
          <c:dPt>
            <c:idx val="1"/>
            <c:bubble3D val="0"/>
            <c:spPr>
              <a:solidFill>
                <a:srgbClr val="58267E"/>
              </a:solidFill>
            </c:spPr>
          </c:dPt>
          <c:dPt>
            <c:idx val="2"/>
            <c:bubble3D val="0"/>
            <c:spPr>
              <a:solidFill>
                <a:srgbClr val="FFFF00"/>
              </a:solidFill>
            </c:spPr>
          </c:dPt>
          <c:dLbls>
            <c:dLbl>
              <c:idx val="0"/>
              <c:layout>
                <c:manualLayout>
                  <c:x val="-0.15134787839020122"/>
                  <c:y val="0.152903627431186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5134787839020122"/>
                  <c:y val="-0.13751867555017161"/>
                </c:manualLayout>
              </c:layout>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959656605424322"/>
                  <c:y val="3.418803418803418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Sheet1!$A$4:$C$4</c:f>
              <c:numCache>
                <c:formatCode>0%</c:formatCode>
                <c:ptCount val="3"/>
                <c:pt idx="0">
                  <c:v>0.25</c:v>
                </c:pt>
                <c:pt idx="1">
                  <c:v>0.25</c:v>
                </c:pt>
                <c:pt idx="2">
                  <c:v>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39620615604863E-2"/>
          <c:y val="0.11948844629715404"/>
          <c:w val="0.73221486518730616"/>
          <c:h val="0.63171478565179351"/>
        </c:manualLayout>
      </c:layout>
      <c:pieChart>
        <c:varyColors val="1"/>
        <c:ser>
          <c:idx val="0"/>
          <c:order val="0"/>
          <c:explosion val="25"/>
          <c:dPt>
            <c:idx val="0"/>
            <c:bubble3D val="0"/>
            <c:spPr>
              <a:solidFill>
                <a:srgbClr val="FF0000"/>
              </a:solidFill>
            </c:spPr>
          </c:dPt>
          <c:dPt>
            <c:idx val="1"/>
            <c:bubble3D val="0"/>
            <c:spPr>
              <a:solidFill>
                <a:srgbClr val="7030A0"/>
              </a:solidFill>
            </c:spPr>
          </c:dPt>
          <c:dPt>
            <c:idx val="2"/>
            <c:bubble3D val="0"/>
            <c:spPr>
              <a:solidFill>
                <a:srgbClr val="FFFF00"/>
              </a:solidFill>
            </c:spPr>
          </c:dPt>
          <c:dLbls>
            <c:dLbl>
              <c:idx val="0"/>
              <c:layout>
                <c:manualLayout>
                  <c:x val="-0.1871578978764018"/>
                  <c:y val="8.25708918738098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9450876879026485"/>
                  <c:y val="-0.1056224589573362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Sheet1!$E$2:$E$4</c:f>
              <c:strCache>
                <c:ptCount val="3"/>
                <c:pt idx="0">
                  <c:v>Genetic Effects</c:v>
                </c:pt>
                <c:pt idx="1">
                  <c:v>Common Effects </c:v>
                </c:pt>
                <c:pt idx="2">
                  <c:v>Permanent Environmental Effects</c:v>
                </c:pt>
              </c:strCache>
            </c:strRef>
          </c:cat>
          <c:val>
            <c:numRef>
              <c:f>Sheet1!$A$6:$C$6</c:f>
              <c:numCache>
                <c:formatCode>General</c:formatCode>
                <c:ptCount val="3"/>
                <c:pt idx="0" formatCode="0%">
                  <c:v>0.3</c:v>
                </c:pt>
                <c:pt idx="2" formatCode="0%">
                  <c:v>0.7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17816091954022"/>
          <c:y val="2.8186274509803922E-2"/>
          <c:w val="0.55316091954022983"/>
          <c:h val="0.94362745098039214"/>
        </c:manualLayout>
      </c:layout>
      <c:pieChart>
        <c:varyColors val="1"/>
        <c:ser>
          <c:idx val="0"/>
          <c:order val="0"/>
          <c:explosion val="25"/>
          <c:dPt>
            <c:idx val="0"/>
            <c:bubble3D val="0"/>
            <c:spPr>
              <a:solidFill>
                <a:srgbClr val="FF0000"/>
              </a:solidFill>
            </c:spPr>
          </c:dPt>
          <c:dPt>
            <c:idx val="2"/>
            <c:bubble3D val="0"/>
            <c:spPr>
              <a:solidFill>
                <a:srgbClr val="FFFF00"/>
              </a:solidFill>
            </c:spPr>
          </c:dPt>
          <c:dLbls>
            <c:dLbl>
              <c:idx val="0"/>
              <c:layout>
                <c:manualLayout>
                  <c:x val="-0.12660082360394606"/>
                  <c:y val="0.153789563069322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4168522038193501"/>
                  <c:y val="-0.1974166280685502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Sheet1!$A$7:$C$7</c:f>
              <c:numCache>
                <c:formatCode>General</c:formatCode>
                <c:ptCount val="3"/>
                <c:pt idx="0" formatCode="0%">
                  <c:v>0.27</c:v>
                </c:pt>
                <c:pt idx="2" formatCode="0%">
                  <c:v>0.73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0.12069</cdr:x>
      <cdr:y>0.20259</cdr:y>
    </cdr:from>
    <cdr:to>
      <cdr:x>0.87241</cdr:x>
      <cdr:y>0.83046</cdr:y>
    </cdr:to>
    <cdr:sp macro="" textlink="">
      <cdr:nvSpPr>
        <cdr:cNvPr id="3" name="Freeform 2"/>
        <cdr:cNvSpPr/>
      </cdr:nvSpPr>
      <cdr:spPr>
        <a:xfrm xmlns:a="http://schemas.openxmlformats.org/drawingml/2006/main">
          <a:off x="551793" y="555754"/>
          <a:ext cx="3436883" cy="1722363"/>
        </a:xfrm>
        <a:custGeom xmlns:a="http://schemas.openxmlformats.org/drawingml/2006/main">
          <a:avLst/>
          <a:gdLst>
            <a:gd name="connsiteX0" fmla="*/ 0 w 3436883"/>
            <a:gd name="connsiteY0" fmla="*/ 1375522 h 1722363"/>
            <a:gd name="connsiteX1" fmla="*/ 441435 w 3436883"/>
            <a:gd name="connsiteY1" fmla="*/ 161577 h 1722363"/>
            <a:gd name="connsiteX2" fmla="*/ 819807 w 3436883"/>
            <a:gd name="connsiteY2" fmla="*/ 66984 h 1722363"/>
            <a:gd name="connsiteX3" fmla="*/ 1135117 w 3436883"/>
            <a:gd name="connsiteY3" fmla="*/ 666074 h 1722363"/>
            <a:gd name="connsiteX4" fmla="*/ 1418897 w 3436883"/>
            <a:gd name="connsiteY4" fmla="*/ 1296694 h 1722363"/>
            <a:gd name="connsiteX5" fmla="*/ 1939159 w 3436883"/>
            <a:gd name="connsiteY5" fmla="*/ 1627770 h 1722363"/>
            <a:gd name="connsiteX6" fmla="*/ 3436883 w 3436883"/>
            <a:gd name="connsiteY6" fmla="*/ 1722363 h 1722363"/>
            <a:gd name="connsiteX7" fmla="*/ 3436883 w 3436883"/>
            <a:gd name="connsiteY7" fmla="*/ 1722363 h 172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883" h="1722363">
              <a:moveTo>
                <a:pt x="0" y="1375522"/>
              </a:moveTo>
              <a:cubicBezTo>
                <a:pt x="152400" y="877594"/>
                <a:pt x="304801" y="379667"/>
                <a:pt x="441435" y="161577"/>
              </a:cubicBezTo>
              <a:cubicBezTo>
                <a:pt x="578070" y="-56513"/>
                <a:pt x="704193" y="-17099"/>
                <a:pt x="819807" y="66984"/>
              </a:cubicBezTo>
              <a:cubicBezTo>
                <a:pt x="935421" y="151067"/>
                <a:pt x="1035269" y="461122"/>
                <a:pt x="1135117" y="666074"/>
              </a:cubicBezTo>
              <a:cubicBezTo>
                <a:pt x="1234965" y="871026"/>
                <a:pt x="1284890" y="1136411"/>
                <a:pt x="1418897" y="1296694"/>
              </a:cubicBezTo>
              <a:cubicBezTo>
                <a:pt x="1552904" y="1456977"/>
                <a:pt x="1602828" y="1556825"/>
                <a:pt x="1939159" y="1627770"/>
              </a:cubicBezTo>
              <a:cubicBezTo>
                <a:pt x="2275490" y="1698715"/>
                <a:pt x="3436883" y="1722363"/>
                <a:pt x="3436883" y="1722363"/>
              </a:cubicBezTo>
              <a:lnTo>
                <a:pt x="3436883" y="1722363"/>
              </a:lnTo>
            </a:path>
          </a:pathLst>
        </a:cu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0.45283</cdr:x>
      <cdr:y>0.42553</cdr:y>
    </cdr:from>
    <cdr:to>
      <cdr:x>0.50943</cdr:x>
      <cdr:y>0.51064</cdr:y>
    </cdr:to>
    <cdr:sp macro="" textlink="">
      <cdr:nvSpPr>
        <cdr:cNvPr id="4" name="Right Arrow 3"/>
        <cdr:cNvSpPr/>
      </cdr:nvSpPr>
      <cdr:spPr>
        <a:xfrm xmlns:a="http://schemas.openxmlformats.org/drawingml/2006/main">
          <a:off x="1828800" y="1524000"/>
          <a:ext cx="228600" cy="304800"/>
        </a:xfrm>
        <a:prstGeom xmlns:a="http://schemas.openxmlformats.org/drawingml/2006/main" prst="rightArrow">
          <a:avLst/>
        </a:prstGeom>
        <a:solidFill xmlns:a="http://schemas.openxmlformats.org/drawingml/2006/main">
          <a:srgbClr val="FFFF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0.42857</cdr:x>
      <cdr:y>0.21622</cdr:y>
    </cdr:from>
    <cdr:to>
      <cdr:x>0.92825</cdr:x>
      <cdr:y>0.81728</cdr:y>
    </cdr:to>
    <cdr:sp macro="" textlink="">
      <cdr:nvSpPr>
        <cdr:cNvPr id="5" name="Freeform 4"/>
        <cdr:cNvSpPr/>
      </cdr:nvSpPr>
      <cdr:spPr>
        <a:xfrm xmlns:a="http://schemas.openxmlformats.org/drawingml/2006/main">
          <a:off x="1600200" y="609600"/>
          <a:ext cx="1865686" cy="1694628"/>
        </a:xfrm>
        <a:custGeom xmlns:a="http://schemas.openxmlformats.org/drawingml/2006/main">
          <a:avLst/>
          <a:gdLst>
            <a:gd name="connsiteX0" fmla="*/ 0 w 2017987"/>
            <a:gd name="connsiteY0" fmla="*/ 2255112 h 2255112"/>
            <a:gd name="connsiteX1" fmla="*/ 220718 w 2017987"/>
            <a:gd name="connsiteY1" fmla="*/ 2160519 h 2255112"/>
            <a:gd name="connsiteX2" fmla="*/ 315311 w 2017987"/>
            <a:gd name="connsiteY2" fmla="*/ 2034395 h 2255112"/>
            <a:gd name="connsiteX3" fmla="*/ 378373 w 2017987"/>
            <a:gd name="connsiteY3" fmla="*/ 1734850 h 2255112"/>
            <a:gd name="connsiteX4" fmla="*/ 504497 w 2017987"/>
            <a:gd name="connsiteY4" fmla="*/ 1072698 h 2255112"/>
            <a:gd name="connsiteX5" fmla="*/ 630621 w 2017987"/>
            <a:gd name="connsiteY5" fmla="*/ 426312 h 2255112"/>
            <a:gd name="connsiteX6" fmla="*/ 756745 w 2017987"/>
            <a:gd name="connsiteY6" fmla="*/ 79470 h 2255112"/>
            <a:gd name="connsiteX7" fmla="*/ 882869 w 2017987"/>
            <a:gd name="connsiteY7" fmla="*/ 643 h 2255112"/>
            <a:gd name="connsiteX8" fmla="*/ 1072056 w 2017987"/>
            <a:gd name="connsiteY8" fmla="*/ 63705 h 2255112"/>
            <a:gd name="connsiteX9" fmla="*/ 1198180 w 2017987"/>
            <a:gd name="connsiteY9" fmla="*/ 379015 h 2255112"/>
            <a:gd name="connsiteX10" fmla="*/ 1592318 w 2017987"/>
            <a:gd name="connsiteY10" fmla="*/ 1466836 h 2255112"/>
            <a:gd name="connsiteX11" fmla="*/ 1828800 w 2017987"/>
            <a:gd name="connsiteY11" fmla="*/ 2050160 h 2255112"/>
            <a:gd name="connsiteX12" fmla="*/ 2017987 w 2017987"/>
            <a:gd name="connsiteY12" fmla="*/ 2160519 h 2255112"/>
            <a:gd name="connsiteX13" fmla="*/ 2017987 w 2017987"/>
            <a:gd name="connsiteY13" fmla="*/ 2160519 h 225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7987" h="2255112">
              <a:moveTo>
                <a:pt x="0" y="2255112"/>
              </a:moveTo>
              <a:cubicBezTo>
                <a:pt x="84083" y="2226208"/>
                <a:pt x="168166" y="2197305"/>
                <a:pt x="220718" y="2160519"/>
              </a:cubicBezTo>
              <a:cubicBezTo>
                <a:pt x="273270" y="2123733"/>
                <a:pt x="289035" y="2105340"/>
                <a:pt x="315311" y="2034395"/>
              </a:cubicBezTo>
              <a:cubicBezTo>
                <a:pt x="341587" y="1963450"/>
                <a:pt x="346842" y="1895133"/>
                <a:pt x="378373" y="1734850"/>
              </a:cubicBezTo>
              <a:cubicBezTo>
                <a:pt x="409904" y="1574567"/>
                <a:pt x="462456" y="1290788"/>
                <a:pt x="504497" y="1072698"/>
              </a:cubicBezTo>
              <a:cubicBezTo>
                <a:pt x="546538" y="854608"/>
                <a:pt x="588580" y="591850"/>
                <a:pt x="630621" y="426312"/>
              </a:cubicBezTo>
              <a:cubicBezTo>
                <a:pt x="672662" y="260774"/>
                <a:pt x="714704" y="150415"/>
                <a:pt x="756745" y="79470"/>
              </a:cubicBezTo>
              <a:cubicBezTo>
                <a:pt x="798786" y="8525"/>
                <a:pt x="830317" y="3270"/>
                <a:pt x="882869" y="643"/>
              </a:cubicBezTo>
              <a:cubicBezTo>
                <a:pt x="935421" y="-1984"/>
                <a:pt x="1019504" y="643"/>
                <a:pt x="1072056" y="63705"/>
              </a:cubicBezTo>
              <a:cubicBezTo>
                <a:pt x="1124608" y="126767"/>
                <a:pt x="1111470" y="145160"/>
                <a:pt x="1198180" y="379015"/>
              </a:cubicBezTo>
              <a:cubicBezTo>
                <a:pt x="1284890" y="612870"/>
                <a:pt x="1487215" y="1188312"/>
                <a:pt x="1592318" y="1466836"/>
              </a:cubicBezTo>
              <a:cubicBezTo>
                <a:pt x="1697421" y="1745360"/>
                <a:pt x="1757855" y="1934546"/>
                <a:pt x="1828800" y="2050160"/>
              </a:cubicBezTo>
              <a:cubicBezTo>
                <a:pt x="1899745" y="2165774"/>
                <a:pt x="2017987" y="2160519"/>
                <a:pt x="2017987" y="2160519"/>
              </a:cubicBezTo>
              <a:lnTo>
                <a:pt x="2017987" y="2160519"/>
              </a:lnTo>
            </a:path>
          </a:pathLst>
        </a:cu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0.14545</cdr:x>
      <cdr:y>0.12963</cdr:y>
    </cdr:from>
    <cdr:to>
      <cdr:x>0.38409</cdr:x>
      <cdr:y>0.18947</cdr:y>
    </cdr:to>
    <cdr:sp macro="" textlink="">
      <cdr:nvSpPr>
        <cdr:cNvPr id="6" name="TextBox 1041"/>
        <cdr:cNvSpPr txBox="1"/>
      </cdr:nvSpPr>
      <cdr:spPr>
        <a:xfrm xmlns:a="http://schemas.openxmlformats.org/drawingml/2006/main">
          <a:off x="609600" y="434623"/>
          <a:ext cx="1000141" cy="2006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b="1" dirty="0" smtClean="0"/>
            <a:t>Cohort Year T</a:t>
          </a:r>
          <a:endParaRPr lang="en-US" sz="1000" b="1" dirty="0"/>
        </a:p>
      </cdr:txBody>
    </cdr:sp>
  </cdr:relSizeAnchor>
  <cdr:relSizeAnchor xmlns:cdr="http://schemas.openxmlformats.org/drawingml/2006/chartDrawing">
    <cdr:from>
      <cdr:x>0.44898</cdr:x>
      <cdr:y>0.12963</cdr:y>
    </cdr:from>
    <cdr:to>
      <cdr:x>0.85591</cdr:x>
      <cdr:y>0.18947</cdr:y>
    </cdr:to>
    <cdr:sp macro="" textlink="">
      <cdr:nvSpPr>
        <cdr:cNvPr id="7" name="TextBox 82"/>
        <cdr:cNvSpPr txBox="1"/>
      </cdr:nvSpPr>
      <cdr:spPr>
        <a:xfrm xmlns:a="http://schemas.openxmlformats.org/drawingml/2006/main">
          <a:off x="1710612" y="533400"/>
          <a:ext cx="1550424"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b="1" dirty="0" smtClean="0"/>
            <a:t>Cohort Year T + 1 or more</a:t>
          </a:r>
          <a:endParaRPr lang="en-US" sz="1000" b="1" dirty="0"/>
        </a:p>
      </cdr:txBody>
    </cdr:sp>
  </cdr:relSizeAnchor>
  <cdr:relSizeAnchor xmlns:cdr="http://schemas.openxmlformats.org/drawingml/2006/chartDrawing">
    <cdr:from>
      <cdr:x>0</cdr:x>
      <cdr:y>0.27027</cdr:y>
    </cdr:from>
    <cdr:to>
      <cdr:x>0.10716</cdr:x>
      <cdr:y>0.62162</cdr:y>
    </cdr:to>
    <cdr:sp macro="" textlink="">
      <cdr:nvSpPr>
        <cdr:cNvPr id="8" name="TextBox 1036"/>
        <cdr:cNvSpPr txBox="1"/>
      </cdr:nvSpPr>
      <cdr:spPr>
        <a:xfrm xmlns:a="http://schemas.openxmlformats.org/drawingml/2006/main" flipV="1">
          <a:off x="-4343400" y="762000"/>
          <a:ext cx="400110" cy="990601"/>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Frequency</a:t>
          </a:r>
          <a:endParaRPr lang="en-US" sz="1400" dirty="0"/>
        </a:p>
      </cdr:txBody>
    </cdr:sp>
  </cdr:relSizeAnchor>
  <cdr:relSizeAnchor xmlns:cdr="http://schemas.openxmlformats.org/drawingml/2006/chartDrawing">
    <cdr:from>
      <cdr:x>0.4</cdr:x>
      <cdr:y>0.90741</cdr:y>
    </cdr:from>
    <cdr:to>
      <cdr:x>0.65103</cdr:x>
      <cdr:y>0.9822</cdr:y>
    </cdr:to>
    <cdr:sp macro="" textlink="">
      <cdr:nvSpPr>
        <cdr:cNvPr id="9" name="TextBox 7"/>
        <cdr:cNvSpPr txBox="1"/>
      </cdr:nvSpPr>
      <cdr:spPr>
        <a:xfrm xmlns:a="http://schemas.openxmlformats.org/drawingml/2006/main">
          <a:off x="1524000" y="3733800"/>
          <a:ext cx="956416"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smtClean="0"/>
            <a:t>Antler Size</a:t>
          </a:r>
        </a:p>
      </cdr:txBody>
    </cdr:sp>
  </cdr:relSizeAnchor>
</c:userShapes>
</file>

<file path=ppt/drawings/drawing10.xml><?xml version="1.0" encoding="utf-8"?>
<c:userShapes xmlns:c="http://schemas.openxmlformats.org/drawingml/2006/chart">
  <cdr:relSizeAnchor xmlns:cdr="http://schemas.openxmlformats.org/drawingml/2006/chartDrawing">
    <cdr:from>
      <cdr:x>0.5</cdr:x>
      <cdr:y>0.92754</cdr:y>
    </cdr:from>
    <cdr:to>
      <cdr:x>0.64881</cdr:x>
      <cdr:y>0.99421</cdr:y>
    </cdr:to>
    <cdr:sp macro="" textlink="">
      <cdr:nvSpPr>
        <cdr:cNvPr id="2" name="TextBox 1"/>
        <cdr:cNvSpPr txBox="1"/>
      </cdr:nvSpPr>
      <cdr:spPr>
        <a:xfrm xmlns:a="http://schemas.openxmlformats.org/drawingml/2006/main">
          <a:off x="2133600" y="4876800"/>
          <a:ext cx="635002" cy="350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Year</a:t>
          </a:r>
          <a:endParaRPr lang="en-US" sz="1400" b="1" dirty="0"/>
        </a:p>
      </cdr:txBody>
    </cdr:sp>
  </cdr:relSizeAnchor>
  <cdr:relSizeAnchor xmlns:cdr="http://schemas.openxmlformats.org/drawingml/2006/chartDrawing">
    <cdr:from>
      <cdr:x>0</cdr:x>
      <cdr:y>0.30435</cdr:y>
    </cdr:from>
    <cdr:to>
      <cdr:x>0.03571</cdr:x>
      <cdr:y>0.68768</cdr:y>
    </cdr:to>
    <cdr:sp macro="" textlink="">
      <cdr:nvSpPr>
        <cdr:cNvPr id="3" name="TextBox 1"/>
        <cdr:cNvSpPr txBox="1"/>
      </cdr:nvSpPr>
      <cdr:spPr>
        <a:xfrm xmlns:a="http://schemas.openxmlformats.org/drawingml/2006/main" flipV="1">
          <a:off x="0" y="1600200"/>
          <a:ext cx="152382" cy="2015473"/>
        </a:xfrm>
        <a:prstGeom xmlns:a="http://schemas.openxmlformats.org/drawingml/2006/main" prst="rect">
          <a:avLst/>
        </a:prstGeom>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Proportion of Actual Sires</a:t>
          </a:r>
          <a:endParaRPr lang="en-US" sz="1400" b="1" dirty="0"/>
        </a:p>
      </cdr:txBody>
    </cdr:sp>
  </cdr:relSizeAnchor>
  <cdr:relSizeAnchor xmlns:cdr="http://schemas.openxmlformats.org/drawingml/2006/chartDrawing">
    <cdr:from>
      <cdr:x>0.24405</cdr:x>
      <cdr:y>0.87302</cdr:y>
    </cdr:from>
    <cdr:to>
      <cdr:x>0.85714</cdr:x>
      <cdr:y>0.92063</cdr:y>
    </cdr:to>
    <cdr:sp macro="" textlink="">
      <cdr:nvSpPr>
        <cdr:cNvPr id="4" name="Rounded Rectangle 3"/>
        <cdr:cNvSpPr/>
      </cdr:nvSpPr>
      <cdr:spPr>
        <a:xfrm xmlns:a="http://schemas.openxmlformats.org/drawingml/2006/main">
          <a:off x="1041410" y="4191000"/>
          <a:ext cx="2616190" cy="228576"/>
        </a:xfrm>
        <a:prstGeom xmlns:a="http://schemas.openxmlformats.org/drawingml/2006/main" prst="roundRect">
          <a:avLst/>
        </a:prstGeom>
        <a:solidFill xmlns:a="http://schemas.openxmlformats.org/drawingml/2006/main">
          <a:schemeClr val="accent6">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smtClean="0"/>
            <a:t>Culling</a:t>
          </a:r>
          <a:endParaRPr lang="en-US" sz="1800" b="1" dirty="0"/>
        </a:p>
      </cdr:txBody>
    </cdr:sp>
  </cdr:relSizeAnchor>
  <cdr:relSizeAnchor xmlns:cdr="http://schemas.openxmlformats.org/drawingml/2006/chartDrawing">
    <cdr:from>
      <cdr:x>0.41071</cdr:x>
      <cdr:y>0.01471</cdr:y>
    </cdr:from>
    <cdr:to>
      <cdr:x>0.66071</cdr:x>
      <cdr:y>0.08824</cdr:y>
    </cdr:to>
    <cdr:sp macro="" textlink="">
      <cdr:nvSpPr>
        <cdr:cNvPr id="6" name="TextBox 1"/>
        <cdr:cNvSpPr txBox="1"/>
      </cdr:nvSpPr>
      <cdr:spPr>
        <a:xfrm xmlns:a="http://schemas.openxmlformats.org/drawingml/2006/main">
          <a:off x="1752600" y="76200"/>
          <a:ext cx="1066800" cy="3810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smtClean="0"/>
            <a:t>Intensive </a:t>
          </a:r>
          <a:endParaRPr lang="en-US" sz="16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0.48598</cdr:x>
      <cdr:y>0.93056</cdr:y>
    </cdr:from>
    <cdr:to>
      <cdr:x>0.60598</cdr:x>
      <cdr:y>0.98938</cdr:y>
    </cdr:to>
    <cdr:sp macro="" textlink="">
      <cdr:nvSpPr>
        <cdr:cNvPr id="3" name="TextBox 2"/>
        <cdr:cNvSpPr txBox="1"/>
      </cdr:nvSpPr>
      <cdr:spPr>
        <a:xfrm xmlns:a="http://schemas.openxmlformats.org/drawingml/2006/main">
          <a:off x="3962400" y="5105400"/>
          <a:ext cx="978408" cy="3227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Year</a:t>
          </a:r>
          <a:endParaRPr lang="en-US" sz="1400" b="1" dirty="0"/>
        </a:p>
      </cdr:txBody>
    </cdr:sp>
  </cdr:relSizeAnchor>
  <cdr:relSizeAnchor xmlns:cdr="http://schemas.openxmlformats.org/drawingml/2006/chartDrawing">
    <cdr:from>
      <cdr:x>0.00623</cdr:x>
      <cdr:y>0.31481</cdr:y>
    </cdr:from>
    <cdr:to>
      <cdr:x>0.04673</cdr:x>
      <cdr:y>0.62363</cdr:y>
    </cdr:to>
    <cdr:sp macro="" textlink="">
      <cdr:nvSpPr>
        <cdr:cNvPr id="4" name="TextBox 1"/>
        <cdr:cNvSpPr txBox="1"/>
      </cdr:nvSpPr>
      <cdr:spPr>
        <a:xfrm xmlns:a="http://schemas.openxmlformats.org/drawingml/2006/main" flipV="1">
          <a:off x="50801" y="1727200"/>
          <a:ext cx="330200" cy="1694310"/>
        </a:xfrm>
        <a:prstGeom xmlns:a="http://schemas.openxmlformats.org/drawingml/2006/main" prst="rect">
          <a:avLst/>
        </a:prstGeom>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Mean Male Offspring</a:t>
          </a:r>
          <a:endParaRPr lang="en-US" sz="1400" b="1" dirty="0"/>
        </a:p>
      </cdr:txBody>
    </cdr:sp>
  </cdr:relSizeAnchor>
</c:userShapes>
</file>

<file path=ppt/drawings/drawing12.xml><?xml version="1.0" encoding="utf-8"?>
<c:userShapes xmlns:c="http://schemas.openxmlformats.org/drawingml/2006/chart">
  <cdr:relSizeAnchor xmlns:cdr="http://schemas.openxmlformats.org/drawingml/2006/chartDrawing">
    <cdr:from>
      <cdr:x>0.4381</cdr:x>
      <cdr:y>0.91935</cdr:y>
    </cdr:from>
    <cdr:to>
      <cdr:x>0.6</cdr:x>
      <cdr:y>0.98766</cdr:y>
    </cdr:to>
    <cdr:sp macro="" textlink="">
      <cdr:nvSpPr>
        <cdr:cNvPr id="2" name="TextBox 1"/>
        <cdr:cNvSpPr txBox="1"/>
      </cdr:nvSpPr>
      <cdr:spPr>
        <a:xfrm xmlns:a="http://schemas.openxmlformats.org/drawingml/2006/main">
          <a:off x="3505200" y="4343400"/>
          <a:ext cx="1295400" cy="3227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Year of Birth</a:t>
          </a:r>
        </a:p>
        <a:p xmlns:a="http://schemas.openxmlformats.org/drawingml/2006/main">
          <a:endParaRPr lang="en-US" sz="1400" b="1"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0.40351</cdr:x>
      <cdr:y>0.90909</cdr:y>
    </cdr:from>
    <cdr:to>
      <cdr:x>0.67548</cdr:x>
      <cdr:y>0.98389</cdr:y>
    </cdr:to>
    <cdr:sp macro="" textlink="">
      <cdr:nvSpPr>
        <cdr:cNvPr id="2" name="TextBox 7"/>
        <cdr:cNvSpPr txBox="1"/>
      </cdr:nvSpPr>
      <cdr:spPr>
        <a:xfrm xmlns:a="http://schemas.openxmlformats.org/drawingml/2006/main">
          <a:off x="1752600" y="3048000"/>
          <a:ext cx="1181275" cy="25078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Calibri" panose="020F0502020204030204" pitchFamily="34" charset="0"/>
            </a:rPr>
            <a:t>Year of Birth</a:t>
          </a:r>
        </a:p>
      </cdr:txBody>
    </cdr:sp>
  </cdr:relSizeAnchor>
  <cdr:relSizeAnchor xmlns:cdr="http://schemas.openxmlformats.org/drawingml/2006/chartDrawing">
    <cdr:from>
      <cdr:x>0</cdr:x>
      <cdr:y>0.18182</cdr:y>
    </cdr:from>
    <cdr:to>
      <cdr:x>0.09212</cdr:x>
      <cdr:y>0.75085</cdr:y>
    </cdr:to>
    <cdr:sp macro="" textlink="">
      <cdr:nvSpPr>
        <cdr:cNvPr id="3" name="TextBox 1036"/>
        <cdr:cNvSpPr txBox="1"/>
      </cdr:nvSpPr>
      <cdr:spPr>
        <a:xfrm xmlns:a="http://schemas.openxmlformats.org/drawingml/2006/main" flipV="1">
          <a:off x="0" y="609600"/>
          <a:ext cx="400110" cy="1907835"/>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Calibri" panose="020F0502020204030204" pitchFamily="34" charset="0"/>
            </a:rPr>
            <a:t>Average Breeding Values</a:t>
          </a:r>
          <a:endParaRPr lang="en-US" sz="1400" dirty="0">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0.50861</cdr:x>
      <cdr:y>0.9155</cdr:y>
    </cdr:from>
    <cdr:to>
      <cdr:x>0.78058</cdr:x>
      <cdr:y>0.9903</cdr:y>
    </cdr:to>
    <cdr:sp macro="" textlink="">
      <cdr:nvSpPr>
        <cdr:cNvPr id="2" name="TextBox 7"/>
        <cdr:cNvSpPr txBox="1"/>
      </cdr:nvSpPr>
      <cdr:spPr>
        <a:xfrm xmlns:a="http://schemas.openxmlformats.org/drawingml/2006/main">
          <a:off x="4180196" y="3557826"/>
          <a:ext cx="2235266" cy="2906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Calibri" panose="020F0502020204030204" pitchFamily="34" charset="0"/>
            </a:rPr>
            <a:t>Year of Birth</a:t>
          </a:r>
        </a:p>
      </cdr:txBody>
    </cdr:sp>
  </cdr:relSizeAnchor>
  <cdr:relSizeAnchor xmlns:cdr="http://schemas.openxmlformats.org/drawingml/2006/chartDrawing">
    <cdr:from>
      <cdr:x>0</cdr:x>
      <cdr:y>0.18182</cdr:y>
    </cdr:from>
    <cdr:to>
      <cdr:x>0.09212</cdr:x>
      <cdr:y>0.75085</cdr:y>
    </cdr:to>
    <cdr:sp macro="" textlink="">
      <cdr:nvSpPr>
        <cdr:cNvPr id="3" name="TextBox 1036"/>
        <cdr:cNvSpPr txBox="1"/>
      </cdr:nvSpPr>
      <cdr:spPr>
        <a:xfrm xmlns:a="http://schemas.openxmlformats.org/drawingml/2006/main" flipV="1">
          <a:off x="0" y="609600"/>
          <a:ext cx="400110" cy="1907835"/>
        </a:xfrm>
        <a:prstGeom xmlns:a="http://schemas.openxmlformats.org/drawingml/2006/main" prst="rect">
          <a:avLst/>
        </a:prstGeom>
        <a:noFill xmlns:a="http://schemas.openxmlformats.org/drawingml/2006/main"/>
      </cdr:spPr>
      <cdr:txBody>
        <a:bodyPr xmlns:a="http://schemas.openxmlformats.org/drawingml/2006/main" vert="eaVert"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latin typeface="Calibri" panose="020F0502020204030204" pitchFamily="34" charset="0"/>
            </a:rPr>
            <a:t>Average Breeding Values</a:t>
          </a:r>
          <a:endParaRPr lang="en-US" sz="1400" dirty="0">
            <a:latin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0.30159</cdr:y>
    </cdr:from>
    <cdr:to>
      <cdr:x>0.04</cdr:x>
      <cdr:y>0.65452</cdr:y>
    </cdr:to>
    <cdr:sp macro="" textlink="">
      <cdr:nvSpPr>
        <cdr:cNvPr id="2" name="TextBox 1"/>
        <cdr:cNvSpPr txBox="1"/>
      </cdr:nvSpPr>
      <cdr:spPr>
        <a:xfrm xmlns:a="http://schemas.openxmlformats.org/drawingml/2006/main" flipV="1">
          <a:off x="0" y="1447800"/>
          <a:ext cx="316992" cy="1694310"/>
        </a:xfrm>
        <a:prstGeom xmlns:a="http://schemas.openxmlformats.org/drawingml/2006/main" prst="rect">
          <a:avLst/>
        </a:prstGeom>
      </cdr:spPr>
      <cdr:txBody>
        <a:bodyPr xmlns:a="http://schemas.openxmlformats.org/drawingml/2006/main" vert="eaVert"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latin typeface="Calibri" panose="020F0502020204030204" pitchFamily="34" charset="0"/>
            </a:rPr>
            <a:t>Mean Breeding Value</a:t>
          </a:r>
          <a:endParaRPr lang="en-US" sz="1400" b="1" dirty="0">
            <a:latin typeface="Calibri" panose="020F0502020204030204" pitchFamily="34" charset="0"/>
          </a:endParaRPr>
        </a:p>
      </cdr:txBody>
    </cdr:sp>
  </cdr:relSizeAnchor>
  <cdr:relSizeAnchor xmlns:cdr="http://schemas.openxmlformats.org/drawingml/2006/chartDrawing">
    <cdr:from>
      <cdr:x>0.4391</cdr:x>
      <cdr:y>0.91634</cdr:y>
    </cdr:from>
    <cdr:to>
      <cdr:x>0.5675</cdr:x>
      <cdr:y>0.98356</cdr:y>
    </cdr:to>
    <cdr:sp macro="" textlink="">
      <cdr:nvSpPr>
        <cdr:cNvPr id="3" name="TextBox 1"/>
        <cdr:cNvSpPr txBox="1"/>
      </cdr:nvSpPr>
      <cdr:spPr>
        <a:xfrm xmlns:a="http://schemas.openxmlformats.org/drawingml/2006/main">
          <a:off x="3479800" y="4398962"/>
          <a:ext cx="1017544" cy="3227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Year of Birth</a:t>
          </a:r>
        </a:p>
        <a:p xmlns:a="http://schemas.openxmlformats.org/drawingml/2006/main">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0.4381</cdr:x>
      <cdr:y>0.91935</cdr:y>
    </cdr:from>
    <cdr:to>
      <cdr:x>0.6</cdr:x>
      <cdr:y>0.98766</cdr:y>
    </cdr:to>
    <cdr:sp macro="" textlink="">
      <cdr:nvSpPr>
        <cdr:cNvPr id="2" name="TextBox 1"/>
        <cdr:cNvSpPr txBox="1"/>
      </cdr:nvSpPr>
      <cdr:spPr>
        <a:xfrm xmlns:a="http://schemas.openxmlformats.org/drawingml/2006/main">
          <a:off x="3505200" y="4343400"/>
          <a:ext cx="1295400" cy="3227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Year of Birth</a:t>
          </a:r>
        </a:p>
        <a:p xmlns:a="http://schemas.openxmlformats.org/drawingml/2006/main">
          <a:endParaRPr lang="en-US" sz="1400" b="1" dirty="0">
            <a:latin typeface="Calibri" panose="020F05020202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0.10577</cdr:x>
      <cdr:y>0.06546</cdr:y>
    </cdr:from>
    <cdr:to>
      <cdr:x>0.33654</cdr:x>
      <cdr:y>0.29104</cdr:y>
    </cdr:to>
    <cdr:sp macro="" textlink="">
      <cdr:nvSpPr>
        <cdr:cNvPr id="2" name="TextBox 1"/>
        <cdr:cNvSpPr txBox="1"/>
      </cdr:nvSpPr>
      <cdr:spPr>
        <a:xfrm xmlns:a="http://schemas.openxmlformats.org/drawingml/2006/main">
          <a:off x="838200" y="309562"/>
          <a:ext cx="1828794" cy="10668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latin typeface="Calibri" panose="020F0502020204030204" pitchFamily="34" charset="0"/>
            </a:rPr>
            <a:t>Y= 0.016x + 0.053</a:t>
          </a:r>
        </a:p>
        <a:p xmlns:a="http://schemas.openxmlformats.org/drawingml/2006/main">
          <a:r>
            <a:rPr lang="en-US" sz="1800" dirty="0" smtClean="0">
              <a:latin typeface="Calibri" panose="020F0502020204030204" pitchFamily="34" charset="0"/>
            </a:rPr>
            <a:t>R² = 0.0062</a:t>
          </a:r>
        </a:p>
        <a:p xmlns:a="http://schemas.openxmlformats.org/drawingml/2006/main">
          <a:r>
            <a:rPr lang="en-US" sz="1800" dirty="0" smtClean="0"/>
            <a:t>(+/- 1 SE)</a:t>
          </a:r>
        </a:p>
        <a:p xmlns:a="http://schemas.openxmlformats.org/drawingml/2006/main">
          <a:endParaRPr lang="en-US" sz="1800" dirty="0" smtClean="0">
            <a:latin typeface="Calibri" panose="020F0502020204030204" pitchFamily="34" charset="0"/>
          </a:endParaRPr>
        </a:p>
      </cdr:txBody>
    </cdr:sp>
  </cdr:relSizeAnchor>
  <cdr:relSizeAnchor xmlns:cdr="http://schemas.openxmlformats.org/drawingml/2006/chartDrawing">
    <cdr:from>
      <cdr:x>0.44231</cdr:x>
      <cdr:y>0.91843</cdr:y>
    </cdr:from>
    <cdr:to>
      <cdr:x>0.57071</cdr:x>
      <cdr:y>0.98666</cdr:y>
    </cdr:to>
    <cdr:sp macro="" textlink="">
      <cdr:nvSpPr>
        <cdr:cNvPr id="4" name="TextBox 1"/>
        <cdr:cNvSpPr txBox="1"/>
      </cdr:nvSpPr>
      <cdr:spPr>
        <a:xfrm xmlns:a="http://schemas.openxmlformats.org/drawingml/2006/main">
          <a:off x="3505200" y="4343400"/>
          <a:ext cx="1017544" cy="3226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Year of Birth</a:t>
          </a:r>
        </a:p>
        <a:p xmlns:a="http://schemas.openxmlformats.org/drawingml/2006/main">
          <a:endParaRPr lang="en-US" sz="1400" b="1" dirty="0"/>
        </a:p>
      </cdr:txBody>
    </cdr:sp>
  </cdr:relSizeAnchor>
  <cdr:relSizeAnchor xmlns:cdr="http://schemas.openxmlformats.org/drawingml/2006/chartDrawing">
    <cdr:from>
      <cdr:x>0.00962</cdr:x>
      <cdr:y>0.35448</cdr:y>
    </cdr:from>
    <cdr:to>
      <cdr:x>0.04962</cdr:x>
      <cdr:y>0.71275</cdr:y>
    </cdr:to>
    <cdr:sp macro="" textlink="">
      <cdr:nvSpPr>
        <cdr:cNvPr id="6" name="TextBox 1"/>
        <cdr:cNvSpPr txBox="1"/>
      </cdr:nvSpPr>
      <cdr:spPr>
        <a:xfrm xmlns:a="http://schemas.openxmlformats.org/drawingml/2006/main" flipV="1">
          <a:off x="76200" y="1676400"/>
          <a:ext cx="316992" cy="1694317"/>
        </a:xfrm>
        <a:prstGeom xmlns:a="http://schemas.openxmlformats.org/drawingml/2006/main" prst="rect">
          <a:avLst/>
        </a:prstGeom>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Mean Breeding Value</a:t>
          </a:r>
          <a:endParaRPr lang="en-US" sz="1400" b="1" dirty="0"/>
        </a:p>
      </cdr:txBody>
    </cdr:sp>
  </cdr:relSizeAnchor>
  <cdr:relSizeAnchor xmlns:cdr="http://schemas.openxmlformats.org/drawingml/2006/chartDrawing">
    <cdr:from>
      <cdr:x>0.09615</cdr:x>
      <cdr:y>0.58107</cdr:y>
    </cdr:from>
    <cdr:to>
      <cdr:x>1</cdr:x>
      <cdr:y>0.58107</cdr:y>
    </cdr:to>
    <cdr:cxnSp macro="">
      <cdr:nvCxnSpPr>
        <cdr:cNvPr id="5" name="Straight Connector 4"/>
        <cdr:cNvCxnSpPr/>
      </cdr:nvCxnSpPr>
      <cdr:spPr>
        <a:xfrm xmlns:a="http://schemas.openxmlformats.org/drawingml/2006/main">
          <a:off x="762000" y="2747962"/>
          <a:ext cx="7162800"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0.09259</cdr:x>
      <cdr:y>0.02778</cdr:y>
    </cdr:from>
    <cdr:to>
      <cdr:x>0.72588</cdr:x>
      <cdr:y>0.19844</cdr:y>
    </cdr:to>
    <cdr:sp macro="" textlink="">
      <cdr:nvSpPr>
        <cdr:cNvPr id="4" name="TextBox 4"/>
        <cdr:cNvSpPr txBox="1"/>
      </cdr:nvSpPr>
      <cdr:spPr>
        <a:xfrm xmlns:a="http://schemas.openxmlformats.org/drawingml/2006/main">
          <a:off x="761979" y="150295"/>
          <a:ext cx="5211683" cy="9233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50000"/>
            </a:lnSpc>
          </a:pPr>
          <a:r>
            <a:rPr lang="en-US" b="1" dirty="0"/>
            <a:t>Proportion of </a:t>
          </a:r>
          <a:r>
            <a:rPr lang="en-US" b="1" dirty="0" smtClean="0"/>
            <a:t>captured bucks culled: 25 </a:t>
          </a:r>
          <a:r>
            <a:rPr lang="en-US" b="1" dirty="0"/>
            <a:t>-</a:t>
          </a:r>
          <a:r>
            <a:rPr lang="en-US" b="1" dirty="0" smtClean="0"/>
            <a:t> 45%</a:t>
          </a:r>
        </a:p>
        <a:p xmlns:a="http://schemas.openxmlformats.org/drawingml/2006/main">
          <a:pPr>
            <a:lnSpc>
              <a:spcPct val="150000"/>
            </a:lnSpc>
          </a:pPr>
          <a:r>
            <a:rPr lang="en-US" b="1" dirty="0" smtClean="0"/>
            <a:t>Sex ratio: 1 buck per 0.6 </a:t>
          </a:r>
          <a:r>
            <a:rPr lang="en-US" b="1" dirty="0"/>
            <a:t>-</a:t>
          </a:r>
          <a:r>
            <a:rPr lang="en-US" b="1" dirty="0" smtClean="0"/>
            <a:t> 1.6 does</a:t>
          </a:r>
          <a:endParaRPr lang="en-US" b="1" dirty="0"/>
        </a:p>
      </cdr:txBody>
    </cdr:sp>
  </cdr:relSizeAnchor>
  <cdr:relSizeAnchor xmlns:cdr="http://schemas.openxmlformats.org/drawingml/2006/chartDrawing">
    <cdr:from>
      <cdr:x>0.49074</cdr:x>
      <cdr:y>0.94521</cdr:y>
    </cdr:from>
    <cdr:to>
      <cdr:x>0.60185</cdr:x>
      <cdr:y>1</cdr:y>
    </cdr:to>
    <cdr:sp macro="" textlink="">
      <cdr:nvSpPr>
        <cdr:cNvPr id="5" name="TextBox 4"/>
        <cdr:cNvSpPr txBox="1"/>
      </cdr:nvSpPr>
      <cdr:spPr>
        <a:xfrm xmlns:a="http://schemas.openxmlformats.org/drawingml/2006/main">
          <a:off x="4038600" y="5257800"/>
          <a:ext cx="914391" cy="3047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Year</a:t>
          </a:r>
          <a:endParaRPr lang="en-US" sz="1400" b="1" dirty="0"/>
        </a:p>
      </cdr:txBody>
    </cdr:sp>
  </cdr:relSizeAnchor>
  <cdr:relSizeAnchor xmlns:cdr="http://schemas.openxmlformats.org/drawingml/2006/chartDrawing">
    <cdr:from>
      <cdr:x>0.00926</cdr:x>
      <cdr:y>0.49315</cdr:y>
    </cdr:from>
    <cdr:to>
      <cdr:x>0.0463</cdr:x>
      <cdr:y>0.65753</cdr:y>
    </cdr:to>
    <cdr:sp macro="" textlink="">
      <cdr:nvSpPr>
        <cdr:cNvPr id="6" name="TextBox 5"/>
        <cdr:cNvSpPr txBox="1"/>
      </cdr:nvSpPr>
      <cdr:spPr>
        <a:xfrm xmlns:a="http://schemas.openxmlformats.org/drawingml/2006/main" rot="16200000">
          <a:off x="-228600" y="3048000"/>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300" b="1" dirty="0" smtClean="0"/>
            <a:t>Number of Bucks</a:t>
          </a:r>
          <a:endParaRPr lang="en-US" sz="13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0.09259</cdr:x>
      <cdr:y>0.02817</cdr:y>
    </cdr:from>
    <cdr:to>
      <cdr:x>0.72432</cdr:x>
      <cdr:y>0.20127</cdr:y>
    </cdr:to>
    <cdr:sp macro="" textlink="">
      <cdr:nvSpPr>
        <cdr:cNvPr id="4" name="TextBox 4"/>
        <cdr:cNvSpPr txBox="1"/>
      </cdr:nvSpPr>
      <cdr:spPr>
        <a:xfrm xmlns:a="http://schemas.openxmlformats.org/drawingml/2006/main">
          <a:off x="761979" y="150259"/>
          <a:ext cx="5198859" cy="92333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pPr>
          <a:r>
            <a:rPr lang="en-US" sz="1800" b="1" dirty="0"/>
            <a:t>Proportion of </a:t>
          </a:r>
          <a:r>
            <a:rPr lang="en-US" sz="1800" b="1" dirty="0" smtClean="0"/>
            <a:t>captured bucks culled: 48 </a:t>
          </a:r>
          <a:r>
            <a:rPr lang="en-US" sz="1800" b="1" dirty="0"/>
            <a:t>-</a:t>
          </a:r>
          <a:r>
            <a:rPr lang="en-US" sz="1800" b="1" dirty="0" smtClean="0"/>
            <a:t> 75%</a:t>
          </a:r>
        </a:p>
        <a:p xmlns:a="http://schemas.openxmlformats.org/drawingml/2006/main">
          <a:pPr>
            <a:lnSpc>
              <a:spcPct val="150000"/>
            </a:lnSpc>
          </a:pPr>
          <a:r>
            <a:rPr lang="en-US" sz="1800" b="1" dirty="0" smtClean="0"/>
            <a:t>Sex ratio: 1 buck per 1 </a:t>
          </a:r>
          <a:r>
            <a:rPr lang="en-US" sz="1800" b="1" dirty="0"/>
            <a:t>-</a:t>
          </a:r>
          <a:r>
            <a:rPr lang="en-US" sz="1800" b="1" dirty="0" smtClean="0"/>
            <a:t> 6 does</a:t>
          </a:r>
          <a:endParaRPr lang="en-US" sz="1800" b="1" dirty="0"/>
        </a:p>
      </cdr:txBody>
    </cdr:sp>
  </cdr:relSizeAnchor>
  <cdr:relSizeAnchor xmlns:cdr="http://schemas.openxmlformats.org/drawingml/2006/chartDrawing">
    <cdr:from>
      <cdr:x>0.56481</cdr:x>
      <cdr:y>0.5493</cdr:y>
    </cdr:from>
    <cdr:to>
      <cdr:x>0.7037</cdr:x>
      <cdr:y>0.66197</cdr:y>
    </cdr:to>
    <cdr:sp macro="" textlink="">
      <cdr:nvSpPr>
        <cdr:cNvPr id="2" name="TextBox 1"/>
        <cdr:cNvSpPr txBox="1"/>
      </cdr:nvSpPr>
      <cdr:spPr>
        <a:xfrm xmlns:a="http://schemas.openxmlformats.org/drawingml/2006/main">
          <a:off x="4648200" y="2971800"/>
          <a:ext cx="1143000" cy="609600"/>
        </a:xfrm>
        <a:prstGeom xmlns:a="http://schemas.openxmlformats.org/drawingml/2006/main" prst="rect">
          <a:avLst/>
        </a:prstGeom>
        <a:solidFill xmlns:a="http://schemas.openxmlformats.org/drawingml/2006/main">
          <a:schemeClr val="accent6">
            <a:lumMod val="60000"/>
            <a:lumOff val="40000"/>
          </a:schemeClr>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t> 1 Buck per </a:t>
          </a:r>
        </a:p>
        <a:p xmlns:a="http://schemas.openxmlformats.org/drawingml/2006/main">
          <a:pPr algn="ctr"/>
          <a:r>
            <a:rPr lang="en-US" sz="1600" b="1" dirty="0" smtClean="0"/>
            <a:t>6 Does</a:t>
          </a:r>
          <a:endParaRPr lang="en-US" sz="1600" b="1" dirty="0"/>
        </a:p>
      </cdr:txBody>
    </cdr:sp>
  </cdr:relSizeAnchor>
  <cdr:relSizeAnchor xmlns:cdr="http://schemas.openxmlformats.org/drawingml/2006/chartDrawing">
    <cdr:from>
      <cdr:x>0.61111</cdr:x>
      <cdr:y>0.69014</cdr:y>
    </cdr:from>
    <cdr:to>
      <cdr:x>0.63889</cdr:x>
      <cdr:y>0.78873</cdr:y>
    </cdr:to>
    <cdr:sp macro="" textlink="">
      <cdr:nvSpPr>
        <cdr:cNvPr id="6" name="Down Arrow 5"/>
        <cdr:cNvSpPr/>
      </cdr:nvSpPr>
      <cdr:spPr>
        <a:xfrm xmlns:a="http://schemas.openxmlformats.org/drawingml/2006/main">
          <a:off x="5029200" y="3733800"/>
          <a:ext cx="228600" cy="533400"/>
        </a:xfrm>
        <a:prstGeom xmlns:a="http://schemas.openxmlformats.org/drawingml/2006/main" prst="downArrow">
          <a:avLst/>
        </a:prstGeom>
        <a:solidFill xmlns:a="http://schemas.openxmlformats.org/drawingml/2006/main">
          <a:srgbClr val="FFFF00"/>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0.48148</cdr:x>
      <cdr:y>0.93151</cdr:y>
    </cdr:from>
    <cdr:to>
      <cdr:x>0.59259</cdr:x>
      <cdr:y>0.9848</cdr:y>
    </cdr:to>
    <cdr:sp macro="" textlink="">
      <cdr:nvSpPr>
        <cdr:cNvPr id="5" name="TextBox 1"/>
        <cdr:cNvSpPr txBox="1"/>
      </cdr:nvSpPr>
      <cdr:spPr>
        <a:xfrm xmlns:a="http://schemas.openxmlformats.org/drawingml/2006/main">
          <a:off x="3962400" y="5181600"/>
          <a:ext cx="914391" cy="2964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Year</a:t>
          </a:r>
          <a:endParaRPr lang="en-US" sz="1400" b="1" dirty="0"/>
        </a:p>
      </cdr:txBody>
    </cdr:sp>
  </cdr:relSizeAnchor>
  <cdr:relSizeAnchor xmlns:cdr="http://schemas.openxmlformats.org/drawingml/2006/chartDrawing">
    <cdr:from>
      <cdr:x>0.00926</cdr:x>
      <cdr:y>0.45205</cdr:y>
    </cdr:from>
    <cdr:to>
      <cdr:x>0.0463</cdr:x>
      <cdr:y>0.61193</cdr:y>
    </cdr:to>
    <cdr:sp macro="" textlink="">
      <cdr:nvSpPr>
        <cdr:cNvPr id="7" name="TextBox 1"/>
        <cdr:cNvSpPr txBox="1"/>
      </cdr:nvSpPr>
      <cdr:spPr>
        <a:xfrm xmlns:a="http://schemas.openxmlformats.org/drawingml/2006/main" rot="16200000">
          <a:off x="-216051" y="2806853"/>
          <a:ext cx="889329" cy="3048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t>Number of Bucks</a:t>
          </a:r>
          <a:endParaRPr lang="en-US" sz="1300" b="1" dirty="0"/>
        </a:p>
      </cdr:txBody>
    </cdr:sp>
  </cdr:relSizeAnchor>
  <cdr:relSizeAnchor xmlns:cdr="http://schemas.openxmlformats.org/drawingml/2006/chartDrawing">
    <cdr:from>
      <cdr:x>0.43519</cdr:x>
      <cdr:y>0.24077</cdr:y>
    </cdr:from>
    <cdr:to>
      <cdr:x>0.69292</cdr:x>
      <cdr:y>0.35697</cdr:y>
    </cdr:to>
    <cdr:sp macro="" textlink="">
      <cdr:nvSpPr>
        <cdr:cNvPr id="8" name="TextBox 3"/>
        <cdr:cNvSpPr txBox="1"/>
      </cdr:nvSpPr>
      <cdr:spPr>
        <a:xfrm xmlns:a="http://schemas.openxmlformats.org/drawingml/2006/main">
          <a:off x="3581400" y="1339333"/>
          <a:ext cx="2121093" cy="64633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0000"/>
              </a:solidFill>
            </a:rPr>
            <a:t>Culling Intensity: </a:t>
          </a:r>
        </a:p>
        <a:p xmlns:a="http://schemas.openxmlformats.org/drawingml/2006/main">
          <a:r>
            <a:rPr lang="en-US" b="1" dirty="0" smtClean="0">
              <a:solidFill>
                <a:srgbClr val="FF0000"/>
              </a:solidFill>
            </a:rPr>
            <a:t>Still HIGH!!</a:t>
          </a:r>
          <a:endParaRPr lang="en-US"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cdr:x>
      <cdr:y>0.93651</cdr:y>
    </cdr:from>
    <cdr:to>
      <cdr:x>0.62069</cdr:x>
      <cdr:y>1</cdr:y>
    </cdr:to>
    <cdr:sp macro="" textlink="">
      <cdr:nvSpPr>
        <cdr:cNvPr id="2" name="TextBox 1"/>
        <cdr:cNvSpPr txBox="1"/>
      </cdr:nvSpPr>
      <cdr:spPr>
        <a:xfrm xmlns:a="http://schemas.openxmlformats.org/drawingml/2006/main">
          <a:off x="2209800" y="4495800"/>
          <a:ext cx="533402"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Year</a:t>
          </a:r>
          <a:endParaRPr lang="en-US" sz="1400" b="1" dirty="0"/>
        </a:p>
      </cdr:txBody>
    </cdr:sp>
  </cdr:relSizeAnchor>
  <cdr:relSizeAnchor xmlns:cdr="http://schemas.openxmlformats.org/drawingml/2006/chartDrawing">
    <cdr:from>
      <cdr:x>0</cdr:x>
      <cdr:y>0.33333</cdr:y>
    </cdr:from>
    <cdr:to>
      <cdr:x>0.07143</cdr:x>
      <cdr:y>0.69841</cdr:y>
    </cdr:to>
    <cdr:sp macro="" textlink="">
      <cdr:nvSpPr>
        <cdr:cNvPr id="3" name="TextBox 1"/>
        <cdr:cNvSpPr txBox="1"/>
      </cdr:nvSpPr>
      <cdr:spPr>
        <a:xfrm xmlns:a="http://schemas.openxmlformats.org/drawingml/2006/main" flipV="1">
          <a:off x="0" y="1752600"/>
          <a:ext cx="315692" cy="1919518"/>
        </a:xfrm>
        <a:prstGeom xmlns:a="http://schemas.openxmlformats.org/drawingml/2006/main" prst="rect">
          <a:avLst/>
        </a:prstGeom>
      </cdr:spPr>
      <cdr:txBody>
        <a:bodyPr xmlns:a="http://schemas.openxmlformats.org/drawingml/2006/main" vert="eaVert"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t>Proportion of Actual Sires</a:t>
          </a:r>
          <a:endParaRPr lang="en-US" sz="1400" b="1" dirty="0"/>
        </a:p>
      </cdr:txBody>
    </cdr:sp>
  </cdr:relSizeAnchor>
  <cdr:relSizeAnchor xmlns:cdr="http://schemas.openxmlformats.org/drawingml/2006/chartDrawing">
    <cdr:from>
      <cdr:x>0.24138</cdr:x>
      <cdr:y>0.88406</cdr:y>
    </cdr:from>
    <cdr:to>
      <cdr:x>0.86207</cdr:x>
      <cdr:y>0.93651</cdr:y>
    </cdr:to>
    <cdr:sp macro="" textlink="">
      <cdr:nvSpPr>
        <cdr:cNvPr id="6" name="Rounded Rectangle 5"/>
        <cdr:cNvSpPr/>
      </cdr:nvSpPr>
      <cdr:spPr>
        <a:xfrm xmlns:a="http://schemas.openxmlformats.org/drawingml/2006/main">
          <a:off x="1066802" y="4648200"/>
          <a:ext cx="2743197" cy="275782"/>
        </a:xfrm>
        <a:prstGeom xmlns:a="http://schemas.openxmlformats.org/drawingml/2006/main" prst="roundRect">
          <a:avLst/>
        </a:prstGeom>
        <a:solidFill xmlns:a="http://schemas.openxmlformats.org/drawingml/2006/main">
          <a:schemeClr val="accent6">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smtClean="0"/>
            <a:t>Culling</a:t>
          </a:r>
          <a:endParaRPr lang="en-US" sz="1800" b="1" dirty="0"/>
        </a:p>
      </cdr:txBody>
    </cdr:sp>
  </cdr:relSizeAnchor>
  <cdr:relSizeAnchor xmlns:cdr="http://schemas.openxmlformats.org/drawingml/2006/chartDrawing">
    <cdr:from>
      <cdr:x>0.2931</cdr:x>
      <cdr:y>0.14286</cdr:y>
    </cdr:from>
    <cdr:to>
      <cdr:x>0.51724</cdr:x>
      <cdr:y>0.21414</cdr:y>
    </cdr:to>
    <cdr:sp macro="" textlink="">
      <cdr:nvSpPr>
        <cdr:cNvPr id="7" name="TextBox 10"/>
        <cdr:cNvSpPr txBox="1"/>
      </cdr:nvSpPr>
      <cdr:spPr>
        <a:xfrm xmlns:a="http://schemas.openxmlformats.org/drawingml/2006/main">
          <a:off x="1295385" y="740243"/>
          <a:ext cx="990615" cy="369332"/>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bg1"/>
              </a:solidFill>
            </a:rPr>
            <a:t>Mature </a:t>
          </a:r>
          <a:endParaRPr lang="en-US" sz="1600" b="1" dirty="0">
            <a:solidFill>
              <a:schemeClr val="bg1"/>
            </a:solidFill>
          </a:endParaRPr>
        </a:p>
      </cdr:txBody>
    </cdr:sp>
  </cdr:relSizeAnchor>
  <cdr:relSizeAnchor xmlns:cdr="http://schemas.openxmlformats.org/drawingml/2006/chartDrawing">
    <cdr:from>
      <cdr:x>0.2931</cdr:x>
      <cdr:y>0.39683</cdr:y>
    </cdr:from>
    <cdr:to>
      <cdr:x>0.51724</cdr:x>
      <cdr:y>0.46811</cdr:y>
    </cdr:to>
    <cdr:sp macro="" textlink="">
      <cdr:nvSpPr>
        <cdr:cNvPr id="8" name="TextBox 9"/>
        <cdr:cNvSpPr txBox="1"/>
      </cdr:nvSpPr>
      <cdr:spPr>
        <a:xfrm xmlns:a="http://schemas.openxmlformats.org/drawingml/2006/main">
          <a:off x="1295385" y="2056214"/>
          <a:ext cx="990615" cy="369332"/>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bg1"/>
              </a:solidFill>
            </a:rPr>
            <a:t>Middle </a:t>
          </a:r>
          <a:endParaRPr lang="en-US" sz="1800" b="1" dirty="0">
            <a:solidFill>
              <a:schemeClr val="bg1"/>
            </a:solidFill>
          </a:endParaRPr>
        </a:p>
      </cdr:txBody>
    </cdr:sp>
  </cdr:relSizeAnchor>
  <cdr:relSizeAnchor xmlns:cdr="http://schemas.openxmlformats.org/drawingml/2006/chartDrawing">
    <cdr:from>
      <cdr:x>0.2931</cdr:x>
      <cdr:y>0.68254</cdr:y>
    </cdr:from>
    <cdr:to>
      <cdr:x>0.48276</cdr:x>
      <cdr:y>0.75382</cdr:y>
    </cdr:to>
    <cdr:sp macro="" textlink="">
      <cdr:nvSpPr>
        <cdr:cNvPr id="9" name="TextBox 2"/>
        <cdr:cNvSpPr txBox="1"/>
      </cdr:nvSpPr>
      <cdr:spPr>
        <a:xfrm xmlns:a="http://schemas.openxmlformats.org/drawingml/2006/main">
          <a:off x="1295385" y="3536649"/>
          <a:ext cx="838221" cy="369332"/>
        </a:xfrm>
        <a:prstGeom xmlns:a="http://schemas.openxmlformats.org/drawingml/2006/main" prst="rect">
          <a:avLst/>
        </a:prstGeom>
        <a:solidFill xmlns:a="http://schemas.openxmlformats.org/drawingml/2006/main">
          <a:schemeClr val="tx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bg1"/>
              </a:solidFill>
            </a:rPr>
            <a:t>Young </a:t>
          </a:r>
          <a:endParaRPr lang="en-US" sz="1800" b="1" dirty="0">
            <a:solidFill>
              <a:schemeClr val="bg1"/>
            </a:solidFill>
          </a:endParaRPr>
        </a:p>
      </cdr:txBody>
    </cdr:sp>
  </cdr:relSizeAnchor>
  <cdr:relSizeAnchor xmlns:cdr="http://schemas.openxmlformats.org/drawingml/2006/chartDrawing">
    <cdr:from>
      <cdr:x>0.41379</cdr:x>
      <cdr:y>0.01471</cdr:y>
    </cdr:from>
    <cdr:to>
      <cdr:x>0.72414</cdr:x>
      <cdr:y>0.10294</cdr:y>
    </cdr:to>
    <cdr:sp macro="" textlink="">
      <cdr:nvSpPr>
        <cdr:cNvPr id="5" name="TextBox 4"/>
        <cdr:cNvSpPr txBox="1"/>
      </cdr:nvSpPr>
      <cdr:spPr>
        <a:xfrm xmlns:a="http://schemas.openxmlformats.org/drawingml/2006/main">
          <a:off x="1828800" y="76200"/>
          <a:ext cx="1371623" cy="4571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smtClean="0"/>
            <a:t>Moderate</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471"/>
          </a:xfrm>
          <a:prstGeom prst="rect">
            <a:avLst/>
          </a:prstGeom>
        </p:spPr>
        <p:txBody>
          <a:bodyPr vert="horz" lIns="93973" tIns="46986" rIns="93973" bIns="46986" rtlCol="0"/>
          <a:lstStyle>
            <a:lvl1pPr algn="r">
              <a:defRPr sz="1200"/>
            </a:lvl1pPr>
          </a:lstStyle>
          <a:p>
            <a:fld id="{A466F299-E9A5-401B-80DE-DBBB92B9D22C}" type="datetimeFigureOut">
              <a:rPr lang="en-US" smtClean="0"/>
              <a:t>3/3/2017</a:t>
            </a:fld>
            <a:endParaRPr lang="en-US"/>
          </a:p>
        </p:txBody>
      </p:sp>
      <p:sp>
        <p:nvSpPr>
          <p:cNvPr id="4" name="Footer Placeholder 3"/>
          <p:cNvSpPr>
            <a:spLocks noGrp="1"/>
          </p:cNvSpPr>
          <p:nvPr>
            <p:ph type="ftr" sz="quarter" idx="2"/>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68471"/>
          </a:xfrm>
          <a:prstGeom prst="rect">
            <a:avLst/>
          </a:prstGeom>
        </p:spPr>
        <p:txBody>
          <a:bodyPr vert="horz" lIns="93973" tIns="46986" rIns="93973" bIns="46986" rtlCol="0" anchor="b"/>
          <a:lstStyle>
            <a:lvl1pPr algn="r">
              <a:defRPr sz="1200"/>
            </a:lvl1pPr>
          </a:lstStyle>
          <a:p>
            <a:fld id="{D7C5075B-D306-42C0-96CC-BDC5920B2D4D}" type="slidenum">
              <a:rPr lang="en-US" smtClean="0"/>
              <a:t>‹#›</a:t>
            </a:fld>
            <a:endParaRPr lang="en-US"/>
          </a:p>
        </p:txBody>
      </p:sp>
    </p:spTree>
    <p:extLst>
      <p:ext uri="{BB962C8B-B14F-4D97-AF65-F5344CB8AC3E}">
        <p14:creationId xmlns:p14="http://schemas.microsoft.com/office/powerpoint/2010/main" val="2424522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D7B100A3-F746-4A48-8226-659BAFABB243}" type="datetimeFigureOut">
              <a:rPr lang="en-US" smtClean="0"/>
              <a:t>3/3/2017</a:t>
            </a:fld>
            <a:endParaRPr lang="en-US"/>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8859E918-6F9F-400B-9D7C-343141E75D90}" type="slidenum">
              <a:rPr lang="en-US" smtClean="0"/>
              <a:t>‹#›</a:t>
            </a:fld>
            <a:endParaRPr lang="en-US"/>
          </a:p>
        </p:txBody>
      </p:sp>
    </p:spTree>
    <p:extLst>
      <p:ext uri="{BB962C8B-B14F-4D97-AF65-F5344CB8AC3E}">
        <p14:creationId xmlns:p14="http://schemas.microsoft.com/office/powerpoint/2010/main" val="100608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Masa.</a:t>
            </a:r>
            <a:r>
              <a:rPr lang="en-US" baseline="0" dirty="0" smtClean="0"/>
              <a:t>  </a:t>
            </a:r>
            <a:r>
              <a:rPr lang="en-US" dirty="0" smtClean="0"/>
              <a:t>I’m here to talk about my research</a:t>
            </a:r>
            <a:r>
              <a:rPr lang="en-US" baseline="0" dirty="0" smtClean="0"/>
              <a:t> how different intensities of culling have influence on the managed populations.</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a:t>
            </a:fld>
            <a:endParaRPr lang="en-US"/>
          </a:p>
        </p:txBody>
      </p:sp>
    </p:spTree>
    <p:extLst>
      <p:ext uri="{BB962C8B-B14F-4D97-AF65-F5344CB8AC3E}">
        <p14:creationId xmlns:p14="http://schemas.microsoft.com/office/powerpoint/2010/main" val="259259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intensive culling</a:t>
            </a:r>
            <a:r>
              <a:rPr lang="en-US" baseline="0" dirty="0" smtClean="0"/>
              <a:t> treatment</a:t>
            </a:r>
            <a:r>
              <a:rPr lang="en-US" dirty="0" smtClean="0"/>
              <a:t>, we </a:t>
            </a:r>
            <a:r>
              <a:rPr lang="en-US" baseline="0" dirty="0" smtClean="0"/>
              <a:t>culled any aged deer who did not meet the criteria. For example, yearlings with less than 6 points were harvested. Young deer who did not meet the criteria were considered as genetic inferior. And also, this treatment is designed to increase more selection intensity.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10</a:t>
            </a:fld>
            <a:endParaRPr lang="en-US"/>
          </a:p>
        </p:txBody>
      </p:sp>
    </p:spTree>
    <p:extLst>
      <p:ext uri="{BB962C8B-B14F-4D97-AF65-F5344CB8AC3E}">
        <p14:creationId xmlns:p14="http://schemas.microsoft.com/office/powerpoint/2010/main" val="250793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control area, we captured</a:t>
            </a:r>
            <a:r>
              <a:rPr lang="en-US" baseline="0" dirty="0" smtClean="0"/>
              <a:t> bucks and released them.</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11</a:t>
            </a:fld>
            <a:endParaRPr lang="en-US"/>
          </a:p>
        </p:txBody>
      </p:sp>
    </p:spTree>
    <p:extLst>
      <p:ext uri="{BB962C8B-B14F-4D97-AF65-F5344CB8AC3E}">
        <p14:creationId xmlns:p14="http://schemas.microsoft.com/office/powerpoint/2010/main" val="1074903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MARK </a:t>
            </a:r>
            <a:r>
              <a:rPr lang="en-US" baseline="0" dirty="0" smtClean="0"/>
              <a:t>and t</a:t>
            </a:r>
            <a:r>
              <a:rPr lang="en-US" dirty="0" smtClean="0"/>
              <a:t>he annual</a:t>
            </a:r>
            <a:r>
              <a:rPr lang="en-US" baseline="0" dirty="0" smtClean="0"/>
              <a:t> helicopter survey were used to evaluate culling intensity.</a:t>
            </a:r>
          </a:p>
          <a:p>
            <a:r>
              <a:rPr lang="en-US" baseline="0" dirty="0" smtClean="0"/>
              <a:t>We used the helicopter net-gun method to capture bucks before the breeding season.</a:t>
            </a:r>
          </a:p>
          <a:p>
            <a:r>
              <a:rPr lang="en-US" baseline="0" dirty="0" smtClean="0"/>
              <a:t>Collected tissue biopsy for DNA. The same researcher estimated age for all capture deer. And we also used Gross Boone &amp; Crockett score to evaluate antler size.</a:t>
            </a:r>
          </a:p>
          <a:p>
            <a:r>
              <a:rPr lang="en-US" baseline="0" dirty="0" smtClean="0"/>
              <a:t>We sacrificed bucks that did not meet culling criteria and installed pit-tag if bucks were released. So, we know which deer was captured before.</a:t>
            </a:r>
          </a:p>
          <a:p>
            <a:r>
              <a:rPr lang="en-US" baseline="0" dirty="0" smtClean="0"/>
              <a:t>We stopped culling after 2012 capture to investigate how young deer express their antler size as response to culling.</a:t>
            </a:r>
          </a:p>
        </p:txBody>
      </p:sp>
      <p:sp>
        <p:nvSpPr>
          <p:cNvPr id="4" name="Slide Number Placeholder 3"/>
          <p:cNvSpPr>
            <a:spLocks noGrp="1"/>
          </p:cNvSpPr>
          <p:nvPr>
            <p:ph type="sldNum" sz="quarter" idx="10"/>
          </p:nvPr>
        </p:nvSpPr>
        <p:spPr/>
        <p:txBody>
          <a:bodyPr/>
          <a:lstStyle/>
          <a:p>
            <a:fld id="{8859E918-6F9F-400B-9D7C-343141E75D90}" type="slidenum">
              <a:rPr lang="en-US" smtClean="0"/>
              <a:t>12</a:t>
            </a:fld>
            <a:endParaRPr lang="en-US"/>
          </a:p>
        </p:txBody>
      </p:sp>
    </p:spTree>
    <p:extLst>
      <p:ext uri="{BB962C8B-B14F-4D97-AF65-F5344CB8AC3E}">
        <p14:creationId xmlns:p14="http://schemas.microsoft.com/office/powerpoint/2010/main" val="209394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Heritable traits means offspring resemble their father. </a:t>
            </a:r>
          </a:p>
          <a:p>
            <a:r>
              <a:rPr lang="en-US" dirty="0" smtClean="0">
                <a:solidFill>
                  <a:schemeClr val="bg1"/>
                </a:solidFill>
              </a:rPr>
              <a:t>We can</a:t>
            </a:r>
            <a:r>
              <a:rPr lang="en-US" baseline="0" dirty="0" smtClean="0">
                <a:solidFill>
                  <a:schemeClr val="bg1"/>
                </a:solidFill>
              </a:rPr>
              <a:t> use the breeding values to </a:t>
            </a:r>
            <a:r>
              <a:rPr lang="en-US" dirty="0" smtClean="0">
                <a:solidFill>
                  <a:schemeClr val="bg1"/>
                </a:solidFill>
              </a:rPr>
              <a:t>compare each</a:t>
            </a:r>
            <a:r>
              <a:rPr lang="en-US" baseline="0" dirty="0" smtClean="0">
                <a:solidFill>
                  <a:schemeClr val="bg1"/>
                </a:solidFill>
              </a:rPr>
              <a:t> sire how much offspring resemble their father. The s</a:t>
            </a:r>
            <a:r>
              <a:rPr lang="en-US" dirty="0" smtClean="0">
                <a:solidFill>
                  <a:schemeClr val="bg1"/>
                </a:solidFill>
              </a:rPr>
              <a:t>ire’s breeding values</a:t>
            </a:r>
            <a:r>
              <a:rPr lang="en-US" baseline="0" dirty="0" smtClean="0">
                <a:solidFill>
                  <a:schemeClr val="bg1"/>
                </a:solidFill>
              </a:rPr>
              <a:t> can be measured by </a:t>
            </a:r>
            <a:r>
              <a:rPr lang="en-US" dirty="0" smtClean="0">
                <a:solidFill>
                  <a:schemeClr val="bg1"/>
                </a:solidFill>
              </a:rPr>
              <a:t>the average offspring antler size,</a:t>
            </a:r>
            <a:r>
              <a:rPr lang="en-US" baseline="0" dirty="0" smtClean="0">
                <a:solidFill>
                  <a:schemeClr val="bg1"/>
                </a:solidFill>
              </a:rPr>
              <a:t> </a:t>
            </a:r>
            <a:r>
              <a:rPr lang="en-US" dirty="0" smtClean="0">
                <a:solidFill>
                  <a:schemeClr val="bg1"/>
                </a:solidFill>
              </a:rPr>
              <a:t>compared to the total population mean.</a:t>
            </a:r>
          </a:p>
          <a:p>
            <a:endParaRPr lang="en-US" baseline="0" dirty="0" smtClean="0"/>
          </a:p>
        </p:txBody>
      </p:sp>
      <p:sp>
        <p:nvSpPr>
          <p:cNvPr id="4" name="Slide Number Placeholder 3"/>
          <p:cNvSpPr>
            <a:spLocks noGrp="1"/>
          </p:cNvSpPr>
          <p:nvPr>
            <p:ph type="sldNum" sz="quarter" idx="10"/>
          </p:nvPr>
        </p:nvSpPr>
        <p:spPr/>
        <p:txBody>
          <a:bodyPr/>
          <a:lstStyle/>
          <a:p>
            <a:fld id="{8859E918-6F9F-400B-9D7C-343141E75D90}" type="slidenum">
              <a:rPr lang="en-US" smtClean="0"/>
              <a:t>13</a:t>
            </a:fld>
            <a:endParaRPr lang="en-US"/>
          </a:p>
        </p:txBody>
      </p:sp>
    </p:spTree>
    <p:extLst>
      <p:ext uri="{BB962C8B-B14F-4D97-AF65-F5344CB8AC3E}">
        <p14:creationId xmlns:p14="http://schemas.microsoft.com/office/powerpoint/2010/main" val="356359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Cervus was</a:t>
            </a:r>
            <a:r>
              <a:rPr lang="en-US" sz="1200" baseline="0" dirty="0" smtClean="0">
                <a:solidFill>
                  <a:schemeClr val="bg1"/>
                </a:solidFill>
              </a:rPr>
              <a:t> used to estimate the distribution of mating success and develop pedigree information. We grouped 3 age classes to run </a:t>
            </a:r>
            <a:r>
              <a:rPr lang="en-US" dirty="0" smtClean="0"/>
              <a:t>MTDFREML</a:t>
            </a:r>
            <a:r>
              <a:rPr lang="en-US" baseline="0" dirty="0" smtClean="0"/>
              <a:t> to estimate heritabilities and breeding values of antler points and score.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14</a:t>
            </a:fld>
            <a:endParaRPr lang="en-US"/>
          </a:p>
        </p:txBody>
      </p:sp>
    </p:spTree>
    <p:extLst>
      <p:ext uri="{BB962C8B-B14F-4D97-AF65-F5344CB8AC3E}">
        <p14:creationId xmlns:p14="http://schemas.microsoft.com/office/powerpoint/2010/main" val="392428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Culling criteria</a:t>
            </a:r>
            <a:r>
              <a:rPr lang="en-US" baseline="0" dirty="0" smtClean="0"/>
              <a:t> creates two categories “keep” in yellow and “cull” in gray. I combined all populations across treatments to use Multi-state or multi-category analysis to estimate</a:t>
            </a:r>
            <a:r>
              <a:rPr lang="en-US" dirty="0" smtClean="0">
                <a:solidFill>
                  <a:schemeClr val="bg1"/>
                </a:solidFill>
              </a:rPr>
              <a:t> the proportion</a:t>
            </a:r>
            <a:r>
              <a:rPr lang="en-US" baseline="0" dirty="0" smtClean="0">
                <a:solidFill>
                  <a:schemeClr val="bg1"/>
                </a:solidFill>
              </a:rPr>
              <a:t> of </a:t>
            </a:r>
            <a:r>
              <a:rPr lang="en-US" dirty="0" smtClean="0">
                <a:solidFill>
                  <a:schemeClr val="bg1"/>
                </a:solidFill>
              </a:rPr>
              <a:t>bucks changing, originally</a:t>
            </a:r>
            <a:r>
              <a:rPr lang="en-US" baseline="0" dirty="0" smtClean="0">
                <a:solidFill>
                  <a:schemeClr val="bg1"/>
                </a:solidFill>
              </a:rPr>
              <a:t> </a:t>
            </a:r>
            <a:r>
              <a:rPr lang="en-US" dirty="0" smtClean="0">
                <a:solidFill>
                  <a:schemeClr val="bg1"/>
                </a:solidFill>
              </a:rPr>
              <a:t>from the category “Keep” to the category “Cull” next year. Vice versa, what was the proportion</a:t>
            </a:r>
            <a:r>
              <a:rPr lang="en-US" baseline="0" dirty="0" smtClean="0">
                <a:solidFill>
                  <a:schemeClr val="bg1"/>
                </a:solidFill>
              </a:rPr>
              <a:t> of</a:t>
            </a:r>
            <a:r>
              <a:rPr lang="en-US" dirty="0" smtClean="0">
                <a:solidFill>
                  <a:schemeClr val="bg1"/>
                </a:solidFill>
              </a:rPr>
              <a:t> bucks</a:t>
            </a:r>
            <a:r>
              <a:rPr lang="en-US" baseline="0" dirty="0" smtClean="0">
                <a:solidFill>
                  <a:schemeClr val="bg1"/>
                </a:solidFill>
              </a:rPr>
              <a:t> changing, originally  from the category </a:t>
            </a:r>
            <a:r>
              <a:rPr lang="en-US" dirty="0" smtClean="0">
                <a:solidFill>
                  <a:schemeClr val="bg1"/>
                </a:solidFill>
              </a:rPr>
              <a:t>“Cull” to the category “Keep” next year. I</a:t>
            </a:r>
            <a:r>
              <a:rPr lang="en-US" baseline="0" dirty="0" smtClean="0">
                <a:solidFill>
                  <a:schemeClr val="bg1"/>
                </a:solidFill>
              </a:rPr>
              <a:t> tested for all age classes.</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15</a:t>
            </a:fld>
            <a:endParaRPr lang="en-US"/>
          </a:p>
        </p:txBody>
      </p:sp>
    </p:spTree>
    <p:extLst>
      <p:ext uri="{BB962C8B-B14F-4D97-AF65-F5344CB8AC3E}">
        <p14:creationId xmlns:p14="http://schemas.microsoft.com/office/powerpoint/2010/main" val="394142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Selection differential was calculated by the difference in the mean antler size of the selected animals from the total population mean. S</a:t>
            </a:r>
            <a:r>
              <a:rPr lang="en-US" sz="1200" kern="1200" baseline="0" dirty="0" smtClean="0">
                <a:solidFill>
                  <a:schemeClr val="tx1"/>
                </a:solidFill>
                <a:effectLst/>
                <a:latin typeface="+mn-lt"/>
                <a:ea typeface="+mn-ea"/>
                <a:cs typeface="+mn-cs"/>
              </a:rPr>
              <a:t>election differential</a:t>
            </a:r>
            <a:r>
              <a:rPr lang="en-US" sz="1200" kern="1200" dirty="0" smtClean="0">
                <a:solidFill>
                  <a:schemeClr val="tx1"/>
                </a:solidFill>
                <a:effectLst/>
                <a:latin typeface="+mn-lt"/>
                <a:ea typeface="+mn-ea"/>
                <a:cs typeface="+mn-cs"/>
              </a:rPr>
              <a:t> can evaluate</a:t>
            </a:r>
            <a:r>
              <a:rPr lang="en-US" sz="1200" kern="1200" baseline="0" dirty="0" smtClean="0">
                <a:solidFill>
                  <a:schemeClr val="tx1"/>
                </a:solidFill>
                <a:effectLst/>
                <a:latin typeface="+mn-lt"/>
                <a:ea typeface="+mn-ea"/>
                <a:cs typeface="+mn-cs"/>
              </a:rPr>
              <a:t> how effective culling criteria is to the managed population.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16</a:t>
            </a:fld>
            <a:endParaRPr lang="en-US"/>
          </a:p>
        </p:txBody>
      </p:sp>
    </p:spTree>
    <p:extLst>
      <p:ext uri="{BB962C8B-B14F-4D97-AF65-F5344CB8AC3E}">
        <p14:creationId xmlns:p14="http://schemas.microsoft.com/office/powerpoint/2010/main" val="459425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Generation time was calculated to estimate the average years between consecutive generations.</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17</a:t>
            </a:fld>
            <a:endParaRPr lang="en-US"/>
          </a:p>
        </p:txBody>
      </p:sp>
    </p:spTree>
    <p:extLst>
      <p:ext uri="{BB962C8B-B14F-4D97-AF65-F5344CB8AC3E}">
        <p14:creationId xmlns:p14="http://schemas.microsoft.com/office/powerpoint/2010/main" val="1116624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Response to selection is used to predict the gain of the antler size per generation after selection. We modified the breeder’s equation because we only captured male for selection. </a:t>
            </a:r>
          </a:p>
        </p:txBody>
      </p:sp>
      <p:sp>
        <p:nvSpPr>
          <p:cNvPr id="4" name="Slide Number Placeholder 3"/>
          <p:cNvSpPr>
            <a:spLocks noGrp="1"/>
          </p:cNvSpPr>
          <p:nvPr>
            <p:ph type="sldNum" sz="quarter" idx="10"/>
          </p:nvPr>
        </p:nvSpPr>
        <p:spPr/>
        <p:txBody>
          <a:bodyPr/>
          <a:lstStyle/>
          <a:p>
            <a:fld id="{8859E918-6F9F-400B-9D7C-343141E75D90}" type="slidenum">
              <a:rPr lang="en-US" smtClean="0"/>
              <a:t>18</a:t>
            </a:fld>
            <a:endParaRPr lang="en-US"/>
          </a:p>
        </p:txBody>
      </p:sp>
    </p:spTree>
    <p:extLst>
      <p:ext uri="{BB962C8B-B14F-4D97-AF65-F5344CB8AC3E}">
        <p14:creationId xmlns:p14="http://schemas.microsoft.com/office/powerpoint/2010/main" val="3563590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results. </a:t>
            </a:r>
          </a:p>
          <a:p>
            <a:r>
              <a:rPr lang="en-US" dirty="0" smtClean="0"/>
              <a:t>Intensive</a:t>
            </a:r>
            <a:r>
              <a:rPr lang="en-US" baseline="0" dirty="0" smtClean="0"/>
              <a:t> enough, we captured 5,400 bucks including recaptured bucks.</a:t>
            </a:r>
          </a:p>
          <a:p>
            <a:r>
              <a:rPr lang="en-US" baseline="0" dirty="0" smtClean="0"/>
              <a:t>We culled 1,300 bucks for 7 consecutive years.</a:t>
            </a:r>
          </a:p>
          <a:p>
            <a:r>
              <a:rPr lang="en-US" baseline="0" dirty="0" smtClean="0"/>
              <a:t>We assigned 1,700 sires.</a:t>
            </a:r>
          </a:p>
        </p:txBody>
      </p:sp>
      <p:sp>
        <p:nvSpPr>
          <p:cNvPr id="4" name="Slide Number Placeholder 3"/>
          <p:cNvSpPr>
            <a:spLocks noGrp="1"/>
          </p:cNvSpPr>
          <p:nvPr>
            <p:ph type="sldNum" sz="quarter" idx="10"/>
          </p:nvPr>
        </p:nvSpPr>
        <p:spPr/>
        <p:txBody>
          <a:bodyPr/>
          <a:lstStyle/>
          <a:p>
            <a:fld id="{8859E918-6F9F-400B-9D7C-343141E75D90}" type="slidenum">
              <a:rPr lang="en-US" smtClean="0"/>
              <a:t>19</a:t>
            </a:fld>
            <a:endParaRPr lang="en-US"/>
          </a:p>
        </p:txBody>
      </p:sp>
    </p:spTree>
    <p:extLst>
      <p:ext uri="{BB962C8B-B14F-4D97-AF65-F5344CB8AC3E}">
        <p14:creationId xmlns:p14="http://schemas.microsoft.com/office/powerpoint/2010/main" val="374858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FFFF00"/>
                </a:solidFill>
              </a:rPr>
              <a:t>Let’s take a look at those two bucks. One has 159 </a:t>
            </a:r>
            <a:r>
              <a:rPr lang="en-US" sz="1200" dirty="0" err="1" smtClean="0">
                <a:solidFill>
                  <a:srgbClr val="FFFF00"/>
                </a:solidFill>
              </a:rPr>
              <a:t>boone</a:t>
            </a:r>
            <a:r>
              <a:rPr lang="en-US" sz="1200" dirty="0" smtClean="0">
                <a:solidFill>
                  <a:srgbClr val="FFFF00"/>
                </a:solidFill>
              </a:rPr>
              <a:t> and </a:t>
            </a:r>
            <a:r>
              <a:rPr lang="en-US" sz="1200" dirty="0" err="1" smtClean="0">
                <a:solidFill>
                  <a:srgbClr val="FFFF00"/>
                </a:solidFill>
              </a:rPr>
              <a:t>crockett</a:t>
            </a:r>
            <a:r>
              <a:rPr lang="en-US" sz="1200" dirty="0" smtClean="0">
                <a:solidFill>
                  <a:srgbClr val="FFFF00"/>
                </a:solidFill>
              </a:rPr>
              <a:t> score,</a:t>
            </a:r>
            <a:r>
              <a:rPr lang="en-US" sz="1200" baseline="0" dirty="0" smtClean="0">
                <a:solidFill>
                  <a:srgbClr val="FFFF00"/>
                </a:solidFill>
              </a:rPr>
              <a:t> actually he became a 173 deer next year. And another buck has only 123. They are both 6 years old. </a:t>
            </a:r>
            <a:r>
              <a:rPr lang="en-US" sz="1200" dirty="0" smtClean="0">
                <a:solidFill>
                  <a:srgbClr val="FFFF00"/>
                </a:solidFill>
              </a:rPr>
              <a:t>Which buck is a better sire for future antler development? </a:t>
            </a:r>
            <a:r>
              <a:rPr lang="en-US" sz="1200" baseline="0" dirty="0" smtClean="0">
                <a:solidFill>
                  <a:srgbClr val="FFFF00"/>
                </a:solidFill>
              </a:rPr>
              <a:t>How do you know the breeding values at the field, </a:t>
            </a:r>
            <a:r>
              <a:rPr lang="en-US" sz="1200" baseline="0" smtClean="0">
                <a:solidFill>
                  <a:srgbClr val="FFFF00"/>
                </a:solidFill>
              </a:rPr>
              <a:t>or when </a:t>
            </a:r>
            <a:r>
              <a:rPr lang="en-US" sz="1200" baseline="0" dirty="0" smtClean="0">
                <a:solidFill>
                  <a:srgbClr val="FFFF00"/>
                </a:solidFill>
              </a:rPr>
              <a:t>you hunt? </a:t>
            </a:r>
            <a:r>
              <a:rPr lang="en-US" sz="1200" dirty="0" smtClean="0">
                <a:solidFill>
                  <a:srgbClr val="FFFF00"/>
                </a:solidFill>
              </a:rPr>
              <a:t>I hope you will</a:t>
            </a:r>
            <a:r>
              <a:rPr lang="en-US" sz="1200" baseline="0" dirty="0" smtClean="0">
                <a:solidFill>
                  <a:srgbClr val="FFFF00"/>
                </a:solidFill>
              </a:rPr>
              <a:t> start thinking about the breeding values. Thank you for your time and listening. </a:t>
            </a:r>
            <a:endParaRPr lang="en-US" sz="1200" dirty="0" smtClean="0">
              <a:solidFill>
                <a:srgbClr val="FFFF00"/>
              </a:solidFill>
            </a:endParaRPr>
          </a:p>
        </p:txBody>
      </p:sp>
      <p:sp>
        <p:nvSpPr>
          <p:cNvPr id="4" name="Slide Number Placeholder 3"/>
          <p:cNvSpPr>
            <a:spLocks noGrp="1"/>
          </p:cNvSpPr>
          <p:nvPr>
            <p:ph type="sldNum" sz="quarter" idx="10"/>
          </p:nvPr>
        </p:nvSpPr>
        <p:spPr/>
        <p:txBody>
          <a:bodyPr/>
          <a:lstStyle/>
          <a:p>
            <a:fld id="{8859E918-6F9F-400B-9D7C-343141E75D90}" type="slidenum">
              <a:rPr lang="en-US" smtClean="0"/>
              <a:t>2</a:t>
            </a:fld>
            <a:endParaRPr lang="en-US"/>
          </a:p>
        </p:txBody>
      </p:sp>
    </p:spTree>
    <p:extLst>
      <p:ext uri="{BB962C8B-B14F-4D97-AF65-F5344CB8AC3E}">
        <p14:creationId xmlns:p14="http://schemas.microsoft.com/office/powerpoint/2010/main" val="2464836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Heritability for yearling's antler points is 17%. For two and a half years old, heritability is 15%. And for over three and a half years old, heritability is 25%. Permanent environmental effects were 25%.  Permanent environmental effects are the year effects and birth year effects.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20</a:t>
            </a:fld>
            <a:endParaRPr lang="en-US"/>
          </a:p>
        </p:txBody>
      </p:sp>
    </p:spTree>
    <p:extLst>
      <p:ext uri="{BB962C8B-B14F-4D97-AF65-F5344CB8AC3E}">
        <p14:creationId xmlns:p14="http://schemas.microsoft.com/office/powerpoint/2010/main" val="2147356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Heritability</a:t>
            </a:r>
            <a:r>
              <a:rPr lang="en-US" baseline="0" dirty="0" smtClean="0"/>
              <a:t> for yearling’s </a:t>
            </a:r>
            <a:r>
              <a:rPr lang="en-US" baseline="0" dirty="0" err="1" smtClean="0"/>
              <a:t>boone</a:t>
            </a:r>
            <a:r>
              <a:rPr lang="en-US" baseline="0" dirty="0" smtClean="0"/>
              <a:t> &amp; </a:t>
            </a:r>
            <a:r>
              <a:rPr lang="en-US" baseline="0" dirty="0" err="1" smtClean="0"/>
              <a:t>crockett</a:t>
            </a:r>
            <a:r>
              <a:rPr lang="en-US" baseline="0" dirty="0" smtClean="0"/>
              <a:t> score is 30%. For 2.5 years old, heritability is 27%. And for over three and a half years old, heritability is 45%. And permanent environmental effects were 13%.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21</a:t>
            </a:fld>
            <a:endParaRPr lang="en-US"/>
          </a:p>
        </p:txBody>
      </p:sp>
    </p:spTree>
    <p:extLst>
      <p:ext uri="{BB962C8B-B14F-4D97-AF65-F5344CB8AC3E}">
        <p14:creationId xmlns:p14="http://schemas.microsoft.com/office/powerpoint/2010/main" val="214735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multi-state analysis results. The proportion of yearling bucks changing, originally from the category Cull to the category Keep next year is 48%. The proportion of 2.5 years old bucks changing, originally from the category Cull to Keep is 36%.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22</a:t>
            </a:fld>
            <a:endParaRPr lang="en-US"/>
          </a:p>
        </p:txBody>
      </p:sp>
    </p:spTree>
    <p:extLst>
      <p:ext uri="{BB962C8B-B14F-4D97-AF65-F5344CB8AC3E}">
        <p14:creationId xmlns:p14="http://schemas.microsoft.com/office/powerpoint/2010/main" val="394142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Vice versa,</a:t>
            </a:r>
            <a:r>
              <a:rPr lang="en-US" baseline="0" dirty="0" smtClean="0"/>
              <a:t> we tested the proportion of bucks changing, originally from the category Keep to the category Cull next year. The proportion ranges 30 to 33% across all age classes.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23</a:t>
            </a:fld>
            <a:endParaRPr lang="en-US"/>
          </a:p>
        </p:txBody>
      </p:sp>
    </p:spTree>
    <p:extLst>
      <p:ext uri="{BB962C8B-B14F-4D97-AF65-F5344CB8AC3E}">
        <p14:creationId xmlns:p14="http://schemas.microsoft.com/office/powerpoint/2010/main" val="394142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a:t>
            </a:r>
            <a:r>
              <a:rPr lang="en-US" baseline="0" dirty="0" smtClean="0"/>
              <a:t>, we can improve the average breeding values and antler size over time through culling. This shift is called directional selection.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24</a:t>
            </a:fld>
            <a:endParaRPr lang="en-US"/>
          </a:p>
        </p:txBody>
      </p:sp>
    </p:spTree>
    <p:extLst>
      <p:ext uri="{BB962C8B-B14F-4D97-AF65-F5344CB8AC3E}">
        <p14:creationId xmlns:p14="http://schemas.microsoft.com/office/powerpoint/2010/main" val="1992941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results of breeding values at moderate treatment. X axis is birth year. Y axis is the mean breeding values. </a:t>
            </a:r>
          </a:p>
          <a:p>
            <a:r>
              <a:rPr lang="en-US" baseline="0" dirty="0" smtClean="0"/>
              <a:t>At moderate treatment, we did not find any genetic change across years.</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25</a:t>
            </a:fld>
            <a:endParaRPr lang="en-US"/>
          </a:p>
        </p:txBody>
      </p:sp>
    </p:spTree>
    <p:extLst>
      <p:ext uri="{BB962C8B-B14F-4D97-AF65-F5344CB8AC3E}">
        <p14:creationId xmlns:p14="http://schemas.microsoft.com/office/powerpoint/2010/main" val="1255651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intensive treatment, we did not find any genetic change across years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26</a:t>
            </a:fld>
            <a:endParaRPr lang="en-US"/>
          </a:p>
        </p:txBody>
      </p:sp>
    </p:spTree>
    <p:extLst>
      <p:ext uri="{BB962C8B-B14F-4D97-AF65-F5344CB8AC3E}">
        <p14:creationId xmlns:p14="http://schemas.microsoft.com/office/powerpoint/2010/main" val="3601123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control, there is no sign of genetic change across years.</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27</a:t>
            </a:fld>
            <a:endParaRPr lang="en-US"/>
          </a:p>
        </p:txBody>
      </p:sp>
    </p:spTree>
    <p:extLst>
      <p:ext uri="{BB962C8B-B14F-4D97-AF65-F5344CB8AC3E}">
        <p14:creationId xmlns:p14="http://schemas.microsoft.com/office/powerpoint/2010/main" val="1375515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intense was the culling?</a:t>
            </a:r>
          </a:p>
          <a:p>
            <a:r>
              <a:rPr lang="en-US" baseline="0" dirty="0" smtClean="0"/>
              <a:t>X axis is year, and y axis is number of bucks. Blue is the estimated buck population, yellow is bucks captured, and red is bucks culled.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moderate treatment, sex ratio ranges 1 buck per 0.6 to 1.6 does.</a:t>
            </a:r>
          </a:p>
          <a:p>
            <a:r>
              <a:rPr lang="en-US" baseline="0" dirty="0" smtClean="0"/>
              <a:t>The culling intensity ranges from 25 to 45%. Culling intensity remained consistent from 2006 to 2012.</a:t>
            </a:r>
          </a:p>
        </p:txBody>
      </p:sp>
      <p:sp>
        <p:nvSpPr>
          <p:cNvPr id="4" name="Slide Number Placeholder 3"/>
          <p:cNvSpPr>
            <a:spLocks noGrp="1"/>
          </p:cNvSpPr>
          <p:nvPr>
            <p:ph type="sldNum" sz="quarter" idx="10"/>
          </p:nvPr>
        </p:nvSpPr>
        <p:spPr/>
        <p:txBody>
          <a:bodyPr/>
          <a:lstStyle/>
          <a:p>
            <a:fld id="{8859E918-6F9F-400B-9D7C-343141E75D90}" type="slidenum">
              <a:rPr lang="en-US" smtClean="0"/>
              <a:t>28</a:t>
            </a:fld>
            <a:endParaRPr lang="en-US"/>
          </a:p>
        </p:txBody>
      </p:sp>
    </p:spTree>
    <p:extLst>
      <p:ext uri="{BB962C8B-B14F-4D97-AF65-F5344CB8AC3E}">
        <p14:creationId xmlns:p14="http://schemas.microsoft.com/office/powerpoint/2010/main" val="116801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At intensive culling treatment, </a:t>
            </a:r>
            <a:r>
              <a:rPr lang="en-US" baseline="0" dirty="0" smtClean="0">
                <a:solidFill>
                  <a:schemeClr val="tx1"/>
                </a:solidFill>
              </a:rPr>
              <a:t>s</a:t>
            </a:r>
            <a:r>
              <a:rPr lang="en-US" baseline="0" dirty="0" smtClean="0"/>
              <a:t>ex ratio ranges 1 buck per 1 to 6 does.</a:t>
            </a:r>
          </a:p>
          <a:p>
            <a:r>
              <a:rPr lang="en-US" baseline="0" dirty="0" smtClean="0">
                <a:solidFill>
                  <a:srgbClr val="FF0000"/>
                </a:solidFill>
              </a:rPr>
              <a:t>The culling intensity ranges 48 to 75%. We removed many young bucks, however, the culling intensity still remained high.</a:t>
            </a:r>
          </a:p>
        </p:txBody>
      </p:sp>
      <p:sp>
        <p:nvSpPr>
          <p:cNvPr id="4" name="Slide Number Placeholder 3"/>
          <p:cNvSpPr>
            <a:spLocks noGrp="1"/>
          </p:cNvSpPr>
          <p:nvPr>
            <p:ph type="sldNum" sz="quarter" idx="10"/>
          </p:nvPr>
        </p:nvSpPr>
        <p:spPr/>
        <p:txBody>
          <a:bodyPr/>
          <a:lstStyle/>
          <a:p>
            <a:fld id="{8859E918-6F9F-400B-9D7C-343141E75D90}" type="slidenum">
              <a:rPr lang="en-US" smtClean="0"/>
              <a:t>29</a:t>
            </a:fld>
            <a:endParaRPr lang="en-US"/>
          </a:p>
        </p:txBody>
      </p:sp>
    </p:spTree>
    <p:extLst>
      <p:ext uri="{BB962C8B-B14F-4D97-AF65-F5344CB8AC3E}">
        <p14:creationId xmlns:p14="http://schemas.microsoft.com/office/powerpoint/2010/main" val="116801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Harvesting ungulates are widely</a:t>
            </a:r>
            <a:r>
              <a:rPr lang="en-US" baseline="0" dirty="0" smtClean="0"/>
              <a:t> common. And, harvest can be considered as the artificial selection.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a:t>
            </a:fld>
            <a:endParaRPr lang="en-US"/>
          </a:p>
        </p:txBody>
      </p:sp>
    </p:spTree>
    <p:extLst>
      <p:ext uri="{BB962C8B-B14F-4D97-AF65-F5344CB8AC3E}">
        <p14:creationId xmlns:p14="http://schemas.microsoft.com/office/powerpoint/2010/main" val="3563590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paternity tests</a:t>
            </a:r>
            <a:r>
              <a:rPr lang="en-US" baseline="0" dirty="0" smtClean="0"/>
              <a:t> at moderate and intensive treatments.</a:t>
            </a:r>
          </a:p>
          <a:p>
            <a:r>
              <a:rPr lang="en-US" baseline="0" dirty="0" smtClean="0"/>
              <a:t>X axis is year, and Y axis is the proportion of actual sires.</a:t>
            </a:r>
          </a:p>
          <a:p>
            <a:r>
              <a:rPr lang="en-US" baseline="0" dirty="0" smtClean="0"/>
              <a:t>Age distribution of actual sires became skewed toward mature bucks at both treatments. Unfortunately, we did not find sufficient paternity assignments in control area.</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859E918-6F9F-400B-9D7C-343141E75D90}" type="slidenum">
              <a:rPr lang="en-US" smtClean="0"/>
              <a:t>30</a:t>
            </a:fld>
            <a:endParaRPr lang="en-US"/>
          </a:p>
        </p:txBody>
      </p:sp>
    </p:spTree>
    <p:extLst>
      <p:ext uri="{BB962C8B-B14F-4D97-AF65-F5344CB8AC3E}">
        <p14:creationId xmlns:p14="http://schemas.microsoft.com/office/powerpoint/2010/main" val="1168012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mean male</a:t>
            </a:r>
            <a:r>
              <a:rPr lang="en-US" baseline="0" dirty="0" smtClean="0"/>
              <a:t> offspring per sire results. X axis is year. Y axis is the average number of male offspring. Blue is moderate, red is intensive, and black is control. The average male offspring per sire slightly increased at intensive treatment across years.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31</a:t>
            </a:fld>
            <a:endParaRPr lang="en-US"/>
          </a:p>
        </p:txBody>
      </p:sp>
    </p:spTree>
    <p:extLst>
      <p:ext uri="{BB962C8B-B14F-4D97-AF65-F5344CB8AC3E}">
        <p14:creationId xmlns:p14="http://schemas.microsoft.com/office/powerpoint/2010/main" val="3210282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 differential of antler points </a:t>
            </a:r>
            <a:r>
              <a:rPr lang="en-US" baseline="0" dirty="0" smtClean="0"/>
              <a:t>were 3 for yearlings, 1 for two and a half, and 2 for over three and a half years old.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32</a:t>
            </a:fld>
            <a:endParaRPr lang="en-US"/>
          </a:p>
        </p:txBody>
      </p:sp>
    </p:spTree>
    <p:extLst>
      <p:ext uri="{BB962C8B-B14F-4D97-AF65-F5344CB8AC3E}">
        <p14:creationId xmlns:p14="http://schemas.microsoft.com/office/powerpoint/2010/main" val="459425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Selection differential of </a:t>
            </a:r>
            <a:r>
              <a:rPr lang="en-US" dirty="0" err="1" smtClean="0"/>
              <a:t>boone</a:t>
            </a:r>
            <a:r>
              <a:rPr lang="en-US" baseline="0" dirty="0" smtClean="0"/>
              <a:t> &amp; crocket score</a:t>
            </a:r>
            <a:r>
              <a:rPr lang="en-US" dirty="0" smtClean="0"/>
              <a:t> </a:t>
            </a:r>
            <a:r>
              <a:rPr lang="en-US" baseline="0" dirty="0" smtClean="0"/>
              <a:t>were 18 for yearlings, 11 for two and a half, and 33 for over three and a half years old. </a:t>
            </a:r>
            <a:endParaRPr lang="en-US" dirty="0" smtClean="0"/>
          </a:p>
          <a:p>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33</a:t>
            </a:fld>
            <a:endParaRPr lang="en-US"/>
          </a:p>
        </p:txBody>
      </p:sp>
    </p:spTree>
    <p:extLst>
      <p:ext uri="{BB962C8B-B14F-4D97-AF65-F5344CB8AC3E}">
        <p14:creationId xmlns:p14="http://schemas.microsoft.com/office/powerpoint/2010/main" val="459425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bg1"/>
                </a:solidFill>
                <a:latin typeface="+mn-lt"/>
                <a:ea typeface="+mn-ea"/>
                <a:cs typeface="+mn-cs"/>
              </a:rPr>
              <a:t>How long before “response” to culling is</a:t>
            </a:r>
            <a:r>
              <a:rPr lang="en-US" sz="1200" kern="1200" baseline="0" dirty="0" smtClean="0">
                <a:solidFill>
                  <a:schemeClr val="bg1"/>
                </a:solidFill>
                <a:latin typeface="+mn-lt"/>
                <a:ea typeface="+mn-ea"/>
                <a:cs typeface="+mn-cs"/>
              </a:rPr>
              <a:t> </a:t>
            </a:r>
            <a:r>
              <a:rPr lang="en-US" sz="1200" kern="1200" dirty="0" smtClean="0">
                <a:solidFill>
                  <a:schemeClr val="bg1"/>
                </a:solidFill>
                <a:latin typeface="+mn-lt"/>
                <a:ea typeface="+mn-ea"/>
                <a:cs typeface="+mn-cs"/>
              </a:rPr>
              <a:t>apparent?</a:t>
            </a:r>
          </a:p>
          <a:p>
            <a:r>
              <a:rPr lang="en-US" sz="1200" b="0" i="0" u="none" strike="noStrike" kern="1200" baseline="0" dirty="0" smtClean="0">
                <a:solidFill>
                  <a:schemeClr val="tx1"/>
                </a:solidFill>
                <a:effectLst/>
                <a:latin typeface="+mn-lt"/>
                <a:ea typeface="+mn-ea"/>
                <a:cs typeface="+mn-cs"/>
              </a:rPr>
              <a:t>The range of generations at moderate treatment was the first to the forth generation. </a:t>
            </a:r>
          </a:p>
          <a:p>
            <a:r>
              <a:rPr lang="en-US" sz="1200" b="0" i="0" u="none" strike="noStrike" kern="1200" baseline="0" dirty="0" smtClean="0">
                <a:solidFill>
                  <a:schemeClr val="tx1"/>
                </a:solidFill>
                <a:effectLst/>
                <a:latin typeface="+mn-lt"/>
                <a:ea typeface="+mn-ea"/>
                <a:cs typeface="+mn-cs"/>
              </a:rPr>
              <a:t>However, most of consecutive generations stopped at the second generation because we culled young deer.</a:t>
            </a:r>
          </a:p>
          <a:p>
            <a:r>
              <a:rPr lang="en-US" sz="1200" b="0" i="0" u="none" strike="noStrike" kern="1200" baseline="0" dirty="0" smtClean="0">
                <a:solidFill>
                  <a:schemeClr val="tx1"/>
                </a:solidFill>
                <a:effectLst/>
                <a:latin typeface="+mn-lt"/>
                <a:ea typeface="+mn-ea"/>
                <a:cs typeface="+mn-cs"/>
              </a:rPr>
              <a:t>Average years between consecutive generations  at moderate treatment was 7.5 years. 8.7 years at intensive treatment, and 7.9 years at control.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34</a:t>
            </a:fld>
            <a:endParaRPr lang="en-US"/>
          </a:p>
        </p:txBody>
      </p:sp>
    </p:spTree>
    <p:extLst>
      <p:ext uri="{BB962C8B-B14F-4D97-AF65-F5344CB8AC3E}">
        <p14:creationId xmlns:p14="http://schemas.microsoft.com/office/powerpoint/2010/main" val="550069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used the breeder’s equation to predict that yearling will increase only 0.26 antler points per generation. 0.23 antler points were expected to increase per generation over three and a half years old.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35</a:t>
            </a:fld>
            <a:endParaRPr lang="en-US"/>
          </a:p>
        </p:txBody>
      </p:sp>
    </p:spTree>
    <p:extLst>
      <p:ext uri="{BB962C8B-B14F-4D97-AF65-F5344CB8AC3E}">
        <p14:creationId xmlns:p14="http://schemas.microsoft.com/office/powerpoint/2010/main" val="459425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summary and discussion.</a:t>
            </a:r>
          </a:p>
          <a:p>
            <a:r>
              <a:rPr lang="en-US" dirty="0" smtClean="0"/>
              <a:t>How</a:t>
            </a:r>
            <a:r>
              <a:rPr lang="en-US" baseline="0" dirty="0" smtClean="0"/>
              <a:t> sons resembled their father? </a:t>
            </a:r>
          </a:p>
          <a:p>
            <a:r>
              <a:rPr lang="en-US" baseline="0" dirty="0" smtClean="0"/>
              <a:t>Heritability for yearling antler points is only 17%. </a:t>
            </a:r>
          </a:p>
          <a:p>
            <a:r>
              <a:rPr lang="en-US" baseline="0" dirty="0" smtClean="0"/>
              <a:t>Contributions of environmental effects to young antler growth is large.</a:t>
            </a:r>
          </a:p>
          <a:p>
            <a:r>
              <a:rPr lang="en-US" baseline="0" dirty="0" smtClean="0"/>
              <a:t>We did not see any sign of genetic change across years.</a:t>
            </a:r>
          </a:p>
          <a:p>
            <a:r>
              <a:rPr lang="en-US" baseline="0" dirty="0" smtClean="0"/>
              <a:t>And also, 48% of yearlings changed, originally from the category Cull to the category Keep next year.</a:t>
            </a:r>
          </a:p>
          <a:p>
            <a:r>
              <a:rPr lang="en-US" baseline="0" dirty="0" smtClean="0"/>
              <a:t>30% of all age classes changed from the category Keep to the category Cull next year.</a:t>
            </a:r>
          </a:p>
          <a:p>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36</a:t>
            </a:fld>
            <a:endParaRPr lang="en-US"/>
          </a:p>
        </p:txBody>
      </p:sp>
    </p:spTree>
    <p:extLst>
      <p:ext uri="{BB962C8B-B14F-4D97-AF65-F5344CB8AC3E}">
        <p14:creationId xmlns:p14="http://schemas.microsoft.com/office/powerpoint/2010/main" val="2910651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intense was the culling?</a:t>
            </a:r>
          </a:p>
          <a:p>
            <a:r>
              <a:rPr lang="en-US" baseline="0" dirty="0" smtClean="0"/>
              <a:t>Selection differential was large for young and mature bucks, so culling criteria was effective. </a:t>
            </a:r>
            <a:endParaRPr lang="en-US" dirty="0" smtClean="0"/>
          </a:p>
          <a:p>
            <a:r>
              <a:rPr lang="en-US" dirty="0" smtClean="0"/>
              <a:t>Mature bucks sired most offspring</a:t>
            </a:r>
            <a:r>
              <a:rPr lang="en-US" baseline="0" dirty="0" smtClean="0"/>
              <a:t> in intensive and moderate treatment.</a:t>
            </a:r>
          </a:p>
          <a:p>
            <a:r>
              <a:rPr lang="en-US" baseline="0" dirty="0" smtClean="0"/>
              <a:t>Intensive enough to reduce competitors, and benefitted mature bucks, but not young bucks.</a:t>
            </a:r>
          </a:p>
          <a:p>
            <a:r>
              <a:rPr lang="en-US" baseline="0" dirty="0" smtClean="0"/>
              <a:t>However, culling intensity in intensive and moderate treatments </a:t>
            </a:r>
            <a:r>
              <a:rPr lang="en-US" sz="1200" dirty="0" smtClean="0">
                <a:solidFill>
                  <a:srgbClr val="FFFF00"/>
                </a:solidFill>
              </a:rPr>
              <a:t>remained high</a:t>
            </a:r>
            <a:r>
              <a:rPr lang="en-US" sz="1200" dirty="0" smtClean="0">
                <a:solidFill>
                  <a:schemeClr val="bg1"/>
                </a:solidFill>
              </a:rPr>
              <a:t>– ideally, the</a:t>
            </a:r>
            <a:r>
              <a:rPr lang="en-US" sz="1200" baseline="0" dirty="0" smtClean="0">
                <a:solidFill>
                  <a:schemeClr val="bg1"/>
                </a:solidFill>
              </a:rPr>
              <a:t> culling intensity </a:t>
            </a:r>
            <a:r>
              <a:rPr lang="en-US" sz="1200" dirty="0" smtClean="0">
                <a:solidFill>
                  <a:schemeClr val="bg1"/>
                </a:solidFill>
              </a:rPr>
              <a:t>would decrease over time</a:t>
            </a:r>
          </a:p>
          <a:p>
            <a:r>
              <a:rPr lang="en-US" baseline="0" dirty="0" smtClean="0"/>
              <a:t>As a result, we recognized that intensive harvesting young deer was not sustainable, If kept on culling, we lost most of bucks in the intensive treatment.</a:t>
            </a:r>
          </a:p>
        </p:txBody>
      </p:sp>
      <p:sp>
        <p:nvSpPr>
          <p:cNvPr id="4" name="Slide Number Placeholder 3"/>
          <p:cNvSpPr>
            <a:spLocks noGrp="1"/>
          </p:cNvSpPr>
          <p:nvPr>
            <p:ph type="sldNum" sz="quarter" idx="10"/>
          </p:nvPr>
        </p:nvSpPr>
        <p:spPr/>
        <p:txBody>
          <a:bodyPr/>
          <a:lstStyle/>
          <a:p>
            <a:fld id="{8859E918-6F9F-400B-9D7C-343141E75D90}" type="slidenum">
              <a:rPr lang="en-US" smtClean="0"/>
              <a:t>37</a:t>
            </a:fld>
            <a:endParaRPr lang="en-US"/>
          </a:p>
        </p:txBody>
      </p:sp>
    </p:spTree>
    <p:extLst>
      <p:ext uri="{BB962C8B-B14F-4D97-AF65-F5344CB8AC3E}">
        <p14:creationId xmlns:p14="http://schemas.microsoft.com/office/powerpoint/2010/main" val="2910651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long before the response to culling is apparent?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panose="020F0502020204030204" pitchFamily="34" charset="0"/>
                <a:cs typeface="Calibri" panose="020F0502020204030204" pitchFamily="34" charset="0"/>
              </a:rPr>
              <a:t>After</a:t>
            </a:r>
            <a:r>
              <a:rPr lang="en-US" sz="1200" baseline="0" dirty="0" smtClean="0">
                <a:solidFill>
                  <a:schemeClr val="bg1"/>
                </a:solidFill>
                <a:latin typeface="Calibri" panose="020F0502020204030204" pitchFamily="34" charset="0"/>
                <a:cs typeface="Calibri" panose="020F0502020204030204" pitchFamily="34" charset="0"/>
              </a:rPr>
              <a:t> culling, young bucks did not breed much anymore </a:t>
            </a:r>
            <a:r>
              <a:rPr lang="en-US" sz="1200" dirty="0" smtClean="0">
                <a:solidFill>
                  <a:schemeClr val="bg1"/>
                </a:solidFill>
                <a:latin typeface="Calibri" panose="020F0502020204030204" pitchFamily="34" charset="0"/>
                <a:cs typeface="Calibri" panose="020F0502020204030204" pitchFamily="34" charset="0"/>
              </a:rPr>
              <a:t>during the study period because</a:t>
            </a:r>
            <a:r>
              <a:rPr lang="en-US" sz="1200" baseline="0" dirty="0" smtClean="0">
                <a:solidFill>
                  <a:schemeClr val="bg1"/>
                </a:solidFill>
                <a:latin typeface="Calibri" panose="020F0502020204030204" pitchFamily="34" charset="0"/>
                <a:cs typeface="Calibri" panose="020F0502020204030204" pitchFamily="34" charset="0"/>
              </a:rPr>
              <a:t> we harvested most young deer, they did not have chance to mate.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anose="020F0502020204030204" pitchFamily="34" charset="0"/>
                <a:cs typeface="Calibri" panose="020F0502020204030204" pitchFamily="34" charset="0"/>
              </a:rPr>
              <a:t>Those young bucks did not meet the criteria because the heritability of young antler points was low.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panose="020F0502020204030204" pitchFamily="34" charset="0"/>
                <a:cs typeface="Calibri" panose="020F0502020204030204" pitchFamily="34" charset="0"/>
              </a:rPr>
              <a:t>In this culling</a:t>
            </a:r>
            <a:r>
              <a:rPr lang="en-US" sz="1200" baseline="0" dirty="0" smtClean="0">
                <a:solidFill>
                  <a:schemeClr val="bg1"/>
                </a:solidFill>
                <a:latin typeface="Calibri" panose="020F0502020204030204" pitchFamily="34" charset="0"/>
                <a:cs typeface="Calibri" panose="020F0502020204030204" pitchFamily="34" charset="0"/>
              </a:rPr>
              <a:t> effect</a:t>
            </a:r>
            <a:r>
              <a:rPr lang="en-US" sz="1200" dirty="0" smtClean="0">
                <a:solidFill>
                  <a:schemeClr val="bg1"/>
                </a:solidFill>
                <a:latin typeface="Calibri" panose="020F0502020204030204" pitchFamily="34" charset="0"/>
                <a:cs typeface="Calibri" panose="020F0502020204030204" pitchFamily="34" charset="0"/>
              </a:rPr>
              <a:t>, we predicted that yearling may gain only</a:t>
            </a:r>
            <a:r>
              <a:rPr lang="en-US" sz="1200" baseline="0" dirty="0" smtClean="0">
                <a:solidFill>
                  <a:schemeClr val="bg1"/>
                </a:solidFill>
                <a:latin typeface="Calibri" panose="020F0502020204030204" pitchFamily="34" charset="0"/>
                <a:cs typeface="Calibri" panose="020F0502020204030204" pitchFamily="34" charset="0"/>
              </a:rPr>
              <a:t> 0.26 antler points </a:t>
            </a:r>
            <a:r>
              <a:rPr lang="en-US" sz="1200" dirty="0" smtClean="0">
                <a:solidFill>
                  <a:schemeClr val="bg1"/>
                </a:solidFill>
                <a:latin typeface="Calibri" panose="020F0502020204030204" pitchFamily="34" charset="0"/>
                <a:cs typeface="Calibri" panose="020F0502020204030204" pitchFamily="34" charset="0"/>
              </a:rPr>
              <a:t>per generation during</a:t>
            </a:r>
            <a:r>
              <a:rPr lang="en-US" sz="1200" baseline="0" dirty="0" smtClean="0">
                <a:solidFill>
                  <a:schemeClr val="bg1"/>
                </a:solidFill>
                <a:latin typeface="Calibri" panose="020F0502020204030204" pitchFamily="34" charset="0"/>
                <a:cs typeface="Calibri" panose="020F0502020204030204" pitchFamily="34" charset="0"/>
              </a:rPr>
              <a:t> the</a:t>
            </a:r>
            <a:r>
              <a:rPr lang="en-US" sz="1200" dirty="0" smtClean="0">
                <a:solidFill>
                  <a:schemeClr val="bg1"/>
                </a:solidFill>
                <a:latin typeface="Calibri" panose="020F0502020204030204" pitchFamily="34" charset="0"/>
                <a:cs typeface="Calibri" panose="020F0502020204030204" pitchFamily="34" charset="0"/>
              </a:rPr>
              <a:t> 9 years.</a:t>
            </a:r>
            <a:endParaRPr lang="en-US" sz="1200" dirty="0" smtClean="0">
              <a:solidFill>
                <a:schemeClr val="bg1">
                  <a:lumMod val="95000"/>
                </a:schemeClr>
              </a:solidFill>
              <a:latin typeface="Calibri" panose="020F0502020204030204" pitchFamily="34" charset="0"/>
              <a:cs typeface="Calibri" panose="020F050202020403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8859E918-6F9F-400B-9D7C-343141E75D90}" type="slidenum">
              <a:rPr lang="en-US" smtClean="0"/>
              <a:t>38</a:t>
            </a:fld>
            <a:endParaRPr lang="en-US"/>
          </a:p>
        </p:txBody>
      </p:sp>
    </p:spTree>
    <p:extLst>
      <p:ext uri="{BB962C8B-B14F-4D97-AF65-F5344CB8AC3E}">
        <p14:creationId xmlns:p14="http://schemas.microsoft.com/office/powerpoint/2010/main" val="2910651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my conclusion. </a:t>
            </a:r>
            <a:r>
              <a:rPr lang="en-US" baseline="0" dirty="0" smtClean="0"/>
              <a:t>This study is more intense than ever could be achieved by recreational harvest, such as antler point restrictions, but we did not see any positive result.</a:t>
            </a:r>
          </a:p>
          <a:p>
            <a:r>
              <a:rPr lang="en-US" sz="1200" baseline="0" dirty="0" smtClean="0">
                <a:solidFill>
                  <a:schemeClr val="bg1">
                    <a:lumMod val="95000"/>
                  </a:schemeClr>
                </a:solidFill>
              </a:rPr>
              <a:t>Juvenile antler traits are not a good indicator of genetic potential, because environment affected young deer antler growth.</a:t>
            </a:r>
          </a:p>
          <a:p>
            <a:r>
              <a:rPr lang="en-US" sz="1200" baseline="0" dirty="0" smtClean="0">
                <a:solidFill>
                  <a:schemeClr val="bg1">
                    <a:lumMod val="95000"/>
                  </a:schemeClr>
                </a:solidFill>
              </a:rPr>
              <a:t>Now we know that culling young bucks was not based on genetic potential.</a:t>
            </a:r>
          </a:p>
          <a:p>
            <a:r>
              <a:rPr lang="en-US" sz="1200" baseline="0" dirty="0" smtClean="0">
                <a:solidFill>
                  <a:schemeClr val="bg1">
                    <a:lumMod val="95000"/>
                  </a:schemeClr>
                </a:solidFill>
              </a:rPr>
              <a:t>Successful males sired less than two male offspring per year.</a:t>
            </a:r>
          </a:p>
          <a:p>
            <a:r>
              <a:rPr lang="en-US" sz="1200" baseline="0" dirty="0" smtClean="0">
                <a:solidFill>
                  <a:schemeClr val="bg1">
                    <a:lumMod val="95000"/>
                  </a:schemeClr>
                </a:solidFill>
              </a:rPr>
              <a:t>And, generation time became slower because we culled the large proportion of young bucks.</a:t>
            </a:r>
            <a:endParaRPr lang="en-US" sz="1200" dirty="0" smtClean="0">
              <a:solidFill>
                <a:schemeClr val="bg1">
                  <a:lumMod val="95000"/>
                </a:schemeClr>
              </a:solidFill>
            </a:endParaRPr>
          </a:p>
        </p:txBody>
      </p:sp>
      <p:sp>
        <p:nvSpPr>
          <p:cNvPr id="4" name="Slide Number Placeholder 3"/>
          <p:cNvSpPr>
            <a:spLocks noGrp="1"/>
          </p:cNvSpPr>
          <p:nvPr>
            <p:ph type="sldNum" sz="quarter" idx="10"/>
          </p:nvPr>
        </p:nvSpPr>
        <p:spPr/>
        <p:txBody>
          <a:bodyPr/>
          <a:lstStyle/>
          <a:p>
            <a:fld id="{8859E918-6F9F-400B-9D7C-343141E75D90}" type="slidenum">
              <a:rPr lang="en-US" smtClean="0"/>
              <a:t>39</a:t>
            </a:fld>
            <a:endParaRPr lang="en-US"/>
          </a:p>
        </p:txBody>
      </p:sp>
    </p:spTree>
    <p:extLst>
      <p:ext uri="{BB962C8B-B14F-4D97-AF65-F5344CB8AC3E}">
        <p14:creationId xmlns:p14="http://schemas.microsoft.com/office/powerpoint/2010/main" val="335984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Ideally</a:t>
            </a:r>
            <a:r>
              <a:rPr lang="en-US" baseline="0" dirty="0" smtClean="0"/>
              <a:t>, we can improve the average breeding values and antler size over time through culling. This shift is called directional selection.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4</a:t>
            </a:fld>
            <a:endParaRPr lang="en-US"/>
          </a:p>
        </p:txBody>
      </p:sp>
    </p:spTree>
    <p:extLst>
      <p:ext uri="{BB962C8B-B14F-4D97-AF65-F5344CB8AC3E}">
        <p14:creationId xmlns:p14="http://schemas.microsoft.com/office/powerpoint/2010/main" val="1992941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00"/>
                </a:solidFill>
              </a:rPr>
              <a:t>Here</a:t>
            </a:r>
            <a:r>
              <a:rPr lang="en-US" sz="1200" baseline="0" dirty="0" smtClean="0">
                <a:solidFill>
                  <a:srgbClr val="FFFF00"/>
                </a:solidFill>
              </a:rPr>
              <a:t> is my last slide</a:t>
            </a:r>
            <a:r>
              <a:rPr lang="en-US" sz="1200" dirty="0" smtClean="0">
                <a:solidFill>
                  <a:srgbClr val="FFFF00"/>
                </a:solidFill>
              </a:rPr>
              <a:t>, culling criteria is not based on the breeding values but only antler size performance. Probably</a:t>
            </a:r>
            <a:r>
              <a:rPr lang="en-US" sz="1200" baseline="0" dirty="0" smtClean="0">
                <a:solidFill>
                  <a:srgbClr val="FFFF00"/>
                </a:solidFill>
              </a:rPr>
              <a:t> that is the reason</a:t>
            </a:r>
            <a:r>
              <a:rPr lang="en-US" sz="1200" dirty="0" smtClean="0">
                <a:solidFill>
                  <a:srgbClr val="FFFF00"/>
                </a:solidFill>
              </a:rPr>
              <a:t>,</a:t>
            </a:r>
            <a:r>
              <a:rPr lang="en-US" sz="1200" baseline="0" dirty="0" smtClean="0">
                <a:solidFill>
                  <a:srgbClr val="FFFF00"/>
                </a:solidFill>
              </a:rPr>
              <a:t> we did not find any positive microevolutionary response to culling in this study. Do you still need to worry about “high-grading”?</a:t>
            </a:r>
          </a:p>
          <a:p>
            <a:endParaRPr lang="en-US" sz="1200" dirty="0" smtClean="0">
              <a:solidFill>
                <a:schemeClr val="bg1">
                  <a:lumMod val="95000"/>
                </a:schemeClr>
              </a:solidFill>
            </a:endParaRPr>
          </a:p>
        </p:txBody>
      </p:sp>
      <p:sp>
        <p:nvSpPr>
          <p:cNvPr id="4" name="Slide Number Placeholder 3"/>
          <p:cNvSpPr>
            <a:spLocks noGrp="1"/>
          </p:cNvSpPr>
          <p:nvPr>
            <p:ph type="sldNum" sz="quarter" idx="10"/>
          </p:nvPr>
        </p:nvSpPr>
        <p:spPr/>
        <p:txBody>
          <a:bodyPr/>
          <a:lstStyle/>
          <a:p>
            <a:fld id="{8859E918-6F9F-400B-9D7C-343141E75D90}" type="slidenum">
              <a:rPr lang="en-US" smtClean="0"/>
              <a:t>40</a:t>
            </a:fld>
            <a:endParaRPr lang="en-US"/>
          </a:p>
        </p:txBody>
      </p:sp>
    </p:spTree>
    <p:extLst>
      <p:ext uri="{BB962C8B-B14F-4D97-AF65-F5344CB8AC3E}">
        <p14:creationId xmlns:p14="http://schemas.microsoft.com/office/powerpoint/2010/main" val="3359844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Comanche Ranch p</a:t>
            </a:r>
            <a:r>
              <a:rPr lang="en-US" baseline="0" dirty="0" smtClean="0"/>
              <a:t>rovided the major funding for this study, so I want to publicly thank Comanche Ranch.</a:t>
            </a:r>
          </a:p>
          <a:p>
            <a:r>
              <a:rPr lang="en-US" baseline="0" dirty="0" smtClean="0"/>
              <a:t>And also, I’d like to thank CKWRI, TPWD, and other contributors for the additional funds and supports. </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41</a:t>
            </a:fld>
            <a:endParaRPr lang="en-US"/>
          </a:p>
        </p:txBody>
      </p:sp>
    </p:spTree>
    <p:extLst>
      <p:ext uri="{BB962C8B-B14F-4D97-AF65-F5344CB8AC3E}">
        <p14:creationId xmlns:p14="http://schemas.microsoft.com/office/powerpoint/2010/main" val="32397318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solidFill>
                  <a:srgbClr val="FFFF00"/>
                </a:solidFill>
              </a:rPr>
              <a:t>Let’s take a look at those two bucks. One has 159 </a:t>
            </a:r>
            <a:r>
              <a:rPr lang="en-US" sz="1200" dirty="0" err="1" smtClean="0">
                <a:solidFill>
                  <a:srgbClr val="FFFF00"/>
                </a:solidFill>
              </a:rPr>
              <a:t>boone</a:t>
            </a:r>
            <a:r>
              <a:rPr lang="en-US" sz="1200" dirty="0" smtClean="0">
                <a:solidFill>
                  <a:srgbClr val="FFFF00"/>
                </a:solidFill>
              </a:rPr>
              <a:t> and </a:t>
            </a:r>
            <a:r>
              <a:rPr lang="en-US" sz="1200" dirty="0" err="1" smtClean="0">
                <a:solidFill>
                  <a:srgbClr val="FFFF00"/>
                </a:solidFill>
              </a:rPr>
              <a:t>crockett</a:t>
            </a:r>
            <a:r>
              <a:rPr lang="en-US" sz="1200" dirty="0" smtClean="0">
                <a:solidFill>
                  <a:srgbClr val="FFFF00"/>
                </a:solidFill>
              </a:rPr>
              <a:t> score,</a:t>
            </a:r>
            <a:r>
              <a:rPr lang="en-US" sz="1200" baseline="0" dirty="0" smtClean="0">
                <a:solidFill>
                  <a:srgbClr val="FFFF00"/>
                </a:solidFill>
              </a:rPr>
              <a:t> actually he became a 173 deer next year. And another buck has only 123. They are both 6 years old. </a:t>
            </a:r>
            <a:r>
              <a:rPr lang="en-US" sz="1200" dirty="0" smtClean="0">
                <a:solidFill>
                  <a:srgbClr val="FFFF00"/>
                </a:solidFill>
              </a:rPr>
              <a:t>Which buck is a better sire for future antler development? </a:t>
            </a:r>
            <a:r>
              <a:rPr lang="en-US" sz="1200" baseline="0" dirty="0" smtClean="0">
                <a:solidFill>
                  <a:srgbClr val="FFFF00"/>
                </a:solidFill>
              </a:rPr>
              <a:t>How do you know the breeding values at the field, </a:t>
            </a:r>
            <a:r>
              <a:rPr lang="en-US" sz="1200" baseline="0" smtClean="0">
                <a:solidFill>
                  <a:srgbClr val="FFFF00"/>
                </a:solidFill>
              </a:rPr>
              <a:t>or when </a:t>
            </a:r>
            <a:r>
              <a:rPr lang="en-US" sz="1200" baseline="0" dirty="0" smtClean="0">
                <a:solidFill>
                  <a:srgbClr val="FFFF00"/>
                </a:solidFill>
              </a:rPr>
              <a:t>you hunt? </a:t>
            </a:r>
            <a:r>
              <a:rPr lang="en-US" sz="1200" dirty="0" smtClean="0">
                <a:solidFill>
                  <a:srgbClr val="FFFF00"/>
                </a:solidFill>
              </a:rPr>
              <a:t>I hope you will</a:t>
            </a:r>
            <a:r>
              <a:rPr lang="en-US" sz="1200" baseline="0" dirty="0" smtClean="0">
                <a:solidFill>
                  <a:srgbClr val="FFFF00"/>
                </a:solidFill>
              </a:rPr>
              <a:t> start thinking about the breeding values. Thank you for your time and listening. </a:t>
            </a:r>
            <a:endParaRPr lang="en-US" sz="1200" dirty="0" smtClean="0">
              <a:solidFill>
                <a:srgbClr val="FFFF00"/>
              </a:solidFill>
            </a:endParaRPr>
          </a:p>
        </p:txBody>
      </p:sp>
      <p:sp>
        <p:nvSpPr>
          <p:cNvPr id="4" name="Slide Number Placeholder 3"/>
          <p:cNvSpPr>
            <a:spLocks noGrp="1"/>
          </p:cNvSpPr>
          <p:nvPr>
            <p:ph type="sldNum" sz="quarter" idx="10"/>
          </p:nvPr>
        </p:nvSpPr>
        <p:spPr/>
        <p:txBody>
          <a:bodyPr/>
          <a:lstStyle/>
          <a:p>
            <a:fld id="{8859E918-6F9F-400B-9D7C-343141E75D90}" type="slidenum">
              <a:rPr lang="en-US" smtClean="0"/>
              <a:t>42</a:t>
            </a:fld>
            <a:endParaRPr lang="en-US"/>
          </a:p>
        </p:txBody>
      </p:sp>
    </p:spTree>
    <p:extLst>
      <p:ext uri="{BB962C8B-B14F-4D97-AF65-F5344CB8AC3E}">
        <p14:creationId xmlns:p14="http://schemas.microsoft.com/office/powerpoint/2010/main" val="24648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Biologists are concerned about the negative effects of trophy hunting. High grading, harvesting the best quality of animals, may decline the population mean of phenotypes.</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5</a:t>
            </a:fld>
            <a:endParaRPr lang="en-US"/>
          </a:p>
        </p:txBody>
      </p:sp>
    </p:spTree>
    <p:extLst>
      <p:ext uri="{BB962C8B-B14F-4D97-AF65-F5344CB8AC3E}">
        <p14:creationId xmlns:p14="http://schemas.microsoft.com/office/powerpoint/2010/main" val="12455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Biologists have been also concerned about the effects of genetics and environmental factors on the antler growth.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difficult to quantify genetic and environmental effects separately, especially in wild populations because quantifications need the pedigree information and repeated measurements of antler size.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859E918-6F9F-400B-9D7C-343141E75D90}" type="slidenum">
              <a:rPr lang="en-US" smtClean="0"/>
              <a:t>6</a:t>
            </a:fld>
            <a:endParaRPr lang="en-US"/>
          </a:p>
        </p:txBody>
      </p:sp>
    </p:spTree>
    <p:extLst>
      <p:ext uri="{BB962C8B-B14F-4D97-AF65-F5344CB8AC3E}">
        <p14:creationId xmlns:p14="http://schemas.microsoft.com/office/powerpoint/2010/main" val="367712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is how the Comanche Culling Study was developed. Today, I would like to talk about 3 objectives. Do offspring resemble their father? How intense was the culling? And How long before response is apparent?</a:t>
            </a:r>
          </a:p>
        </p:txBody>
      </p:sp>
      <p:sp>
        <p:nvSpPr>
          <p:cNvPr id="4" name="Slide Number Placeholder 3"/>
          <p:cNvSpPr>
            <a:spLocks noGrp="1"/>
          </p:cNvSpPr>
          <p:nvPr>
            <p:ph type="sldNum" sz="quarter" idx="10"/>
          </p:nvPr>
        </p:nvSpPr>
        <p:spPr/>
        <p:txBody>
          <a:bodyPr/>
          <a:lstStyle/>
          <a:p>
            <a:fld id="{8859E918-6F9F-400B-9D7C-343141E75D90}" type="slidenum">
              <a:rPr lang="en-US" smtClean="0"/>
              <a:t>7</a:t>
            </a:fld>
            <a:endParaRPr lang="en-US"/>
          </a:p>
        </p:txBody>
      </p:sp>
    </p:spTree>
    <p:extLst>
      <p:ext uri="{BB962C8B-B14F-4D97-AF65-F5344CB8AC3E}">
        <p14:creationId xmlns:p14="http://schemas.microsoft.com/office/powerpoint/2010/main" val="2166242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Comanche Ranch is my study site, and it is located in Maverick County, Texas. The ranch is in the Texas-Tamaulipan Thornscrub ecoregion and has 120,000 acres. High fences were installed at each treatment to increase selection intensity.</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8</a:t>
            </a:fld>
            <a:endParaRPr lang="en-US"/>
          </a:p>
        </p:txBody>
      </p:sp>
    </p:spTree>
    <p:extLst>
      <p:ext uri="{BB962C8B-B14F-4D97-AF65-F5344CB8AC3E}">
        <p14:creationId xmlns:p14="http://schemas.microsoft.com/office/powerpoint/2010/main" val="46645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Moderate</a:t>
            </a:r>
            <a:r>
              <a:rPr lang="en-US" baseline="0" dirty="0" smtClean="0"/>
              <a:t> culling treatment is 18,000 acres. Please take a look at the yellow part of the table. At this treatment, we did not cull young deer, because we wanted to evaluate their genetic potential of future antler growth, but we culled over three and a half years old bucks if the deer did not meet the harvest criteria.</a:t>
            </a:r>
            <a:endParaRPr lang="en-US" dirty="0"/>
          </a:p>
        </p:txBody>
      </p:sp>
      <p:sp>
        <p:nvSpPr>
          <p:cNvPr id="4" name="Slide Number Placeholder 3"/>
          <p:cNvSpPr>
            <a:spLocks noGrp="1"/>
          </p:cNvSpPr>
          <p:nvPr>
            <p:ph type="sldNum" sz="quarter" idx="10"/>
          </p:nvPr>
        </p:nvSpPr>
        <p:spPr/>
        <p:txBody>
          <a:bodyPr/>
          <a:lstStyle/>
          <a:p>
            <a:fld id="{8859E918-6F9F-400B-9D7C-343141E75D90}" type="slidenum">
              <a:rPr lang="en-US" smtClean="0"/>
              <a:t>9</a:t>
            </a:fld>
            <a:endParaRPr lang="en-US"/>
          </a:p>
        </p:txBody>
      </p:sp>
    </p:spTree>
    <p:extLst>
      <p:ext uri="{BB962C8B-B14F-4D97-AF65-F5344CB8AC3E}">
        <p14:creationId xmlns:p14="http://schemas.microsoft.com/office/powerpoint/2010/main" val="52009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4C34D0-CE27-44E3-A87E-37C2BC6DA19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143605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C34D0-CE27-44E3-A87E-37C2BC6DA19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7270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C34D0-CE27-44E3-A87E-37C2BC6DA19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33161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4C34D0-CE27-44E3-A87E-37C2BC6DA19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237199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C34D0-CE27-44E3-A87E-37C2BC6DA197}"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64251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4C34D0-CE27-44E3-A87E-37C2BC6DA197}"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80559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4C34D0-CE27-44E3-A87E-37C2BC6DA197}" type="datetimeFigureOut">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99004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4C34D0-CE27-44E3-A87E-37C2BC6DA197}"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80144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C34D0-CE27-44E3-A87E-37C2BC6DA197}"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143273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C34D0-CE27-44E3-A87E-37C2BC6DA197}"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33405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C34D0-CE27-44E3-A87E-37C2BC6DA197}"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C21A13-F86E-413F-AD2B-DA20E4F90D1E}" type="slidenum">
              <a:rPr lang="en-US" smtClean="0"/>
              <a:t>‹#›</a:t>
            </a:fld>
            <a:endParaRPr lang="en-US"/>
          </a:p>
        </p:txBody>
      </p:sp>
    </p:spTree>
    <p:extLst>
      <p:ext uri="{BB962C8B-B14F-4D97-AF65-F5344CB8AC3E}">
        <p14:creationId xmlns:p14="http://schemas.microsoft.com/office/powerpoint/2010/main" val="297766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34D0-CE27-44E3-A87E-37C2BC6DA197}" type="datetimeFigureOut">
              <a:rPr lang="en-US" smtClean="0"/>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21A13-F86E-413F-AD2B-DA20E4F90D1E}" type="slidenum">
              <a:rPr lang="en-US" smtClean="0"/>
              <a:t>‹#›</a:t>
            </a:fld>
            <a:endParaRPr lang="en-US"/>
          </a:p>
        </p:txBody>
      </p:sp>
    </p:spTree>
    <p:extLst>
      <p:ext uri="{BB962C8B-B14F-4D97-AF65-F5344CB8AC3E}">
        <p14:creationId xmlns:p14="http://schemas.microsoft.com/office/powerpoint/2010/main" val="42577750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990600"/>
            <a:ext cx="8299667" cy="4893647"/>
          </a:xfrm>
          <a:prstGeom prst="rect">
            <a:avLst/>
          </a:prstGeom>
          <a:noFill/>
        </p:spPr>
        <p:txBody>
          <a:bodyPr wrap="square" rtlCol="0">
            <a:spAutoFit/>
          </a:bodyPr>
          <a:lstStyle/>
          <a:p>
            <a:pPr algn="ctr"/>
            <a:r>
              <a:rPr lang="en-US" sz="3200" dirty="0" smtClean="0">
                <a:solidFill>
                  <a:schemeClr val="bg1"/>
                </a:solidFill>
              </a:rPr>
              <a:t>Evaluation of Culling Intensity and Criteria for Antler Traits in White -Tailed Deer</a:t>
            </a:r>
            <a:endParaRPr lang="en-US" sz="3600" dirty="0" smtClean="0">
              <a:solidFill>
                <a:schemeClr val="bg1"/>
              </a:solidFill>
            </a:endParaRPr>
          </a:p>
          <a:p>
            <a:pPr algn="ctr"/>
            <a:endParaRPr lang="en-US" sz="2800" dirty="0" smtClean="0">
              <a:solidFill>
                <a:schemeClr val="bg1"/>
              </a:solidFill>
            </a:endParaRPr>
          </a:p>
          <a:p>
            <a:pPr algn="ctr"/>
            <a:endParaRPr lang="en-US" sz="2800" dirty="0" smtClean="0">
              <a:solidFill>
                <a:schemeClr val="bg1"/>
              </a:solidFill>
            </a:endParaRPr>
          </a:p>
          <a:p>
            <a:pPr algn="ctr"/>
            <a:r>
              <a:rPr lang="en-US" sz="1600" dirty="0" smtClean="0">
                <a:solidFill>
                  <a:schemeClr val="bg1"/>
                </a:solidFill>
              </a:rPr>
              <a:t>Masahiro </a:t>
            </a:r>
            <a:r>
              <a:rPr lang="en-US" sz="1600" dirty="0">
                <a:solidFill>
                  <a:schemeClr val="bg1"/>
                </a:solidFill>
              </a:rPr>
              <a:t>(</a:t>
            </a:r>
            <a:r>
              <a:rPr lang="en-US" sz="1600" dirty="0" smtClean="0">
                <a:solidFill>
                  <a:schemeClr val="bg1"/>
                </a:solidFill>
              </a:rPr>
              <a:t>Masa) Ohnishi</a:t>
            </a:r>
          </a:p>
          <a:p>
            <a:pPr algn="ctr"/>
            <a:r>
              <a:rPr lang="en-US" sz="1600" dirty="0" smtClean="0">
                <a:solidFill>
                  <a:schemeClr val="bg1"/>
                </a:solidFill>
              </a:rPr>
              <a:t> Ph.D. Student</a:t>
            </a:r>
          </a:p>
          <a:p>
            <a:pPr algn="ctr"/>
            <a:r>
              <a:rPr lang="en-US" sz="1600" dirty="0" smtClean="0">
                <a:solidFill>
                  <a:schemeClr val="bg1"/>
                </a:solidFill>
              </a:rPr>
              <a:t>Caesar Kleberg Wildlife Research Institute</a:t>
            </a:r>
          </a:p>
          <a:p>
            <a:pPr algn="ctr"/>
            <a:r>
              <a:rPr lang="en-US" sz="1600" dirty="0" smtClean="0">
                <a:solidFill>
                  <a:schemeClr val="bg1"/>
                </a:solidFill>
              </a:rPr>
              <a:t>Texas A&amp;M University – Kingsville</a:t>
            </a:r>
          </a:p>
          <a:p>
            <a:pPr algn="ctr"/>
            <a:endParaRPr lang="en-US" sz="1600" dirty="0" smtClean="0">
              <a:solidFill>
                <a:schemeClr val="bg1"/>
              </a:solidFill>
            </a:endParaRPr>
          </a:p>
          <a:p>
            <a:pPr algn="ctr"/>
            <a:r>
              <a:rPr lang="en-US" sz="1600" dirty="0" smtClean="0">
                <a:solidFill>
                  <a:schemeClr val="bg1"/>
                </a:solidFill>
              </a:rPr>
              <a:t>Committee Members</a:t>
            </a:r>
          </a:p>
          <a:p>
            <a:pPr algn="ctr"/>
            <a:r>
              <a:rPr lang="en-US" sz="1600" dirty="0" smtClean="0">
                <a:solidFill>
                  <a:schemeClr val="bg1"/>
                </a:solidFill>
              </a:rPr>
              <a:t>Randy DeYoung</a:t>
            </a:r>
          </a:p>
          <a:p>
            <a:pPr algn="ctr"/>
            <a:r>
              <a:rPr lang="en-US" sz="1600" dirty="0" smtClean="0">
                <a:solidFill>
                  <a:schemeClr val="bg1"/>
                </a:solidFill>
              </a:rPr>
              <a:t>Charles DeYoung</a:t>
            </a:r>
          </a:p>
          <a:p>
            <a:pPr algn="ctr"/>
            <a:r>
              <a:rPr lang="en-US" sz="1600" dirty="0" smtClean="0">
                <a:solidFill>
                  <a:schemeClr val="bg1"/>
                </a:solidFill>
              </a:rPr>
              <a:t>David Hewitt</a:t>
            </a:r>
          </a:p>
          <a:p>
            <a:pPr algn="ctr"/>
            <a:r>
              <a:rPr lang="en-US" sz="1600" dirty="0" smtClean="0">
                <a:solidFill>
                  <a:schemeClr val="bg1"/>
                </a:solidFill>
              </a:rPr>
              <a:t>Strickland Bronson</a:t>
            </a:r>
          </a:p>
          <a:p>
            <a:pPr algn="ctr"/>
            <a:r>
              <a:rPr lang="en-US" sz="1600" dirty="0" smtClean="0">
                <a:solidFill>
                  <a:schemeClr val="bg1"/>
                </a:solidFill>
              </a:rPr>
              <a:t>Steven Lukefahr</a:t>
            </a:r>
          </a:p>
          <a:p>
            <a:pPr algn="ctr"/>
            <a:r>
              <a:rPr lang="en-US" sz="1600" dirty="0" smtClean="0">
                <a:solidFill>
                  <a:schemeClr val="bg1"/>
                </a:solidFill>
              </a:rPr>
              <a:t>Donnie Draeger</a:t>
            </a: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3000" contrast="100000"/>
                    </a14:imgEffect>
                  </a14:imgLayer>
                </a14:imgProps>
              </a:ext>
              <a:ext uri="{28A0092B-C50C-407E-A947-70E740481C1C}">
                <a14:useLocalDpi xmlns:a14="http://schemas.microsoft.com/office/drawing/2010/main" val="0"/>
              </a:ext>
            </a:extLst>
          </a:blip>
          <a:srcRect/>
          <a:stretch>
            <a:fillRect/>
          </a:stretch>
        </p:blipFill>
        <p:spPr bwMode="auto">
          <a:xfrm>
            <a:off x="838200" y="4038600"/>
            <a:ext cx="1828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4000"/>
                    </a14:imgEffect>
                  </a14:imgLayer>
                </a14:imgProps>
              </a:ext>
              <a:ext uri="{28A0092B-C50C-407E-A947-70E740481C1C}">
                <a14:useLocalDpi xmlns:a14="http://schemas.microsoft.com/office/drawing/2010/main" val="0"/>
              </a:ext>
            </a:extLst>
          </a:blip>
          <a:srcRect/>
          <a:stretch>
            <a:fillRect/>
          </a:stretch>
        </p:blipFill>
        <p:spPr bwMode="auto">
          <a:xfrm>
            <a:off x="6248400" y="4114800"/>
            <a:ext cx="2667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54553"/>
      </p:ext>
    </p:extLst>
  </p:cSld>
  <p:clrMapOvr>
    <a:masterClrMapping/>
  </p:clrMapOvr>
  <mc:AlternateContent xmlns:mc="http://schemas.openxmlformats.org/markup-compatibility/2006" xmlns:p14="http://schemas.microsoft.com/office/powerpoint/2010/main">
    <mc:Choice Requires="p14">
      <p:transition spd="slow" p14:dur="2000" advTm="1730"/>
    </mc:Choice>
    <mc:Fallback xmlns="">
      <p:transition spd="slow" advTm="173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09600"/>
            <a:ext cx="380029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381000"/>
            <a:ext cx="4648200" cy="685800"/>
          </a:xfrm>
        </p:spPr>
        <p:txBody>
          <a:bodyPr>
            <a:normAutofit/>
          </a:bodyPr>
          <a:lstStyle/>
          <a:p>
            <a:pPr algn="l"/>
            <a:r>
              <a:rPr lang="en-US" sz="2800" dirty="0" smtClean="0">
                <a:solidFill>
                  <a:schemeClr val="bg1"/>
                </a:solidFill>
              </a:rPr>
              <a:t>Intensive Culling Treatment</a:t>
            </a:r>
            <a:endParaRPr lang="en-US" sz="2800" dirty="0">
              <a:solidFill>
                <a:schemeClr val="bg1"/>
              </a:solidFill>
            </a:endParaRPr>
          </a:p>
        </p:txBody>
      </p:sp>
      <p:sp>
        <p:nvSpPr>
          <p:cNvPr id="6" name="Content Placeholder 5"/>
          <p:cNvSpPr>
            <a:spLocks noGrp="1"/>
          </p:cNvSpPr>
          <p:nvPr>
            <p:ph idx="1"/>
          </p:nvPr>
        </p:nvSpPr>
        <p:spPr>
          <a:xfrm>
            <a:off x="381000" y="1371600"/>
            <a:ext cx="8305800" cy="4754563"/>
          </a:xfrm>
        </p:spPr>
        <p:txBody>
          <a:bodyPr>
            <a:normAutofit/>
          </a:bodyPr>
          <a:lstStyle/>
          <a:p>
            <a:pPr marL="0" indent="0">
              <a:buNone/>
            </a:pPr>
            <a:r>
              <a:rPr lang="en-US" sz="2800" dirty="0" smtClean="0">
                <a:solidFill>
                  <a:schemeClr val="bg1"/>
                </a:solidFill>
                <a:latin typeface="+mj-lt"/>
              </a:rPr>
              <a:t>3,500 ac</a:t>
            </a:r>
            <a:endParaRPr lang="en-US" sz="2800" dirty="0" smtClean="0">
              <a:solidFill>
                <a:schemeClr val="bg1"/>
              </a:solidFill>
            </a:endParaRPr>
          </a:p>
          <a:p>
            <a:pPr marL="0" indent="0">
              <a:buNone/>
            </a:pPr>
            <a:endParaRPr lang="en-US" sz="2800" dirty="0" smtClean="0">
              <a:solidFill>
                <a:schemeClr val="bg1"/>
              </a:solidFill>
              <a:latin typeface="+mj-lt"/>
            </a:endParaRPr>
          </a:p>
          <a:p>
            <a:pPr marL="0" indent="0">
              <a:buNone/>
            </a:pPr>
            <a:r>
              <a:rPr lang="en-US" sz="2800" dirty="0" smtClean="0">
                <a:solidFill>
                  <a:schemeClr val="bg1"/>
                </a:solidFill>
                <a:latin typeface="+mj-lt"/>
              </a:rPr>
              <a:t>Culling: All age classes</a:t>
            </a:r>
          </a:p>
          <a:p>
            <a:endParaRPr lang="en-US" sz="2800" dirty="0">
              <a:solidFill>
                <a:schemeClr val="bg1"/>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878865900"/>
              </p:ext>
            </p:extLst>
          </p:nvPr>
        </p:nvGraphicFramePr>
        <p:xfrm>
          <a:off x="1066799" y="3352800"/>
          <a:ext cx="6629400" cy="2667001"/>
        </p:xfrm>
        <a:graphic>
          <a:graphicData uri="http://schemas.openxmlformats.org/drawingml/2006/table">
            <a:tbl>
              <a:tblPr>
                <a:tableStyleId>{5C22544A-7EE6-4342-B048-85BDC9FD1C3A}</a:tableStyleId>
              </a:tblPr>
              <a:tblGrid>
                <a:gridCol w="1443891"/>
                <a:gridCol w="1062093"/>
                <a:gridCol w="1374472"/>
                <a:gridCol w="1374472"/>
                <a:gridCol w="1374472"/>
              </a:tblGrid>
              <a:tr h="382510">
                <a:tc>
                  <a:txBody>
                    <a:bodyPr/>
                    <a:lstStyle/>
                    <a:p>
                      <a:pPr algn="ctr" fontAlgn="b"/>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b"/>
                      <a:r>
                        <a:rPr lang="en-US" sz="2000" u="none" strike="noStrike" dirty="0">
                          <a:effectLst/>
                          <a:latin typeface="+mj-lt"/>
                        </a:rPr>
                        <a:t>Intensive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b"/>
                      <a:r>
                        <a:rPr lang="en-US" sz="2000" u="none" strike="noStrike" dirty="0" smtClean="0">
                          <a:effectLst/>
                          <a:latin typeface="+mj-lt"/>
                        </a:rPr>
                        <a:t>Moderate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r>
              <a:tr h="754451">
                <a:tc>
                  <a:txBody>
                    <a:bodyPr/>
                    <a:lstStyle/>
                    <a:p>
                      <a:pPr algn="ctr" fontAlgn="b"/>
                      <a:r>
                        <a:rPr lang="en-US" sz="2000" u="none" strike="noStrike">
                          <a:effectLst/>
                          <a:latin typeface="+mj-lt"/>
                        </a:rPr>
                        <a:t>Age</a:t>
                      </a:r>
                      <a:endParaRPr lang="en-US" sz="2000" b="0" i="0" u="none" strike="noStrike">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2000" u="none" strike="noStrike" dirty="0" smtClean="0">
                          <a:effectLst/>
                          <a:latin typeface="+mj-lt"/>
                        </a:rPr>
                        <a:t>Antler</a:t>
                      </a:r>
                      <a:r>
                        <a:rPr lang="en-US" sz="2000" u="none" strike="noStrike" baseline="0" dirty="0" smtClean="0">
                          <a:effectLst/>
                          <a:latin typeface="+mj-lt"/>
                        </a:rPr>
                        <a:t> </a:t>
                      </a:r>
                      <a:r>
                        <a:rPr lang="en-US" sz="2000" u="none" strike="noStrike" dirty="0" smtClean="0">
                          <a:effectLst/>
                          <a:latin typeface="+mj-lt"/>
                        </a:rPr>
                        <a:t>Points</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000" u="none" strike="noStrike" dirty="0" smtClean="0">
                          <a:effectLst/>
                          <a:latin typeface="+mj-lt"/>
                        </a:rPr>
                        <a:t>B&amp;C </a:t>
                      </a:r>
                    </a:p>
                    <a:p>
                      <a:pPr algn="ctr" fontAlgn="b"/>
                      <a:r>
                        <a:rPr lang="en-US" sz="2000" u="none" strike="noStrike" dirty="0" smtClean="0">
                          <a:effectLst/>
                          <a:latin typeface="+mj-lt"/>
                        </a:rPr>
                        <a:t>Score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000" u="none" strike="noStrike" dirty="0" smtClean="0">
                          <a:effectLst/>
                          <a:latin typeface="+mj-lt"/>
                        </a:rPr>
                        <a:t>Antler</a:t>
                      </a:r>
                    </a:p>
                    <a:p>
                      <a:pPr algn="ctr" fontAlgn="b"/>
                      <a:r>
                        <a:rPr lang="en-US" sz="2000" u="none" strike="noStrike" dirty="0" smtClean="0">
                          <a:effectLst/>
                          <a:latin typeface="+mj-lt"/>
                        </a:rPr>
                        <a:t>Points</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2000" u="none" strike="noStrike" dirty="0" smtClean="0">
                          <a:effectLst/>
                          <a:latin typeface="+mj-lt"/>
                        </a:rPr>
                        <a:t>B&amp;C</a:t>
                      </a:r>
                    </a:p>
                    <a:p>
                      <a:pPr algn="ctr" fontAlgn="b"/>
                      <a:r>
                        <a:rPr lang="en-US" sz="2000" u="none" strike="noStrike" dirty="0" smtClean="0">
                          <a:effectLst/>
                          <a:latin typeface="+mj-lt"/>
                        </a:rPr>
                        <a:t>Score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82510">
                <a:tc>
                  <a:txBody>
                    <a:bodyPr/>
                    <a:lstStyle/>
                    <a:p>
                      <a:pPr algn="ctr" fontAlgn="b"/>
                      <a:r>
                        <a:rPr lang="en-US" sz="2200" u="none" strike="noStrike" dirty="0" smtClean="0">
                          <a:effectLst/>
                          <a:latin typeface="+mj-lt"/>
                        </a:rPr>
                        <a:t>1.5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200" u="none" strike="noStrike" kern="1200" dirty="0" smtClean="0">
                          <a:solidFill>
                            <a:schemeClr val="dk1"/>
                          </a:solidFill>
                          <a:effectLst/>
                          <a:latin typeface="+mn-lt"/>
                          <a:ea typeface="+mn-ea"/>
                          <a:cs typeface="+mn-cs"/>
                        </a:rPr>
                        <a:t>&lt;</a:t>
                      </a:r>
                      <a:r>
                        <a:rPr lang="en-US" sz="2200" b="0" i="0" u="none" strike="noStrike" kern="1200" baseline="0" dirty="0" smtClean="0">
                          <a:solidFill>
                            <a:srgbClr val="000000"/>
                          </a:solidFill>
                          <a:effectLst/>
                          <a:latin typeface="+mn-lt"/>
                          <a:ea typeface="+mn-ea"/>
                          <a:cs typeface="+mn-cs"/>
                        </a:rPr>
                        <a:t> </a:t>
                      </a:r>
                      <a:r>
                        <a:rPr lang="en-US" sz="2200" u="none" strike="noStrike" dirty="0" smtClean="0">
                          <a:effectLst/>
                          <a:latin typeface="+mj-lt"/>
                        </a:rPr>
                        <a:t>6</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000" b="0" i="0" u="none" strike="noStrike" baseline="0" dirty="0" smtClean="0">
                          <a:solidFill>
                            <a:schemeClr val="dk1"/>
                          </a:solidFill>
                          <a:effectLst/>
                          <a:latin typeface="+mj-lt"/>
                        </a:rPr>
                        <a:t>Not culled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82510">
                <a:tc>
                  <a:txBody>
                    <a:bodyPr/>
                    <a:lstStyle/>
                    <a:p>
                      <a:pPr algn="ctr" fontAlgn="b"/>
                      <a:r>
                        <a:rPr lang="en-US" sz="2200" u="none" strike="noStrike" dirty="0">
                          <a:effectLst/>
                          <a:latin typeface="+mj-lt"/>
                        </a:rPr>
                        <a:t>2.5 </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200" u="none" strike="noStrike" kern="1200" dirty="0" smtClean="0">
                          <a:solidFill>
                            <a:schemeClr val="dk1"/>
                          </a:solidFill>
                          <a:effectLst/>
                          <a:latin typeface="+mn-lt"/>
                          <a:ea typeface="+mn-ea"/>
                          <a:cs typeface="+mn-cs"/>
                        </a:rPr>
                        <a:t>&lt;</a:t>
                      </a:r>
                      <a:r>
                        <a:rPr lang="en-US" sz="2200" b="0" i="0" u="none" strike="noStrike" kern="1200" baseline="0" dirty="0" smtClean="0">
                          <a:solidFill>
                            <a:srgbClr val="000000"/>
                          </a:solidFill>
                          <a:effectLst/>
                          <a:latin typeface="+mn-lt"/>
                          <a:ea typeface="+mn-ea"/>
                          <a:cs typeface="+mn-cs"/>
                        </a:rPr>
                        <a:t> </a:t>
                      </a:r>
                      <a:r>
                        <a:rPr lang="en-US" sz="2200" u="none" strike="noStrike" dirty="0" smtClean="0">
                          <a:effectLst/>
                          <a:latin typeface="+mj-lt"/>
                        </a:rPr>
                        <a:t>8</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000" b="0" i="0" u="none" strike="noStrike" kern="1200" baseline="0" dirty="0" smtClean="0">
                          <a:solidFill>
                            <a:schemeClr val="dk1"/>
                          </a:solidFill>
                          <a:effectLst/>
                          <a:latin typeface="+mn-lt"/>
                          <a:ea typeface="+mn-ea"/>
                          <a:cs typeface="+mn-cs"/>
                        </a:rPr>
                        <a:t>Not culled</a:t>
                      </a:r>
                      <a:endParaRPr lang="en-US" sz="2000" b="0" i="0" u="none" strike="noStrike" kern="1200" dirty="0">
                        <a:solidFill>
                          <a:srgbClr val="000000"/>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82510">
                <a:tc>
                  <a:txBody>
                    <a:bodyPr/>
                    <a:lstStyle/>
                    <a:p>
                      <a:pPr algn="ctr" fontAlgn="b"/>
                      <a:r>
                        <a:rPr lang="en-US" sz="2200" u="none" strike="noStrike" dirty="0">
                          <a:effectLst/>
                          <a:latin typeface="+mj-lt"/>
                        </a:rPr>
                        <a:t>3.5 - 4.5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200" u="none" strike="noStrike" kern="1200" dirty="0" smtClean="0">
                          <a:solidFill>
                            <a:schemeClr val="dk1"/>
                          </a:solidFill>
                          <a:effectLst/>
                          <a:latin typeface="+mn-lt"/>
                          <a:ea typeface="+mn-ea"/>
                          <a:cs typeface="+mn-cs"/>
                        </a:rPr>
                        <a:t>&lt;</a:t>
                      </a:r>
                      <a:r>
                        <a:rPr lang="en-US" sz="2200" b="0" i="0" u="none" strike="noStrike" kern="1200" baseline="0" dirty="0" smtClean="0">
                          <a:solidFill>
                            <a:srgbClr val="000000"/>
                          </a:solidFill>
                          <a:effectLst/>
                          <a:latin typeface="+mn-lt"/>
                          <a:ea typeface="+mn-ea"/>
                          <a:cs typeface="+mn-cs"/>
                        </a:rPr>
                        <a:t> </a:t>
                      </a:r>
                      <a:r>
                        <a:rPr lang="en-US" sz="2200" u="none" strike="noStrike" dirty="0" smtClean="0">
                          <a:effectLst/>
                          <a:latin typeface="+mj-lt"/>
                        </a:rPr>
                        <a:t>9 pts</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82510">
                <a:tc>
                  <a:txBody>
                    <a:bodyPr/>
                    <a:lstStyle/>
                    <a:p>
                      <a:pPr algn="ctr" fontAlgn="b"/>
                      <a:r>
                        <a:rPr lang="en-US" sz="2400" dirty="0" smtClean="0">
                          <a:solidFill>
                            <a:schemeClr val="tx1"/>
                          </a:solidFill>
                        </a:rPr>
                        <a:t>≥</a:t>
                      </a:r>
                      <a:r>
                        <a:rPr lang="en-US" sz="2200" u="none" strike="noStrike" dirty="0" smtClean="0">
                          <a:solidFill>
                            <a:schemeClr val="tx1"/>
                          </a:solidFill>
                          <a:effectLst/>
                          <a:latin typeface="+mj-lt"/>
                        </a:rPr>
                        <a:t> </a:t>
                      </a:r>
                      <a:r>
                        <a:rPr lang="en-US" sz="2200" u="none" strike="noStrike" dirty="0">
                          <a:effectLst/>
                          <a:latin typeface="+mj-lt"/>
                        </a:rPr>
                        <a:t>5.5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200" u="none" strike="noStrike" kern="1200" dirty="0" smtClean="0">
                          <a:solidFill>
                            <a:schemeClr val="dk1"/>
                          </a:solidFill>
                          <a:effectLst/>
                          <a:latin typeface="+mn-lt"/>
                          <a:ea typeface="+mn-ea"/>
                          <a:cs typeface="+mn-cs"/>
                        </a:rPr>
                        <a:t>&lt; </a:t>
                      </a:r>
                      <a:r>
                        <a:rPr lang="en-US" sz="2200" u="none" strike="noStrike" dirty="0" smtClean="0">
                          <a:effectLst/>
                          <a:latin typeface="+mj-lt"/>
                        </a:rPr>
                        <a:t>145 B&amp;C</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 name="Oval 2"/>
          <p:cNvSpPr/>
          <p:nvPr/>
        </p:nvSpPr>
        <p:spPr>
          <a:xfrm>
            <a:off x="7010400" y="838200"/>
            <a:ext cx="47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33878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114800" cy="715962"/>
          </a:xfrm>
        </p:spPr>
        <p:txBody>
          <a:bodyPr>
            <a:normAutofit/>
          </a:bodyPr>
          <a:lstStyle/>
          <a:p>
            <a:pPr algn="l"/>
            <a:r>
              <a:rPr lang="en-US" sz="2800" dirty="0" smtClean="0">
                <a:solidFill>
                  <a:schemeClr val="bg1"/>
                </a:solidFill>
              </a:rPr>
              <a:t>Control Area: </a:t>
            </a:r>
            <a:r>
              <a:rPr lang="en-US" sz="2800" dirty="0">
                <a:solidFill>
                  <a:schemeClr val="bg1"/>
                </a:solidFill>
              </a:rPr>
              <a:t>No </a:t>
            </a:r>
            <a:r>
              <a:rPr lang="en-US" sz="2800" dirty="0" smtClean="0">
                <a:solidFill>
                  <a:schemeClr val="bg1"/>
                </a:solidFill>
              </a:rPr>
              <a:t>Culling</a:t>
            </a:r>
            <a:endParaRPr lang="en-US" sz="2800" dirty="0">
              <a:solidFill>
                <a:schemeClr val="bg1"/>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endParaRPr lang="en-US" sz="2800" dirty="0" smtClean="0">
              <a:solidFill>
                <a:schemeClr val="bg1"/>
              </a:solidFill>
              <a:latin typeface="+mj-lt"/>
            </a:endParaRPr>
          </a:p>
          <a:p>
            <a:pPr marL="0" indent="0">
              <a:buNone/>
            </a:pPr>
            <a:r>
              <a:rPr lang="en-US" sz="2800" dirty="0">
                <a:solidFill>
                  <a:schemeClr val="bg1"/>
                </a:solidFill>
                <a:latin typeface="+mj-lt"/>
              </a:rPr>
              <a:t>5,000 </a:t>
            </a:r>
            <a:r>
              <a:rPr lang="en-US" sz="2800" dirty="0" smtClean="0">
                <a:solidFill>
                  <a:schemeClr val="bg1"/>
                </a:solidFill>
                <a:latin typeface="+mj-lt"/>
              </a:rPr>
              <a:t>ac </a:t>
            </a:r>
          </a:p>
          <a:p>
            <a:endParaRPr lang="en-US" sz="2800" dirty="0" smtClean="0">
              <a:solidFill>
                <a:schemeClr val="bg1"/>
              </a:solidFill>
              <a:latin typeface="+mj-lt"/>
            </a:endParaRPr>
          </a:p>
          <a:p>
            <a:pPr marL="0" indent="0">
              <a:buNone/>
            </a:pPr>
            <a:endParaRPr lang="en-US" sz="2800" dirty="0" smtClean="0">
              <a:solidFill>
                <a:schemeClr val="bg1"/>
              </a:solidFill>
              <a:latin typeface="+mj-lt"/>
            </a:endParaRPr>
          </a:p>
          <a:p>
            <a:pPr marL="0" indent="0">
              <a:buNone/>
            </a:pPr>
            <a:endParaRPr lang="en-US" sz="2800" dirty="0" smtClean="0">
              <a:solidFill>
                <a:schemeClr val="bg1"/>
              </a:solidFill>
              <a:latin typeface="+mj-lt"/>
            </a:endParaRPr>
          </a:p>
          <a:p>
            <a:pPr marL="0" indent="0">
              <a:buNone/>
            </a:pPr>
            <a:endParaRPr lang="en-US" sz="2800" dirty="0" smtClean="0">
              <a:solidFill>
                <a:schemeClr val="bg1"/>
              </a:solidFill>
              <a:latin typeface="+mj-lt"/>
            </a:endParaRPr>
          </a:p>
        </p:txBody>
      </p:sp>
      <p:pic>
        <p:nvPicPr>
          <p:cNvPr id="3074" name="Picture 2" descr="C:\Users\Comanche\Desktop\Comanche_Ra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685800"/>
            <a:ext cx="4222861"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181600" y="762000"/>
            <a:ext cx="533400" cy="533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63206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153400" cy="715962"/>
          </a:xfrm>
        </p:spPr>
        <p:txBody>
          <a:bodyPr>
            <a:noAutofit/>
          </a:bodyPr>
          <a:lstStyle/>
          <a:p>
            <a:r>
              <a:rPr lang="en-US" sz="2800" dirty="0" smtClean="0">
                <a:solidFill>
                  <a:schemeClr val="bg1"/>
                </a:solidFill>
              </a:rPr>
              <a:t>Data Collection: Falls of 2006 </a:t>
            </a:r>
            <a:r>
              <a:rPr lang="en-US" sz="2800" dirty="0">
                <a:solidFill>
                  <a:schemeClr val="bg1"/>
                </a:solidFill>
              </a:rPr>
              <a:t>– </a:t>
            </a:r>
            <a:r>
              <a:rPr lang="en-US" sz="2800" dirty="0" smtClean="0">
                <a:solidFill>
                  <a:schemeClr val="bg1"/>
                </a:solidFill>
              </a:rPr>
              <a:t>2016 </a:t>
            </a:r>
            <a:endParaRPr lang="en-US" sz="2800" dirty="0">
              <a:solidFill>
                <a:schemeClr val="bg1"/>
              </a:solidFill>
            </a:endParaRPr>
          </a:p>
        </p:txBody>
      </p:sp>
      <p:sp>
        <p:nvSpPr>
          <p:cNvPr id="3" name="Content Placeholder 2"/>
          <p:cNvSpPr>
            <a:spLocks noGrp="1"/>
          </p:cNvSpPr>
          <p:nvPr>
            <p:ph idx="1"/>
          </p:nvPr>
        </p:nvSpPr>
        <p:spPr>
          <a:xfrm>
            <a:off x="533400" y="1143000"/>
            <a:ext cx="7620000" cy="2895600"/>
          </a:xfrm>
        </p:spPr>
        <p:txBody>
          <a:bodyPr>
            <a:normAutofit/>
          </a:bodyPr>
          <a:lstStyle/>
          <a:p>
            <a:pPr marL="0" indent="0">
              <a:buNone/>
            </a:pPr>
            <a:r>
              <a:rPr lang="en-US" sz="1800" dirty="0" smtClean="0">
                <a:solidFill>
                  <a:schemeClr val="bg1"/>
                </a:solidFill>
              </a:rPr>
              <a:t>MARK &amp; helicopter survey </a:t>
            </a:r>
          </a:p>
          <a:p>
            <a:pPr marL="0" indent="0">
              <a:buNone/>
            </a:pPr>
            <a:r>
              <a:rPr lang="en-US" sz="1800" dirty="0">
                <a:solidFill>
                  <a:schemeClr val="bg1"/>
                </a:solidFill>
              </a:rPr>
              <a:t>H</a:t>
            </a:r>
            <a:r>
              <a:rPr lang="en-US" sz="1800" dirty="0" smtClean="0">
                <a:solidFill>
                  <a:schemeClr val="bg1"/>
                </a:solidFill>
              </a:rPr>
              <a:t>elicopter net-gun method before the rut </a:t>
            </a:r>
            <a:endParaRPr lang="en-US" sz="1800" dirty="0">
              <a:solidFill>
                <a:schemeClr val="bg1"/>
              </a:solidFill>
            </a:endParaRPr>
          </a:p>
          <a:p>
            <a:pPr marL="0" indent="0">
              <a:buNone/>
            </a:pPr>
            <a:r>
              <a:rPr lang="en-US" sz="1800" dirty="0" smtClean="0">
                <a:solidFill>
                  <a:schemeClr val="bg1"/>
                </a:solidFill>
              </a:rPr>
              <a:t>Tissue biopsy for DNA</a:t>
            </a:r>
            <a:endParaRPr lang="en-US" sz="1800" dirty="0">
              <a:solidFill>
                <a:schemeClr val="bg1"/>
              </a:solidFill>
            </a:endParaRPr>
          </a:p>
          <a:p>
            <a:pPr marL="0" indent="0">
              <a:buNone/>
            </a:pPr>
            <a:r>
              <a:rPr lang="en-US" sz="1800" dirty="0" smtClean="0">
                <a:solidFill>
                  <a:schemeClr val="bg1"/>
                </a:solidFill>
              </a:rPr>
              <a:t>Age and antler size (Gross Boone &amp; Crockett)</a:t>
            </a:r>
          </a:p>
          <a:p>
            <a:pPr marL="0" indent="0">
              <a:buNone/>
            </a:pPr>
            <a:r>
              <a:rPr lang="en-US" sz="1800" dirty="0" smtClean="0">
                <a:solidFill>
                  <a:schemeClr val="bg1"/>
                </a:solidFill>
              </a:rPr>
              <a:t>Sacrificed bucks that did not meet culling criteria</a:t>
            </a:r>
          </a:p>
          <a:p>
            <a:pPr marL="0" indent="0">
              <a:buNone/>
            </a:pPr>
            <a:r>
              <a:rPr lang="en-US" sz="1800" dirty="0" smtClean="0">
                <a:solidFill>
                  <a:schemeClr val="bg1"/>
                </a:solidFill>
              </a:rPr>
              <a:t>Pit-tag</a:t>
            </a:r>
            <a:r>
              <a:rPr lang="en-US" sz="1800" dirty="0">
                <a:solidFill>
                  <a:schemeClr val="bg1"/>
                </a:solidFill>
              </a:rPr>
              <a:t> </a:t>
            </a:r>
            <a:r>
              <a:rPr lang="en-US" sz="1800" dirty="0" smtClean="0">
                <a:solidFill>
                  <a:schemeClr val="bg1"/>
                </a:solidFill>
              </a:rPr>
              <a:t>if bucks were released</a:t>
            </a:r>
          </a:p>
          <a:p>
            <a:pPr marL="0" indent="0">
              <a:buNone/>
            </a:pPr>
            <a:endParaRPr lang="en-US" sz="1800" dirty="0">
              <a:solidFill>
                <a:schemeClr val="bg1"/>
              </a:solidFill>
            </a:endParaRPr>
          </a:p>
          <a:p>
            <a:pPr marL="0" indent="0">
              <a:buNone/>
            </a:pPr>
            <a:r>
              <a:rPr lang="en-US" sz="1800" dirty="0" smtClean="0">
                <a:solidFill>
                  <a:schemeClr val="bg1"/>
                </a:solidFill>
              </a:rPr>
              <a:t>Stopped culling after 2012 capture</a:t>
            </a:r>
          </a:p>
        </p:txBody>
      </p:sp>
      <p:pic>
        <p:nvPicPr>
          <p:cNvPr id="5" name="Picture 3" descr="C:\Users\KUMO2010\Desktop\SEDSG2016\20151116_100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928281"/>
            <a:ext cx="1875068"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UMO2010\Desktop\SEDSG2016\20151118_1551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4323982"/>
            <a:ext cx="3581400" cy="2091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UMO2010\Desktop\SEDSG2016\20151202_1637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2199942"/>
            <a:ext cx="2362200" cy="419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515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a:bodyPr>
          <a:lstStyle/>
          <a:p>
            <a:r>
              <a:rPr lang="en-US" sz="3000" dirty="0" smtClean="0">
                <a:solidFill>
                  <a:schemeClr val="bg1"/>
                </a:solidFill>
              </a:rPr>
              <a:t>Resemblance: Heritability and Breeding Values</a:t>
            </a:r>
            <a:endParaRPr lang="en-US" sz="3000" dirty="0">
              <a:solidFill>
                <a:schemeClr val="bg1"/>
              </a:solidFill>
            </a:endParaRPr>
          </a:p>
        </p:txBody>
      </p:sp>
      <p:sp>
        <p:nvSpPr>
          <p:cNvPr id="14" name="TextBox 13"/>
          <p:cNvSpPr txBox="1"/>
          <p:nvPr/>
        </p:nvSpPr>
        <p:spPr>
          <a:xfrm>
            <a:off x="762000" y="1295400"/>
            <a:ext cx="8077200" cy="1938992"/>
          </a:xfrm>
          <a:prstGeom prst="rect">
            <a:avLst/>
          </a:prstGeom>
          <a:noFill/>
        </p:spPr>
        <p:txBody>
          <a:bodyPr wrap="square" rtlCol="0">
            <a:spAutoFit/>
          </a:bodyPr>
          <a:lstStyle/>
          <a:p>
            <a:r>
              <a:rPr lang="en-US" sz="2000" dirty="0" smtClean="0">
                <a:solidFill>
                  <a:schemeClr val="bg1"/>
                </a:solidFill>
              </a:rPr>
              <a:t>Do offspring resemble sire?   If yes, then the antler trait is heritable</a:t>
            </a:r>
          </a:p>
          <a:p>
            <a:endParaRPr lang="en-US" sz="2000" dirty="0" smtClean="0">
              <a:solidFill>
                <a:schemeClr val="bg1"/>
              </a:solidFill>
            </a:endParaRPr>
          </a:p>
          <a:p>
            <a:r>
              <a:rPr lang="en-US" sz="2000" dirty="0" smtClean="0">
                <a:solidFill>
                  <a:schemeClr val="bg1"/>
                </a:solidFill>
              </a:rPr>
              <a:t>Heritability = how phenotypes are determined by genes transmitted from parents</a:t>
            </a:r>
          </a:p>
          <a:p>
            <a:r>
              <a:rPr lang="en-US" sz="2000" dirty="0" smtClean="0">
                <a:solidFill>
                  <a:schemeClr val="bg1"/>
                </a:solidFill>
              </a:rPr>
              <a:t> </a:t>
            </a:r>
          </a:p>
          <a:p>
            <a:r>
              <a:rPr lang="en-US" sz="2000" dirty="0" smtClean="0">
                <a:solidFill>
                  <a:schemeClr val="bg1"/>
                </a:solidFill>
              </a:rPr>
              <a:t>Sire’s Breeding Value = The average antler size of offspring</a:t>
            </a:r>
          </a:p>
        </p:txBody>
      </p:sp>
      <p:grpSp>
        <p:nvGrpSpPr>
          <p:cNvPr id="5" name="Group 4"/>
          <p:cNvGrpSpPr/>
          <p:nvPr/>
        </p:nvGrpSpPr>
        <p:grpSpPr>
          <a:xfrm>
            <a:off x="1524000" y="3733800"/>
            <a:ext cx="6100004" cy="2277543"/>
            <a:chOff x="1519590" y="1893204"/>
            <a:chExt cx="6157459" cy="3219288"/>
          </a:xfrm>
        </p:grpSpPr>
        <p:sp>
          <p:nvSpPr>
            <p:cNvPr id="4" name="Oval 3"/>
            <p:cNvSpPr/>
            <p:nvPr/>
          </p:nvSpPr>
          <p:spPr>
            <a:xfrm>
              <a:off x="1519590" y="2901183"/>
              <a:ext cx="1905000" cy="1752600"/>
            </a:xfrm>
            <a:prstGeom prst="ellipse">
              <a:avLst/>
            </a:prstGeom>
            <a:solidFill>
              <a:srgbClr val="FFF4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Large</a:t>
              </a:r>
            </a:p>
            <a:p>
              <a:pPr algn="ctr"/>
              <a:r>
                <a:rPr lang="en-US" sz="1600" dirty="0" smtClean="0">
                  <a:solidFill>
                    <a:schemeClr val="tx1"/>
                  </a:solidFill>
                </a:rPr>
                <a:t>Antlers!!</a:t>
              </a:r>
              <a:endParaRPr lang="en-US" sz="1600" dirty="0">
                <a:solidFill>
                  <a:schemeClr val="tx1"/>
                </a:solidFill>
              </a:endParaRPr>
            </a:p>
          </p:txBody>
        </p:sp>
        <p:sp>
          <p:nvSpPr>
            <p:cNvPr id="7" name="TextBox 6"/>
            <p:cNvSpPr txBox="1"/>
            <p:nvPr/>
          </p:nvSpPr>
          <p:spPr>
            <a:xfrm>
              <a:off x="2151329" y="2432038"/>
              <a:ext cx="641522" cy="400110"/>
            </a:xfrm>
            <a:prstGeom prst="rect">
              <a:avLst/>
            </a:prstGeom>
            <a:noFill/>
          </p:spPr>
          <p:txBody>
            <a:bodyPr wrap="none" rtlCol="0">
              <a:spAutoFit/>
            </a:bodyPr>
            <a:lstStyle/>
            <a:p>
              <a:r>
                <a:rPr lang="en-US" sz="2000" dirty="0" smtClean="0">
                  <a:solidFill>
                    <a:schemeClr val="bg1"/>
                  </a:solidFill>
                </a:rPr>
                <a:t>Sire</a:t>
              </a:r>
              <a:endParaRPr lang="en-US" sz="2000" dirty="0">
                <a:solidFill>
                  <a:schemeClr val="bg1"/>
                </a:solidFill>
              </a:endParaRPr>
            </a:p>
          </p:txBody>
        </p:sp>
        <p:sp>
          <p:nvSpPr>
            <p:cNvPr id="13" name="TextBox 12"/>
            <p:cNvSpPr txBox="1"/>
            <p:nvPr/>
          </p:nvSpPr>
          <p:spPr>
            <a:xfrm>
              <a:off x="6400799" y="1893204"/>
              <a:ext cx="1218795" cy="400110"/>
            </a:xfrm>
            <a:prstGeom prst="rect">
              <a:avLst/>
            </a:prstGeom>
            <a:noFill/>
          </p:spPr>
          <p:txBody>
            <a:bodyPr wrap="none" rtlCol="0">
              <a:spAutoFit/>
            </a:bodyPr>
            <a:lstStyle/>
            <a:p>
              <a:r>
                <a:rPr lang="en-US" sz="2000" dirty="0" smtClean="0">
                  <a:solidFill>
                    <a:schemeClr val="bg1"/>
                  </a:solidFill>
                </a:rPr>
                <a:t>Offspring</a:t>
              </a:r>
              <a:endParaRPr lang="en-US" sz="2000" dirty="0">
                <a:solidFill>
                  <a:schemeClr val="bg1"/>
                </a:solidFill>
              </a:endParaRPr>
            </a:p>
          </p:txBody>
        </p:sp>
        <p:sp>
          <p:nvSpPr>
            <p:cNvPr id="16" name="Oval 15"/>
            <p:cNvSpPr/>
            <p:nvPr/>
          </p:nvSpPr>
          <p:spPr>
            <a:xfrm>
              <a:off x="6343345" y="2442477"/>
              <a:ext cx="1333704" cy="1187225"/>
            </a:xfrm>
            <a:prstGeom prst="ellipse">
              <a:avLst/>
            </a:prstGeom>
            <a:solidFill>
              <a:srgbClr val="FFF4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sp>
          <p:nvSpPr>
            <p:cNvPr id="17" name="Oval 16"/>
            <p:cNvSpPr/>
            <p:nvPr/>
          </p:nvSpPr>
          <p:spPr>
            <a:xfrm>
              <a:off x="6343345" y="3925266"/>
              <a:ext cx="1333704" cy="1187225"/>
            </a:xfrm>
            <a:prstGeom prst="ellipse">
              <a:avLst/>
            </a:prstGeom>
            <a:solidFill>
              <a:srgbClr val="FFF4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t>
              </a:r>
              <a:endParaRPr lang="en-US" sz="2000" dirty="0">
                <a:solidFill>
                  <a:schemeClr val="tx1"/>
                </a:solidFill>
              </a:endParaRPr>
            </a:p>
          </p:txBody>
        </p:sp>
        <p:sp>
          <p:nvSpPr>
            <p:cNvPr id="15" name="Right Brace 14"/>
            <p:cNvSpPr/>
            <p:nvPr/>
          </p:nvSpPr>
          <p:spPr>
            <a:xfrm rot="10800000">
              <a:off x="5654132" y="2442477"/>
              <a:ext cx="658505" cy="2670015"/>
            </a:xfrm>
            <a:prstGeom prst="rightBrace">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353775" y="3454318"/>
              <a:ext cx="1300356" cy="646331"/>
            </a:xfrm>
            <a:prstGeom prst="rect">
              <a:avLst/>
            </a:prstGeom>
            <a:noFill/>
          </p:spPr>
          <p:txBody>
            <a:bodyPr wrap="none" rtlCol="0">
              <a:spAutoFit/>
            </a:bodyPr>
            <a:lstStyle/>
            <a:p>
              <a:r>
                <a:rPr lang="en-US" dirty="0" smtClean="0">
                  <a:solidFill>
                    <a:schemeClr val="bg1"/>
                  </a:solidFill>
                </a:rPr>
                <a:t>Average</a:t>
              </a:r>
            </a:p>
            <a:p>
              <a:r>
                <a:rPr lang="en-US" dirty="0" smtClean="0">
                  <a:solidFill>
                    <a:schemeClr val="bg1"/>
                  </a:solidFill>
                </a:rPr>
                <a:t>Antler Size</a:t>
              </a:r>
            </a:p>
          </p:txBody>
        </p:sp>
        <p:sp>
          <p:nvSpPr>
            <p:cNvPr id="20" name="TextBox 19"/>
            <p:cNvSpPr txBox="1"/>
            <p:nvPr/>
          </p:nvSpPr>
          <p:spPr>
            <a:xfrm>
              <a:off x="3820375" y="3509954"/>
              <a:ext cx="457200" cy="553998"/>
            </a:xfrm>
            <a:prstGeom prst="rect">
              <a:avLst/>
            </a:prstGeom>
            <a:noFill/>
          </p:spPr>
          <p:txBody>
            <a:bodyPr wrap="square" rtlCol="0">
              <a:spAutoFit/>
            </a:bodyPr>
            <a:lstStyle/>
            <a:p>
              <a:r>
                <a:rPr lang="en-US" sz="3000" dirty="0" smtClean="0">
                  <a:solidFill>
                    <a:schemeClr val="bg1"/>
                  </a:solidFill>
                </a:rPr>
                <a:t>=</a:t>
              </a:r>
              <a:endParaRPr lang="en-US" sz="3000" dirty="0">
                <a:solidFill>
                  <a:schemeClr val="bg1"/>
                </a:solidFill>
              </a:endParaRPr>
            </a:p>
          </p:txBody>
        </p:sp>
        <p:sp>
          <p:nvSpPr>
            <p:cNvPr id="21" name="TextBox 20"/>
            <p:cNvSpPr txBox="1"/>
            <p:nvPr/>
          </p:nvSpPr>
          <p:spPr>
            <a:xfrm>
              <a:off x="4673466" y="2539452"/>
              <a:ext cx="505267" cy="784830"/>
            </a:xfrm>
            <a:prstGeom prst="rect">
              <a:avLst/>
            </a:prstGeom>
            <a:noFill/>
          </p:spPr>
          <p:txBody>
            <a:bodyPr wrap="none" rtlCol="0">
              <a:spAutoFit/>
            </a:bodyPr>
            <a:lstStyle/>
            <a:p>
              <a:r>
                <a:rPr lang="en-US" sz="4500" dirty="0" smtClean="0">
                  <a:solidFill>
                    <a:srgbClr val="FF0000"/>
                  </a:solidFill>
                </a:rPr>
                <a:t>?</a:t>
              </a:r>
              <a:endParaRPr lang="en-US" sz="4500" dirty="0">
                <a:solidFill>
                  <a:srgbClr val="FF0000"/>
                </a:solidFill>
              </a:endParaRPr>
            </a:p>
          </p:txBody>
        </p:sp>
      </p:grpSp>
    </p:spTree>
    <p:extLst>
      <p:ext uri="{BB962C8B-B14F-4D97-AF65-F5344CB8AC3E}">
        <p14:creationId xmlns:p14="http://schemas.microsoft.com/office/powerpoint/2010/main" val="2771320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rmAutofit/>
          </a:bodyPr>
          <a:lstStyle/>
          <a:p>
            <a:r>
              <a:rPr lang="en-US" sz="3000" dirty="0" smtClean="0">
                <a:solidFill>
                  <a:schemeClr val="bg1"/>
                </a:solidFill>
              </a:rPr>
              <a:t>Resemblance: Heritability and Breeding Values</a:t>
            </a:r>
            <a:endParaRPr lang="en-US" sz="3000" dirty="0">
              <a:solidFill>
                <a:schemeClr val="bg1"/>
              </a:solidFill>
            </a:endParaRPr>
          </a:p>
        </p:txBody>
      </p:sp>
      <p:sp>
        <p:nvSpPr>
          <p:cNvPr id="3" name="Content Placeholder 2"/>
          <p:cNvSpPr>
            <a:spLocks noGrp="1"/>
          </p:cNvSpPr>
          <p:nvPr>
            <p:ph idx="1"/>
          </p:nvPr>
        </p:nvSpPr>
        <p:spPr>
          <a:xfrm>
            <a:off x="609600" y="1295400"/>
            <a:ext cx="8071514" cy="5181600"/>
          </a:xfrm>
        </p:spPr>
        <p:txBody>
          <a:bodyPr>
            <a:normAutofit/>
          </a:bodyPr>
          <a:lstStyle/>
          <a:p>
            <a:pPr marL="0" indent="0">
              <a:buNone/>
            </a:pPr>
            <a:r>
              <a:rPr lang="en-US" sz="1900" dirty="0" smtClean="0">
                <a:solidFill>
                  <a:schemeClr val="bg1"/>
                </a:solidFill>
              </a:rPr>
              <a:t>Cervus 3.0</a:t>
            </a:r>
          </a:p>
          <a:p>
            <a:pPr>
              <a:buFontTx/>
              <a:buChar char="-"/>
            </a:pPr>
            <a:r>
              <a:rPr lang="en-US" sz="1900" dirty="0" smtClean="0">
                <a:solidFill>
                  <a:schemeClr val="bg1"/>
                </a:solidFill>
              </a:rPr>
              <a:t>Distribution of mating success  </a:t>
            </a:r>
          </a:p>
          <a:p>
            <a:pPr>
              <a:buFontTx/>
              <a:buChar char="-"/>
            </a:pPr>
            <a:r>
              <a:rPr lang="en-US" sz="1900" dirty="0" smtClean="0">
                <a:solidFill>
                  <a:schemeClr val="bg1"/>
                </a:solidFill>
              </a:rPr>
              <a:t>Pedigree information</a:t>
            </a:r>
          </a:p>
          <a:p>
            <a:pPr marL="0" indent="0">
              <a:buNone/>
            </a:pPr>
            <a:endParaRPr lang="en-US" sz="1900" dirty="0">
              <a:solidFill>
                <a:schemeClr val="bg1"/>
              </a:solidFill>
            </a:endParaRPr>
          </a:p>
          <a:p>
            <a:pPr marL="0" indent="0">
              <a:buNone/>
            </a:pPr>
            <a:endParaRPr lang="en-US" sz="1900" dirty="0" smtClean="0">
              <a:solidFill>
                <a:schemeClr val="bg1"/>
              </a:solidFill>
            </a:endParaRPr>
          </a:p>
          <a:p>
            <a:pPr marL="0" indent="0">
              <a:buNone/>
            </a:pPr>
            <a:r>
              <a:rPr lang="en-US" sz="1900" dirty="0" smtClean="0">
                <a:solidFill>
                  <a:schemeClr val="bg1"/>
                </a:solidFill>
              </a:rPr>
              <a:t>MTDFREML</a:t>
            </a:r>
            <a:endParaRPr lang="en-US" sz="1900" dirty="0">
              <a:solidFill>
                <a:schemeClr val="bg1"/>
              </a:solidFill>
            </a:endParaRPr>
          </a:p>
          <a:p>
            <a:pPr>
              <a:buFontTx/>
              <a:buChar char="-"/>
            </a:pPr>
            <a:r>
              <a:rPr lang="en-US" sz="2000" dirty="0" smtClean="0">
                <a:solidFill>
                  <a:schemeClr val="bg1"/>
                </a:solidFill>
              </a:rPr>
              <a:t>Heritabilities antler </a:t>
            </a:r>
            <a:r>
              <a:rPr lang="en-US" sz="2000" dirty="0">
                <a:solidFill>
                  <a:schemeClr val="bg1"/>
                </a:solidFill>
              </a:rPr>
              <a:t>p</a:t>
            </a:r>
            <a:r>
              <a:rPr lang="en-US" sz="2000" dirty="0" smtClean="0">
                <a:solidFill>
                  <a:schemeClr val="bg1"/>
                </a:solidFill>
              </a:rPr>
              <a:t>oints &amp; GBC</a:t>
            </a:r>
          </a:p>
          <a:p>
            <a:pPr>
              <a:buFontTx/>
              <a:buChar char="-"/>
            </a:pPr>
            <a:r>
              <a:rPr lang="en-US" sz="2000" dirty="0" smtClean="0">
                <a:solidFill>
                  <a:schemeClr val="bg1"/>
                </a:solidFill>
              </a:rPr>
              <a:t>Sire’s </a:t>
            </a:r>
            <a:r>
              <a:rPr lang="en-US" sz="2000" dirty="0">
                <a:solidFill>
                  <a:schemeClr val="bg1"/>
                </a:solidFill>
              </a:rPr>
              <a:t>b</a:t>
            </a:r>
            <a:r>
              <a:rPr lang="en-US" sz="2000" dirty="0" smtClean="0">
                <a:solidFill>
                  <a:schemeClr val="bg1"/>
                </a:solidFill>
              </a:rPr>
              <a:t>reeding values</a:t>
            </a:r>
          </a:p>
          <a:p>
            <a:pPr marL="0" indent="0">
              <a:buNone/>
            </a:pPr>
            <a:endParaRPr lang="en-US" sz="2000" dirty="0" smtClean="0">
              <a:solidFill>
                <a:schemeClr val="bg1"/>
              </a:solidFill>
            </a:endParaRPr>
          </a:p>
          <a:p>
            <a:pPr marL="0" indent="0">
              <a:buNone/>
            </a:pPr>
            <a:r>
              <a:rPr lang="en-US" sz="2000" dirty="0" smtClean="0">
                <a:solidFill>
                  <a:schemeClr val="bg1"/>
                </a:solidFill>
              </a:rPr>
              <a:t>3 age classes (1.5, 2.5, 3.5+) </a:t>
            </a:r>
          </a:p>
          <a:p>
            <a:pPr marL="0" indent="0">
              <a:buNone/>
            </a:pPr>
            <a:endParaRPr lang="en-US" sz="1500" dirty="0" smtClean="0">
              <a:solidFill>
                <a:schemeClr val="bg1"/>
              </a:solidFill>
            </a:endParaRPr>
          </a:p>
          <a:p>
            <a:pPr marL="0" indent="0">
              <a:buNone/>
            </a:pPr>
            <a:r>
              <a:rPr lang="en-US" sz="1500" dirty="0">
                <a:solidFill>
                  <a:schemeClr val="bg1"/>
                </a:solidFill>
              </a:rPr>
              <a:t>		</a:t>
            </a:r>
            <a:endParaRPr lang="en-US" sz="1500" i="1" dirty="0">
              <a:solidFill>
                <a:schemeClr val="bg1"/>
              </a:solidFill>
            </a:endParaRPr>
          </a:p>
          <a:p>
            <a:pPr marL="0" indent="0">
              <a:buNone/>
            </a:pPr>
            <a:endParaRPr lang="en-US" sz="2000" i="1" dirty="0">
              <a:solidFill>
                <a:schemeClr val="bg1"/>
              </a:solidFill>
            </a:endParaRPr>
          </a:p>
          <a:p>
            <a:pPr marL="0" indent="0">
              <a:buNone/>
            </a:pPr>
            <a:endParaRPr lang="en-US" sz="2000" dirty="0" smtClean="0">
              <a:solidFill>
                <a:schemeClr val="bg1"/>
              </a:solidFill>
            </a:endParaRPr>
          </a:p>
          <a:p>
            <a:pPr marL="0" indent="0">
              <a:buNone/>
            </a:pPr>
            <a:endParaRPr lang="en-US" sz="2000" dirty="0">
              <a:solidFill>
                <a:schemeClr val="bg1"/>
              </a:solidFill>
            </a:endParaRPr>
          </a:p>
        </p:txBody>
      </p:sp>
      <p:grpSp>
        <p:nvGrpSpPr>
          <p:cNvPr id="10" name="Group 9"/>
          <p:cNvGrpSpPr/>
          <p:nvPr/>
        </p:nvGrpSpPr>
        <p:grpSpPr>
          <a:xfrm>
            <a:off x="5105400" y="1371600"/>
            <a:ext cx="3820160" cy="4896134"/>
            <a:chOff x="4419600" y="1219200"/>
            <a:chExt cx="4607224" cy="5048534"/>
          </a:xfrm>
        </p:grpSpPr>
        <p:pic>
          <p:nvPicPr>
            <p:cNvPr id="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19200"/>
              <a:ext cx="460722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hart 13"/>
            <p:cNvGraphicFramePr>
              <a:graphicFrameLocks/>
            </p:cNvGraphicFramePr>
            <p:nvPr>
              <p:extLst>
                <p:ext uri="{D42A27DB-BD31-4B8C-83A1-F6EECF244321}">
                  <p14:modId xmlns:p14="http://schemas.microsoft.com/office/powerpoint/2010/main" val="1426086204"/>
                </p:ext>
              </p:extLst>
            </p:nvPr>
          </p:nvGraphicFramePr>
          <p:xfrm>
            <a:off x="4953000" y="3448334"/>
            <a:ext cx="3830488"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5930856" y="4343400"/>
              <a:ext cx="780983" cy="430887"/>
            </a:xfrm>
            <a:prstGeom prst="rect">
              <a:avLst/>
            </a:prstGeom>
            <a:noFill/>
          </p:spPr>
          <p:txBody>
            <a:bodyPr wrap="none" rtlCol="0">
              <a:spAutoFit/>
            </a:bodyPr>
            <a:lstStyle/>
            <a:p>
              <a:r>
                <a:rPr lang="en-US" sz="2200" b="1" dirty="0" smtClean="0"/>
                <a:t>??%</a:t>
              </a:r>
              <a:endParaRPr lang="en-US" sz="2200" b="1" dirty="0"/>
            </a:p>
          </p:txBody>
        </p:sp>
        <p:sp>
          <p:nvSpPr>
            <p:cNvPr id="16" name="TextBox 15"/>
            <p:cNvSpPr txBox="1"/>
            <p:nvPr/>
          </p:nvSpPr>
          <p:spPr>
            <a:xfrm>
              <a:off x="6473747" y="5257800"/>
              <a:ext cx="780983" cy="430887"/>
            </a:xfrm>
            <a:prstGeom prst="rect">
              <a:avLst/>
            </a:prstGeom>
            <a:noFill/>
          </p:spPr>
          <p:txBody>
            <a:bodyPr wrap="none" rtlCol="0">
              <a:spAutoFit/>
            </a:bodyPr>
            <a:lstStyle/>
            <a:p>
              <a:r>
                <a:rPr lang="en-US" sz="2200" b="1" dirty="0" smtClean="0"/>
                <a:t>??%</a:t>
              </a:r>
              <a:endParaRPr lang="en-US" sz="2200" b="1" dirty="0"/>
            </a:p>
          </p:txBody>
        </p:sp>
        <p:sp>
          <p:nvSpPr>
            <p:cNvPr id="17" name="TextBox 16"/>
            <p:cNvSpPr txBox="1"/>
            <p:nvPr/>
          </p:nvSpPr>
          <p:spPr>
            <a:xfrm>
              <a:off x="7086600" y="4343400"/>
              <a:ext cx="780983" cy="430887"/>
            </a:xfrm>
            <a:prstGeom prst="rect">
              <a:avLst/>
            </a:prstGeom>
            <a:noFill/>
          </p:spPr>
          <p:txBody>
            <a:bodyPr wrap="none" rtlCol="0">
              <a:spAutoFit/>
            </a:bodyPr>
            <a:lstStyle/>
            <a:p>
              <a:r>
                <a:rPr lang="en-US" sz="2200" b="1" dirty="0" smtClean="0"/>
                <a:t>??%</a:t>
              </a:r>
              <a:endParaRPr lang="en-US" sz="2200" b="1" dirty="0"/>
            </a:p>
          </p:txBody>
        </p:sp>
      </p:grpSp>
    </p:spTree>
    <p:extLst>
      <p:ext uri="{BB962C8B-B14F-4D97-AF65-F5344CB8AC3E}">
        <p14:creationId xmlns:p14="http://schemas.microsoft.com/office/powerpoint/2010/main" val="3138217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5295"/>
            <a:ext cx="8229600" cy="625862"/>
          </a:xfrm>
        </p:spPr>
        <p:txBody>
          <a:bodyPr>
            <a:normAutofit/>
          </a:bodyPr>
          <a:lstStyle/>
          <a:p>
            <a:r>
              <a:rPr lang="en-US" sz="3000" dirty="0" smtClean="0">
                <a:solidFill>
                  <a:schemeClr val="bg1"/>
                </a:solidFill>
              </a:rPr>
              <a:t>Resemblance: Multi-State (Category)  Analysis </a:t>
            </a:r>
            <a:endParaRPr lang="en-US" sz="3000" dirty="0">
              <a:solidFill>
                <a:schemeClr val="bg1"/>
              </a:solidFill>
            </a:endParaRPr>
          </a:p>
        </p:txBody>
      </p:sp>
      <p:grpSp>
        <p:nvGrpSpPr>
          <p:cNvPr id="6" name="Group 5"/>
          <p:cNvGrpSpPr/>
          <p:nvPr/>
        </p:nvGrpSpPr>
        <p:grpSpPr>
          <a:xfrm>
            <a:off x="1277727" y="1356882"/>
            <a:ext cx="6803571" cy="4717513"/>
            <a:chOff x="838200" y="1063242"/>
            <a:chExt cx="7108371" cy="5290218"/>
          </a:xfrm>
        </p:grpSpPr>
        <p:grpSp>
          <p:nvGrpSpPr>
            <p:cNvPr id="28" name="Group 27"/>
            <p:cNvGrpSpPr/>
            <p:nvPr/>
          </p:nvGrpSpPr>
          <p:grpSpPr>
            <a:xfrm>
              <a:off x="6026377" y="4193785"/>
              <a:ext cx="1920194" cy="2159675"/>
              <a:chOff x="685800" y="2317255"/>
              <a:chExt cx="2514600" cy="2872736"/>
            </a:xfrm>
          </p:grpSpPr>
          <p:sp>
            <p:nvSpPr>
              <p:cNvPr id="29" name="Rounded Rectangle 28"/>
              <p:cNvSpPr/>
              <p:nvPr/>
            </p:nvSpPr>
            <p:spPr>
              <a:xfrm>
                <a:off x="685800" y="2317255"/>
                <a:ext cx="2514600" cy="18737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Same Side Corner Rectangle 29"/>
              <p:cNvSpPr/>
              <p:nvPr/>
            </p:nvSpPr>
            <p:spPr>
              <a:xfrm rot="10800000">
                <a:off x="685801" y="3773446"/>
                <a:ext cx="2514599" cy="1416545"/>
              </a:xfrm>
              <a:prstGeom prst="round2SameRect">
                <a:avLst>
                  <a:gd name="adj1" fmla="val 17506"/>
                  <a:gd name="adj2" fmla="val 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38200" y="2571829"/>
              <a:ext cx="2514600" cy="2872736"/>
              <a:chOff x="685800" y="2317255"/>
              <a:chExt cx="2514600" cy="2872736"/>
            </a:xfrm>
          </p:grpSpPr>
          <p:sp>
            <p:nvSpPr>
              <p:cNvPr id="8" name="Rounded Rectangle 7"/>
              <p:cNvSpPr/>
              <p:nvPr/>
            </p:nvSpPr>
            <p:spPr>
              <a:xfrm>
                <a:off x="685800" y="2317255"/>
                <a:ext cx="2514600" cy="18737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p:cNvSpPr/>
              <p:nvPr/>
            </p:nvSpPr>
            <p:spPr>
              <a:xfrm rot="10800000">
                <a:off x="685801" y="3773446"/>
                <a:ext cx="2514599" cy="1416545"/>
              </a:xfrm>
              <a:prstGeom prst="round2SameRect">
                <a:avLst>
                  <a:gd name="adj1" fmla="val 17506"/>
                  <a:gd name="adj2" fmla="val 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1380844" y="1919316"/>
              <a:ext cx="1429310" cy="414169"/>
            </a:xfrm>
            <a:prstGeom prst="rect">
              <a:avLst/>
            </a:prstGeom>
            <a:noFill/>
          </p:spPr>
          <p:txBody>
            <a:bodyPr wrap="square" rtlCol="0">
              <a:spAutoFit/>
            </a:bodyPr>
            <a:lstStyle/>
            <a:p>
              <a:pPr algn="ctr"/>
              <a:r>
                <a:rPr lang="en-US" b="1" dirty="0" smtClean="0">
                  <a:solidFill>
                    <a:schemeClr val="bg1"/>
                  </a:solidFill>
                </a:rPr>
                <a:t>Yearlings</a:t>
              </a:r>
            </a:p>
          </p:txBody>
        </p:sp>
        <p:sp>
          <p:nvSpPr>
            <p:cNvPr id="5" name="TextBox 4"/>
            <p:cNvSpPr txBox="1"/>
            <p:nvPr/>
          </p:nvSpPr>
          <p:spPr>
            <a:xfrm>
              <a:off x="1276123" y="2817911"/>
              <a:ext cx="1638750" cy="1035422"/>
            </a:xfrm>
            <a:prstGeom prst="rect">
              <a:avLst/>
            </a:prstGeom>
            <a:noFill/>
          </p:spPr>
          <p:txBody>
            <a:bodyPr wrap="square" rtlCol="0">
              <a:spAutoFit/>
            </a:bodyPr>
            <a:lstStyle/>
            <a:p>
              <a:pPr algn="ctr"/>
              <a:r>
                <a:rPr lang="en-US" dirty="0" smtClean="0"/>
                <a:t>Categorized “</a:t>
              </a:r>
              <a:r>
                <a:rPr lang="en-US" b="1" dirty="0" smtClean="0"/>
                <a:t>Keep</a:t>
              </a:r>
              <a:r>
                <a:rPr lang="en-US" dirty="0" smtClean="0"/>
                <a:t>” </a:t>
              </a:r>
            </a:p>
            <a:p>
              <a:pPr algn="ctr"/>
              <a:r>
                <a:rPr lang="en-US" dirty="0" smtClean="0"/>
                <a:t>bucks</a:t>
              </a:r>
              <a:endParaRPr lang="en-US" dirty="0"/>
            </a:p>
          </p:txBody>
        </p:sp>
        <p:cxnSp>
          <p:nvCxnSpPr>
            <p:cNvPr id="7" name="Straight Arrow Connector 6"/>
            <p:cNvCxnSpPr/>
            <p:nvPr/>
          </p:nvCxnSpPr>
          <p:spPr>
            <a:xfrm flipV="1">
              <a:off x="3713407" y="2331341"/>
              <a:ext cx="2077794" cy="7271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713407" y="3279576"/>
              <a:ext cx="2077794" cy="3661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96076" y="1063242"/>
              <a:ext cx="1737256" cy="414169"/>
            </a:xfrm>
            <a:prstGeom prst="rect">
              <a:avLst/>
            </a:prstGeom>
            <a:noFill/>
          </p:spPr>
          <p:txBody>
            <a:bodyPr wrap="square" rtlCol="0">
              <a:spAutoFit/>
            </a:bodyPr>
            <a:lstStyle/>
            <a:p>
              <a:pPr algn="ctr"/>
              <a:r>
                <a:rPr lang="en-US" b="1" dirty="0" smtClean="0">
                  <a:solidFill>
                    <a:schemeClr val="bg1"/>
                  </a:solidFill>
                </a:rPr>
                <a:t>2.5 years old</a:t>
              </a:r>
            </a:p>
          </p:txBody>
        </p:sp>
        <p:sp>
          <p:nvSpPr>
            <p:cNvPr id="21" name="TextBox 20"/>
            <p:cNvSpPr txBox="1"/>
            <p:nvPr/>
          </p:nvSpPr>
          <p:spPr>
            <a:xfrm>
              <a:off x="1276125" y="4274627"/>
              <a:ext cx="1638749" cy="1035422"/>
            </a:xfrm>
            <a:prstGeom prst="rect">
              <a:avLst/>
            </a:prstGeom>
            <a:noFill/>
          </p:spPr>
          <p:txBody>
            <a:bodyPr wrap="square" rtlCol="0">
              <a:spAutoFit/>
            </a:bodyPr>
            <a:lstStyle/>
            <a:p>
              <a:pPr algn="ctr"/>
              <a:r>
                <a:rPr lang="en-US" dirty="0" smtClean="0"/>
                <a:t>Categorized  “</a:t>
              </a:r>
              <a:r>
                <a:rPr lang="en-US" b="1" dirty="0" smtClean="0"/>
                <a:t>Cull</a:t>
              </a:r>
              <a:r>
                <a:rPr lang="en-US" dirty="0" smtClean="0"/>
                <a:t>” </a:t>
              </a:r>
            </a:p>
            <a:p>
              <a:pPr algn="ctr"/>
              <a:r>
                <a:rPr lang="en-US" dirty="0" smtClean="0"/>
                <a:t>bucks</a:t>
              </a:r>
              <a:endParaRPr lang="en-US" dirty="0"/>
            </a:p>
          </p:txBody>
        </p:sp>
        <p:grpSp>
          <p:nvGrpSpPr>
            <p:cNvPr id="25" name="Group 24"/>
            <p:cNvGrpSpPr/>
            <p:nvPr/>
          </p:nvGrpSpPr>
          <p:grpSpPr>
            <a:xfrm>
              <a:off x="6004606" y="1600200"/>
              <a:ext cx="1920194" cy="2159675"/>
              <a:chOff x="685800" y="2317255"/>
              <a:chExt cx="2514600" cy="2872736"/>
            </a:xfrm>
          </p:grpSpPr>
          <p:sp>
            <p:nvSpPr>
              <p:cNvPr id="26" name="Rounded Rectangle 25"/>
              <p:cNvSpPr/>
              <p:nvPr/>
            </p:nvSpPr>
            <p:spPr>
              <a:xfrm>
                <a:off x="685800" y="2317255"/>
                <a:ext cx="2514600" cy="18737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 Same Side Corner Rectangle 26"/>
              <p:cNvSpPr/>
              <p:nvPr/>
            </p:nvSpPr>
            <p:spPr>
              <a:xfrm rot="10800000">
                <a:off x="685801" y="3773446"/>
                <a:ext cx="2514599" cy="1416545"/>
              </a:xfrm>
              <a:prstGeom prst="round2SameRect">
                <a:avLst>
                  <a:gd name="adj1" fmla="val 17506"/>
                  <a:gd name="adj2" fmla="val 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0" name="TextBox 39"/>
            <p:cNvSpPr txBox="1"/>
            <p:nvPr/>
          </p:nvSpPr>
          <p:spPr>
            <a:xfrm>
              <a:off x="6429628" y="1848803"/>
              <a:ext cx="1133180" cy="655767"/>
            </a:xfrm>
            <a:prstGeom prst="rect">
              <a:avLst/>
            </a:prstGeom>
            <a:noFill/>
          </p:spPr>
          <p:txBody>
            <a:bodyPr wrap="square" rtlCol="0">
              <a:spAutoFit/>
            </a:bodyPr>
            <a:lstStyle/>
            <a:p>
              <a:pPr algn="ctr"/>
              <a:r>
                <a:rPr lang="en-US" sz="1600" b="1" dirty="0" smtClean="0"/>
                <a:t>“Keep</a:t>
              </a:r>
              <a:r>
                <a:rPr lang="en-US" sz="1600" dirty="0" smtClean="0"/>
                <a:t>” </a:t>
              </a:r>
            </a:p>
            <a:p>
              <a:pPr algn="ctr"/>
              <a:r>
                <a:rPr lang="en-US" sz="1600" dirty="0" smtClean="0"/>
                <a:t>again </a:t>
              </a:r>
              <a:endParaRPr lang="en-US" sz="1600" dirty="0"/>
            </a:p>
          </p:txBody>
        </p:sp>
        <p:sp>
          <p:nvSpPr>
            <p:cNvPr id="33" name="TextBox 32"/>
            <p:cNvSpPr txBox="1"/>
            <p:nvPr/>
          </p:nvSpPr>
          <p:spPr>
            <a:xfrm>
              <a:off x="6588855" y="4583224"/>
              <a:ext cx="980126" cy="379654"/>
            </a:xfrm>
            <a:prstGeom prst="rect">
              <a:avLst/>
            </a:prstGeom>
            <a:noFill/>
          </p:spPr>
          <p:txBody>
            <a:bodyPr wrap="square" rtlCol="0">
              <a:spAutoFit/>
            </a:bodyPr>
            <a:lstStyle/>
            <a:p>
              <a:r>
                <a:rPr lang="en-US" sz="1600" dirty="0" smtClean="0"/>
                <a:t>“</a:t>
              </a:r>
              <a:r>
                <a:rPr lang="en-US" sz="1600" b="1" dirty="0" smtClean="0"/>
                <a:t>Keep</a:t>
              </a:r>
              <a:r>
                <a:rPr lang="en-US" sz="1600" dirty="0" smtClean="0"/>
                <a:t>”  </a:t>
              </a:r>
              <a:endParaRPr lang="en-US" sz="1600" dirty="0"/>
            </a:p>
          </p:txBody>
        </p:sp>
        <p:sp>
          <p:nvSpPr>
            <p:cNvPr id="41" name="TextBox 40"/>
            <p:cNvSpPr txBox="1"/>
            <p:nvPr/>
          </p:nvSpPr>
          <p:spPr>
            <a:xfrm>
              <a:off x="6429628" y="3045112"/>
              <a:ext cx="1093206" cy="379654"/>
            </a:xfrm>
            <a:prstGeom prst="rect">
              <a:avLst/>
            </a:prstGeom>
            <a:noFill/>
          </p:spPr>
          <p:txBody>
            <a:bodyPr wrap="square" rtlCol="0">
              <a:spAutoFit/>
            </a:bodyPr>
            <a:lstStyle/>
            <a:p>
              <a:pPr algn="ctr"/>
              <a:r>
                <a:rPr lang="en-US" sz="1600" dirty="0" smtClean="0"/>
                <a:t>“</a:t>
              </a:r>
              <a:r>
                <a:rPr lang="en-US" sz="1600" b="1" dirty="0" smtClean="0"/>
                <a:t>Cull</a:t>
              </a:r>
              <a:r>
                <a:rPr lang="en-US" sz="1600" dirty="0" smtClean="0"/>
                <a:t>” </a:t>
              </a:r>
              <a:endParaRPr lang="en-US" sz="1600" dirty="0"/>
            </a:p>
          </p:txBody>
        </p:sp>
        <p:sp>
          <p:nvSpPr>
            <p:cNvPr id="34" name="TextBox 33"/>
            <p:cNvSpPr txBox="1"/>
            <p:nvPr/>
          </p:nvSpPr>
          <p:spPr>
            <a:xfrm>
              <a:off x="6509242" y="5523181"/>
              <a:ext cx="980126" cy="655767"/>
            </a:xfrm>
            <a:prstGeom prst="rect">
              <a:avLst/>
            </a:prstGeom>
            <a:noFill/>
          </p:spPr>
          <p:txBody>
            <a:bodyPr wrap="square" rtlCol="0">
              <a:spAutoFit/>
            </a:bodyPr>
            <a:lstStyle/>
            <a:p>
              <a:pPr algn="ctr"/>
              <a:r>
                <a:rPr lang="en-US" sz="1600" b="1" dirty="0" smtClean="0"/>
                <a:t>“Cull” </a:t>
              </a:r>
            </a:p>
            <a:p>
              <a:pPr algn="ctr"/>
              <a:r>
                <a:rPr lang="en-US" sz="1600" dirty="0" smtClean="0"/>
                <a:t>again</a:t>
              </a:r>
              <a:endParaRPr lang="en-US" sz="1600" dirty="0"/>
            </a:p>
          </p:txBody>
        </p:sp>
        <p:cxnSp>
          <p:nvCxnSpPr>
            <p:cNvPr id="35" name="Straight Arrow Connector 34"/>
            <p:cNvCxnSpPr/>
            <p:nvPr/>
          </p:nvCxnSpPr>
          <p:spPr>
            <a:xfrm>
              <a:off x="3709643" y="5019515"/>
              <a:ext cx="2077794" cy="7495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89851" y="4736292"/>
              <a:ext cx="2077794"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44" name="Picture 2" descr="http://www.phidot.org/software/mark/image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308264"/>
            <a:ext cx="511629" cy="511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7658" y="5428065"/>
            <a:ext cx="4318490" cy="646331"/>
          </a:xfrm>
          <a:prstGeom prst="rect">
            <a:avLst/>
          </a:prstGeom>
          <a:noFill/>
        </p:spPr>
        <p:txBody>
          <a:bodyPr wrap="none" rtlCol="0">
            <a:spAutoFit/>
          </a:bodyPr>
          <a:lstStyle/>
          <a:p>
            <a:r>
              <a:rPr lang="en-US" dirty="0" smtClean="0">
                <a:solidFill>
                  <a:schemeClr val="bg1"/>
                </a:solidFill>
              </a:rPr>
              <a:t>*Young deer were released at moderate </a:t>
            </a:r>
          </a:p>
          <a:p>
            <a:r>
              <a:rPr lang="en-US" dirty="0">
                <a:solidFill>
                  <a:schemeClr val="bg1"/>
                </a:solidFill>
              </a:rPr>
              <a:t> </a:t>
            </a:r>
            <a:r>
              <a:rPr lang="en-US" dirty="0" smtClean="0">
                <a:solidFill>
                  <a:schemeClr val="bg1"/>
                </a:solidFill>
              </a:rPr>
              <a:t> and control treatments</a:t>
            </a:r>
            <a:endParaRPr lang="en-US" dirty="0">
              <a:solidFill>
                <a:schemeClr val="bg1"/>
              </a:solidFill>
            </a:endParaRPr>
          </a:p>
        </p:txBody>
      </p:sp>
      <p:sp>
        <p:nvSpPr>
          <p:cNvPr id="12" name="Right Arrow 11"/>
          <p:cNvSpPr/>
          <p:nvPr/>
        </p:nvSpPr>
        <p:spPr>
          <a:xfrm>
            <a:off x="4018375" y="1263421"/>
            <a:ext cx="1966154" cy="55625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Next Year</a:t>
            </a:r>
            <a:endParaRPr lang="en-US" b="1" dirty="0">
              <a:solidFill>
                <a:schemeClr val="tx1"/>
              </a:solidFill>
            </a:endParaRPr>
          </a:p>
        </p:txBody>
      </p:sp>
    </p:spTree>
    <p:extLst>
      <p:ext uri="{BB962C8B-B14F-4D97-AF65-F5344CB8AC3E}">
        <p14:creationId xmlns:p14="http://schemas.microsoft.com/office/powerpoint/2010/main" val="188443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304800"/>
            <a:ext cx="8229600" cy="639762"/>
          </a:xfrm>
        </p:spPr>
        <p:txBody>
          <a:bodyPr>
            <a:normAutofit/>
          </a:bodyPr>
          <a:lstStyle/>
          <a:p>
            <a:r>
              <a:rPr lang="en-US" sz="3000" dirty="0" smtClean="0">
                <a:solidFill>
                  <a:schemeClr val="bg1"/>
                </a:solidFill>
              </a:rPr>
              <a:t>Culling Intensity: Selection Differential (S)</a:t>
            </a:r>
            <a:endParaRPr lang="en-US" sz="3000" dirty="0">
              <a:solidFill>
                <a:schemeClr val="bg1"/>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229600" cy="438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648200" y="2310008"/>
            <a:ext cx="76200" cy="3124200"/>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48397" y="3048000"/>
            <a:ext cx="38100" cy="23862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70528" y="1940676"/>
            <a:ext cx="1955343" cy="307777"/>
          </a:xfrm>
          <a:prstGeom prst="rect">
            <a:avLst/>
          </a:prstGeom>
          <a:noFill/>
        </p:spPr>
        <p:txBody>
          <a:bodyPr wrap="none" rtlCol="0">
            <a:spAutoFit/>
          </a:bodyPr>
          <a:lstStyle/>
          <a:p>
            <a:r>
              <a:rPr lang="en-US" sz="1400" dirty="0" smtClean="0"/>
              <a:t>Total Population Mean</a:t>
            </a:r>
            <a:endParaRPr lang="en-US" sz="1400" dirty="0"/>
          </a:p>
        </p:txBody>
      </p:sp>
      <p:sp>
        <p:nvSpPr>
          <p:cNvPr id="14" name="TextBox 13"/>
          <p:cNvSpPr txBox="1"/>
          <p:nvPr/>
        </p:nvSpPr>
        <p:spPr>
          <a:xfrm>
            <a:off x="5983996" y="2589311"/>
            <a:ext cx="1359668" cy="307777"/>
          </a:xfrm>
          <a:prstGeom prst="rect">
            <a:avLst/>
          </a:prstGeom>
          <a:noFill/>
        </p:spPr>
        <p:txBody>
          <a:bodyPr wrap="none" rtlCol="0">
            <a:spAutoFit/>
          </a:bodyPr>
          <a:lstStyle/>
          <a:p>
            <a:r>
              <a:rPr lang="en-US" sz="1400" dirty="0" smtClean="0"/>
              <a:t>Culling Criteria</a:t>
            </a:r>
            <a:endParaRPr lang="en-US" sz="1400" dirty="0"/>
          </a:p>
        </p:txBody>
      </p:sp>
      <p:cxnSp>
        <p:nvCxnSpPr>
          <p:cNvPr id="16" name="Straight Arrow Connector 15"/>
          <p:cNvCxnSpPr/>
          <p:nvPr/>
        </p:nvCxnSpPr>
        <p:spPr>
          <a:xfrm>
            <a:off x="4724400" y="4786508"/>
            <a:ext cx="2871951"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810703" y="2743200"/>
            <a:ext cx="1571297" cy="2043308"/>
          </a:xfrm>
          <a:custGeom>
            <a:avLst/>
            <a:gdLst>
              <a:gd name="connsiteX0" fmla="*/ 0 w 2017987"/>
              <a:gd name="connsiteY0" fmla="*/ 2255112 h 2255112"/>
              <a:gd name="connsiteX1" fmla="*/ 220718 w 2017987"/>
              <a:gd name="connsiteY1" fmla="*/ 2160519 h 2255112"/>
              <a:gd name="connsiteX2" fmla="*/ 315311 w 2017987"/>
              <a:gd name="connsiteY2" fmla="*/ 2034395 h 2255112"/>
              <a:gd name="connsiteX3" fmla="*/ 378373 w 2017987"/>
              <a:gd name="connsiteY3" fmla="*/ 1734850 h 2255112"/>
              <a:gd name="connsiteX4" fmla="*/ 504497 w 2017987"/>
              <a:gd name="connsiteY4" fmla="*/ 1072698 h 2255112"/>
              <a:gd name="connsiteX5" fmla="*/ 630621 w 2017987"/>
              <a:gd name="connsiteY5" fmla="*/ 426312 h 2255112"/>
              <a:gd name="connsiteX6" fmla="*/ 756745 w 2017987"/>
              <a:gd name="connsiteY6" fmla="*/ 79470 h 2255112"/>
              <a:gd name="connsiteX7" fmla="*/ 882869 w 2017987"/>
              <a:gd name="connsiteY7" fmla="*/ 643 h 2255112"/>
              <a:gd name="connsiteX8" fmla="*/ 1072056 w 2017987"/>
              <a:gd name="connsiteY8" fmla="*/ 63705 h 2255112"/>
              <a:gd name="connsiteX9" fmla="*/ 1198180 w 2017987"/>
              <a:gd name="connsiteY9" fmla="*/ 379015 h 2255112"/>
              <a:gd name="connsiteX10" fmla="*/ 1592318 w 2017987"/>
              <a:gd name="connsiteY10" fmla="*/ 1466836 h 2255112"/>
              <a:gd name="connsiteX11" fmla="*/ 1828800 w 2017987"/>
              <a:gd name="connsiteY11" fmla="*/ 2050160 h 2255112"/>
              <a:gd name="connsiteX12" fmla="*/ 2017987 w 2017987"/>
              <a:gd name="connsiteY12" fmla="*/ 2160519 h 2255112"/>
              <a:gd name="connsiteX13" fmla="*/ 2017987 w 2017987"/>
              <a:gd name="connsiteY13" fmla="*/ 2160519 h 225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7987" h="2255112">
                <a:moveTo>
                  <a:pt x="0" y="2255112"/>
                </a:moveTo>
                <a:cubicBezTo>
                  <a:pt x="84083" y="2226208"/>
                  <a:pt x="168166" y="2197305"/>
                  <a:pt x="220718" y="2160519"/>
                </a:cubicBezTo>
                <a:cubicBezTo>
                  <a:pt x="273270" y="2123733"/>
                  <a:pt x="289035" y="2105340"/>
                  <a:pt x="315311" y="2034395"/>
                </a:cubicBezTo>
                <a:cubicBezTo>
                  <a:pt x="341587" y="1963450"/>
                  <a:pt x="346842" y="1895133"/>
                  <a:pt x="378373" y="1734850"/>
                </a:cubicBezTo>
                <a:cubicBezTo>
                  <a:pt x="409904" y="1574567"/>
                  <a:pt x="462456" y="1290788"/>
                  <a:pt x="504497" y="1072698"/>
                </a:cubicBezTo>
                <a:cubicBezTo>
                  <a:pt x="546538" y="854608"/>
                  <a:pt x="588580" y="591850"/>
                  <a:pt x="630621" y="426312"/>
                </a:cubicBezTo>
                <a:cubicBezTo>
                  <a:pt x="672662" y="260774"/>
                  <a:pt x="714704" y="150415"/>
                  <a:pt x="756745" y="79470"/>
                </a:cubicBezTo>
                <a:cubicBezTo>
                  <a:pt x="798786" y="8525"/>
                  <a:pt x="830317" y="3270"/>
                  <a:pt x="882869" y="643"/>
                </a:cubicBezTo>
                <a:cubicBezTo>
                  <a:pt x="935421" y="-1984"/>
                  <a:pt x="1019504" y="643"/>
                  <a:pt x="1072056" y="63705"/>
                </a:cubicBezTo>
                <a:cubicBezTo>
                  <a:pt x="1124608" y="126767"/>
                  <a:pt x="1111470" y="145160"/>
                  <a:pt x="1198180" y="379015"/>
                </a:cubicBezTo>
                <a:cubicBezTo>
                  <a:pt x="1284890" y="612870"/>
                  <a:pt x="1487215" y="1188312"/>
                  <a:pt x="1592318" y="1466836"/>
                </a:cubicBezTo>
                <a:cubicBezTo>
                  <a:pt x="1697421" y="1745360"/>
                  <a:pt x="1757855" y="1934546"/>
                  <a:pt x="1828800" y="2050160"/>
                </a:cubicBezTo>
                <a:cubicBezTo>
                  <a:pt x="1899745" y="2165774"/>
                  <a:pt x="2017987" y="2160519"/>
                  <a:pt x="2017987" y="2160519"/>
                </a:cubicBezTo>
                <a:lnTo>
                  <a:pt x="2017987" y="2160519"/>
                </a:lnTo>
              </a:path>
            </a:pathLst>
          </a:cu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7520151" y="2310008"/>
            <a:ext cx="76200" cy="31242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53394" y="2002231"/>
            <a:ext cx="1917513" cy="307777"/>
          </a:xfrm>
          <a:prstGeom prst="rect">
            <a:avLst/>
          </a:prstGeom>
          <a:noFill/>
        </p:spPr>
        <p:txBody>
          <a:bodyPr wrap="none" rtlCol="0">
            <a:spAutoFit/>
          </a:bodyPr>
          <a:lstStyle/>
          <a:p>
            <a:r>
              <a:rPr lang="en-US" sz="1400" dirty="0" smtClean="0"/>
              <a:t>Selected Bucks Mean</a:t>
            </a:r>
            <a:endParaRPr lang="en-US" sz="1400" dirty="0"/>
          </a:p>
        </p:txBody>
      </p:sp>
      <p:sp>
        <p:nvSpPr>
          <p:cNvPr id="36" name="TextBox 35"/>
          <p:cNvSpPr txBox="1"/>
          <p:nvPr/>
        </p:nvSpPr>
        <p:spPr>
          <a:xfrm>
            <a:off x="5982059" y="4295745"/>
            <a:ext cx="356188" cy="400110"/>
          </a:xfrm>
          <a:prstGeom prst="rect">
            <a:avLst/>
          </a:prstGeom>
          <a:noFill/>
        </p:spPr>
        <p:txBody>
          <a:bodyPr wrap="none" rtlCol="0">
            <a:spAutoFit/>
          </a:bodyPr>
          <a:lstStyle/>
          <a:p>
            <a:r>
              <a:rPr lang="en-US" sz="2000" b="1" dirty="0" smtClean="0">
                <a:solidFill>
                  <a:srgbClr val="FF0000"/>
                </a:solidFill>
              </a:rPr>
              <a:t>S</a:t>
            </a:r>
            <a:endParaRPr lang="en-US" sz="2000" b="1" dirty="0">
              <a:solidFill>
                <a:srgbClr val="FF0000"/>
              </a:solidFill>
            </a:endParaRPr>
          </a:p>
        </p:txBody>
      </p:sp>
      <p:sp>
        <p:nvSpPr>
          <p:cNvPr id="38" name="TextBox 37"/>
          <p:cNvSpPr txBox="1"/>
          <p:nvPr/>
        </p:nvSpPr>
        <p:spPr>
          <a:xfrm>
            <a:off x="380999" y="1143000"/>
            <a:ext cx="5943294" cy="400110"/>
          </a:xfrm>
          <a:prstGeom prst="rect">
            <a:avLst/>
          </a:prstGeom>
          <a:noFill/>
        </p:spPr>
        <p:txBody>
          <a:bodyPr wrap="none" rtlCol="0">
            <a:spAutoFit/>
          </a:bodyPr>
          <a:lstStyle/>
          <a:p>
            <a:r>
              <a:rPr lang="en-US" sz="2000" dirty="0" smtClean="0">
                <a:solidFill>
                  <a:schemeClr val="bg1"/>
                </a:solidFill>
              </a:rPr>
              <a:t>S = Selected Bucks Mean – Total Population Mean</a:t>
            </a:r>
            <a:endParaRPr lang="en-US" sz="2000" dirty="0">
              <a:solidFill>
                <a:schemeClr val="bg1"/>
              </a:solidFill>
            </a:endParaRPr>
          </a:p>
        </p:txBody>
      </p:sp>
      <p:sp>
        <p:nvSpPr>
          <p:cNvPr id="15" name="TextBox 14"/>
          <p:cNvSpPr txBox="1"/>
          <p:nvPr/>
        </p:nvSpPr>
        <p:spPr>
          <a:xfrm>
            <a:off x="4191000" y="5791200"/>
            <a:ext cx="990977" cy="292388"/>
          </a:xfrm>
          <a:prstGeom prst="rect">
            <a:avLst/>
          </a:prstGeom>
          <a:noFill/>
        </p:spPr>
        <p:txBody>
          <a:bodyPr wrap="none" rtlCol="0">
            <a:spAutoFit/>
          </a:bodyPr>
          <a:lstStyle/>
          <a:p>
            <a:r>
              <a:rPr lang="en-US" sz="1300" dirty="0" smtClean="0"/>
              <a:t>Antler Size</a:t>
            </a:r>
            <a:endParaRPr lang="en-US" sz="1300" dirty="0"/>
          </a:p>
        </p:txBody>
      </p:sp>
      <p:sp>
        <p:nvSpPr>
          <p:cNvPr id="17" name="TextBox 16"/>
          <p:cNvSpPr txBox="1"/>
          <p:nvPr/>
        </p:nvSpPr>
        <p:spPr>
          <a:xfrm rot="16200000">
            <a:off x="32026" y="3585018"/>
            <a:ext cx="974947" cy="292388"/>
          </a:xfrm>
          <a:prstGeom prst="rect">
            <a:avLst/>
          </a:prstGeom>
          <a:noFill/>
        </p:spPr>
        <p:txBody>
          <a:bodyPr wrap="none" rtlCol="0">
            <a:spAutoFit/>
          </a:bodyPr>
          <a:lstStyle/>
          <a:p>
            <a:r>
              <a:rPr lang="en-US" sz="1300" dirty="0" smtClean="0"/>
              <a:t>Frequency</a:t>
            </a:r>
            <a:endParaRPr lang="en-US" sz="1300" dirty="0"/>
          </a:p>
        </p:txBody>
      </p:sp>
    </p:spTree>
    <p:extLst>
      <p:ext uri="{BB962C8B-B14F-4D97-AF65-F5344CB8AC3E}">
        <p14:creationId xmlns:p14="http://schemas.microsoft.com/office/powerpoint/2010/main" val="1535083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26" y="457200"/>
            <a:ext cx="8229600" cy="487362"/>
          </a:xfrm>
        </p:spPr>
        <p:txBody>
          <a:bodyPr>
            <a:noAutofit/>
          </a:bodyPr>
          <a:lstStyle/>
          <a:p>
            <a:r>
              <a:rPr lang="en-US" sz="3000" dirty="0" smtClean="0">
                <a:solidFill>
                  <a:schemeClr val="bg1"/>
                </a:solidFill>
              </a:rPr>
              <a:t>Response: Generation Time</a:t>
            </a:r>
            <a:endParaRPr lang="en-US" sz="3000" dirty="0">
              <a:solidFill>
                <a:schemeClr val="bg1"/>
              </a:solidFill>
            </a:endParaRPr>
          </a:p>
        </p:txBody>
      </p:sp>
      <p:sp>
        <p:nvSpPr>
          <p:cNvPr id="3" name="Content Placeholder 2"/>
          <p:cNvSpPr>
            <a:spLocks noGrp="1"/>
          </p:cNvSpPr>
          <p:nvPr>
            <p:ph idx="1"/>
          </p:nvPr>
        </p:nvSpPr>
        <p:spPr>
          <a:xfrm>
            <a:off x="713778" y="1600200"/>
            <a:ext cx="7973022" cy="4525963"/>
          </a:xfrm>
        </p:spPr>
        <p:txBody>
          <a:bodyPr>
            <a:normAutofit/>
          </a:bodyPr>
          <a:lstStyle/>
          <a:p>
            <a:pPr marL="0" indent="0">
              <a:buNone/>
            </a:pPr>
            <a:r>
              <a:rPr lang="en-US" sz="2000" dirty="0" smtClean="0">
                <a:solidFill>
                  <a:schemeClr val="bg1"/>
                </a:solidFill>
              </a:rPr>
              <a:t>Generation Time = Average years between consecutive generations</a:t>
            </a:r>
          </a:p>
          <a:p>
            <a:pPr marL="0" indent="0">
              <a:buNone/>
            </a:pPr>
            <a:endParaRPr lang="en-US" sz="2000" dirty="0">
              <a:solidFill>
                <a:schemeClr val="bg1"/>
              </a:solidFill>
            </a:endParaRPr>
          </a:p>
        </p:txBody>
      </p:sp>
      <p:grpSp>
        <p:nvGrpSpPr>
          <p:cNvPr id="7" name="Group 6"/>
          <p:cNvGrpSpPr/>
          <p:nvPr/>
        </p:nvGrpSpPr>
        <p:grpSpPr>
          <a:xfrm>
            <a:off x="609600" y="2514600"/>
            <a:ext cx="8197448" cy="2212776"/>
            <a:chOff x="609600" y="3376941"/>
            <a:chExt cx="8197448" cy="1885431"/>
          </a:xfrm>
        </p:grpSpPr>
        <p:cxnSp>
          <p:nvCxnSpPr>
            <p:cNvPr id="6" name="Straight Connector 5"/>
            <p:cNvCxnSpPr/>
            <p:nvPr/>
          </p:nvCxnSpPr>
          <p:spPr>
            <a:xfrm>
              <a:off x="609600" y="4878395"/>
              <a:ext cx="79248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4954595"/>
              <a:ext cx="7968848" cy="307777"/>
            </a:xfrm>
            <a:prstGeom prst="rect">
              <a:avLst/>
            </a:prstGeom>
            <a:noFill/>
            <a:ln>
              <a:noFill/>
            </a:ln>
          </p:spPr>
          <p:txBody>
            <a:bodyPr wrap="none" rtlCol="0">
              <a:spAutoFit/>
            </a:bodyPr>
            <a:lstStyle/>
            <a:p>
              <a:r>
                <a:rPr lang="en-US" sz="1400" b="1" dirty="0" smtClean="0">
                  <a:solidFill>
                    <a:schemeClr val="bg1"/>
                  </a:solidFill>
                </a:rPr>
                <a:t>2006		2010		2014		2018		2022</a:t>
              </a:r>
              <a:endParaRPr lang="en-US" sz="1400" b="1" dirty="0">
                <a:solidFill>
                  <a:schemeClr val="bg1"/>
                </a:solidFill>
              </a:endParaRPr>
            </a:p>
          </p:txBody>
        </p:sp>
        <p:cxnSp>
          <p:nvCxnSpPr>
            <p:cNvPr id="18" name="Straight Arrow Connector 17"/>
            <p:cNvCxnSpPr/>
            <p:nvPr/>
          </p:nvCxnSpPr>
          <p:spPr>
            <a:xfrm>
              <a:off x="3380778" y="4609920"/>
              <a:ext cx="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13778" y="3669015"/>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Sire</a:t>
              </a:r>
              <a:endParaRPr lang="en-US" dirty="0">
                <a:solidFill>
                  <a:schemeClr val="tx1"/>
                </a:solidFill>
              </a:endParaRPr>
            </a:p>
          </p:txBody>
        </p:sp>
        <p:sp>
          <p:nvSpPr>
            <p:cNvPr id="12" name="Oval 11"/>
            <p:cNvSpPr/>
            <p:nvPr/>
          </p:nvSpPr>
          <p:spPr>
            <a:xfrm>
              <a:off x="2923578" y="3669015"/>
              <a:ext cx="914400" cy="914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Calibri" panose="020F0502020204030204" pitchFamily="34" charset="0"/>
              </a:endParaRPr>
            </a:p>
          </p:txBody>
        </p:sp>
        <p:sp>
          <p:nvSpPr>
            <p:cNvPr id="5" name="TextBox 4"/>
            <p:cNvSpPr txBox="1"/>
            <p:nvPr/>
          </p:nvSpPr>
          <p:spPr>
            <a:xfrm>
              <a:off x="2923578" y="3973815"/>
              <a:ext cx="1219200" cy="323165"/>
            </a:xfrm>
            <a:prstGeom prst="rect">
              <a:avLst/>
            </a:prstGeom>
            <a:noFill/>
          </p:spPr>
          <p:txBody>
            <a:bodyPr wrap="square" rtlCol="0">
              <a:spAutoFit/>
            </a:bodyPr>
            <a:lstStyle/>
            <a:p>
              <a:r>
                <a:rPr lang="en-US" sz="1500" dirty="0" smtClean="0"/>
                <a:t>Offspring</a:t>
              </a:r>
              <a:endParaRPr lang="en-US" sz="1500" dirty="0"/>
            </a:p>
          </p:txBody>
        </p:sp>
        <p:cxnSp>
          <p:nvCxnSpPr>
            <p:cNvPr id="8" name="Straight Arrow Connector 7"/>
            <p:cNvCxnSpPr>
              <a:stCxn id="4" idx="6"/>
              <a:endCxn id="12" idx="2"/>
            </p:cNvCxnSpPr>
            <p:nvPr/>
          </p:nvCxnSpPr>
          <p:spPr>
            <a:xfrm>
              <a:off x="1628178" y="4126215"/>
              <a:ext cx="12954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37978" y="4126215"/>
              <a:ext cx="12954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133378" y="3669015"/>
              <a:ext cx="914400" cy="914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Calibri" panose="020F0502020204030204" pitchFamily="34" charset="0"/>
              </a:endParaRPr>
            </a:p>
          </p:txBody>
        </p:sp>
        <p:sp>
          <p:nvSpPr>
            <p:cNvPr id="23" name="TextBox 22"/>
            <p:cNvSpPr txBox="1"/>
            <p:nvPr/>
          </p:nvSpPr>
          <p:spPr>
            <a:xfrm>
              <a:off x="5057178" y="3962147"/>
              <a:ext cx="1066800" cy="323165"/>
            </a:xfrm>
            <a:prstGeom prst="rect">
              <a:avLst/>
            </a:prstGeom>
            <a:noFill/>
          </p:spPr>
          <p:txBody>
            <a:bodyPr wrap="square" rtlCol="0">
              <a:spAutoFit/>
            </a:bodyPr>
            <a:lstStyle/>
            <a:p>
              <a:pPr algn="ctr"/>
              <a:r>
                <a:rPr lang="en-US" sz="1500" dirty="0" smtClean="0"/>
                <a:t>Grandson</a:t>
              </a:r>
              <a:endParaRPr lang="en-US" sz="1500" dirty="0"/>
            </a:p>
          </p:txBody>
        </p:sp>
        <p:cxnSp>
          <p:nvCxnSpPr>
            <p:cNvPr id="25" name="Straight Arrow Connector 24"/>
            <p:cNvCxnSpPr/>
            <p:nvPr/>
          </p:nvCxnSpPr>
          <p:spPr>
            <a:xfrm>
              <a:off x="5590578" y="4619859"/>
              <a:ext cx="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43178" y="3669015"/>
              <a:ext cx="914400" cy="914400"/>
            </a:xfrm>
            <a:prstGeom prst="ellipse">
              <a:avLst/>
            </a:prstGeom>
            <a:solidFill>
              <a:srgbClr val="5826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58267E"/>
                </a:solidFill>
                <a:latin typeface="Calibri" panose="020F0502020204030204" pitchFamily="34" charset="0"/>
              </a:endParaRPr>
            </a:p>
          </p:txBody>
        </p:sp>
        <p:cxnSp>
          <p:nvCxnSpPr>
            <p:cNvPr id="27" name="Straight Arrow Connector 26"/>
            <p:cNvCxnSpPr/>
            <p:nvPr/>
          </p:nvCxnSpPr>
          <p:spPr>
            <a:xfrm>
              <a:off x="6047778" y="4126215"/>
              <a:ext cx="1295400" cy="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39000" y="3896360"/>
              <a:ext cx="1066800" cy="553998"/>
            </a:xfrm>
            <a:prstGeom prst="rect">
              <a:avLst/>
            </a:prstGeom>
            <a:noFill/>
          </p:spPr>
          <p:txBody>
            <a:bodyPr wrap="square" rtlCol="0">
              <a:spAutoFit/>
            </a:bodyPr>
            <a:lstStyle/>
            <a:p>
              <a:pPr algn="ctr"/>
              <a:r>
                <a:rPr lang="en-US" sz="1500" dirty="0" smtClean="0">
                  <a:solidFill>
                    <a:schemeClr val="bg1"/>
                  </a:solidFill>
                </a:rPr>
                <a:t>Great-</a:t>
              </a:r>
            </a:p>
            <a:p>
              <a:pPr algn="ctr"/>
              <a:r>
                <a:rPr lang="en-US" sz="1500" dirty="0" smtClean="0">
                  <a:solidFill>
                    <a:schemeClr val="bg1"/>
                  </a:solidFill>
                </a:rPr>
                <a:t>grandson</a:t>
              </a:r>
              <a:endParaRPr lang="en-US" sz="1500" dirty="0">
                <a:solidFill>
                  <a:schemeClr val="bg1"/>
                </a:solidFill>
              </a:endParaRPr>
            </a:p>
          </p:txBody>
        </p:sp>
        <p:cxnSp>
          <p:nvCxnSpPr>
            <p:cNvPr id="31" name="Straight Arrow Connector 30"/>
            <p:cNvCxnSpPr/>
            <p:nvPr/>
          </p:nvCxnSpPr>
          <p:spPr>
            <a:xfrm>
              <a:off x="7800378" y="4649676"/>
              <a:ext cx="0" cy="30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676400" y="3376941"/>
              <a:ext cx="1210588" cy="550717"/>
            </a:xfrm>
            <a:prstGeom prst="rect">
              <a:avLst/>
            </a:prstGeom>
            <a:noFill/>
          </p:spPr>
          <p:txBody>
            <a:bodyPr wrap="none" rtlCol="0">
              <a:spAutoFit/>
            </a:bodyPr>
            <a:lstStyle/>
            <a:p>
              <a:pPr algn="ctr"/>
              <a:r>
                <a:rPr lang="en-US" dirty="0" smtClean="0">
                  <a:solidFill>
                    <a:schemeClr val="bg1"/>
                  </a:solidFill>
                </a:rPr>
                <a:t>? </a:t>
              </a:r>
              <a:r>
                <a:rPr lang="en-US" dirty="0">
                  <a:solidFill>
                    <a:schemeClr val="bg1"/>
                  </a:solidFill>
                </a:rPr>
                <a:t>a</a:t>
              </a:r>
              <a:r>
                <a:rPr lang="en-US" dirty="0" smtClean="0">
                  <a:solidFill>
                    <a:schemeClr val="bg1"/>
                  </a:solidFill>
                </a:rPr>
                <a:t>verage</a:t>
              </a:r>
            </a:p>
            <a:p>
              <a:pPr algn="ctr"/>
              <a:r>
                <a:rPr lang="en-US" dirty="0" smtClean="0">
                  <a:solidFill>
                    <a:schemeClr val="bg1"/>
                  </a:solidFill>
                </a:rPr>
                <a:t>years</a:t>
              </a:r>
              <a:endParaRPr lang="en-US" dirty="0">
                <a:solidFill>
                  <a:schemeClr val="bg1"/>
                </a:solidFill>
              </a:endParaRPr>
            </a:p>
          </p:txBody>
        </p:sp>
      </p:grpSp>
    </p:spTree>
    <p:extLst>
      <p:ext uri="{BB962C8B-B14F-4D97-AF65-F5344CB8AC3E}">
        <p14:creationId xmlns:p14="http://schemas.microsoft.com/office/powerpoint/2010/main" val="118290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a:bodyPr>
          <a:lstStyle/>
          <a:p>
            <a:r>
              <a:rPr lang="en-US" sz="3000" dirty="0" smtClean="0">
                <a:solidFill>
                  <a:schemeClr val="bg1"/>
                </a:solidFill>
              </a:rPr>
              <a:t>Response to Selection (R) </a:t>
            </a:r>
            <a:endParaRPr lang="en-US" sz="3000" dirty="0">
              <a:solidFill>
                <a:schemeClr val="bg1"/>
              </a:solidFill>
            </a:endParaRPr>
          </a:p>
        </p:txBody>
      </p:sp>
      <p:sp>
        <p:nvSpPr>
          <p:cNvPr id="3" name="Content Placeholder 2"/>
          <p:cNvSpPr>
            <a:spLocks noGrp="1"/>
          </p:cNvSpPr>
          <p:nvPr>
            <p:ph idx="1"/>
          </p:nvPr>
        </p:nvSpPr>
        <p:spPr>
          <a:xfrm>
            <a:off x="609600" y="1143000"/>
            <a:ext cx="8229600" cy="4419601"/>
          </a:xfrm>
        </p:spPr>
        <p:txBody>
          <a:bodyPr>
            <a:noAutofit/>
          </a:bodyPr>
          <a:lstStyle/>
          <a:p>
            <a:pPr marL="0" indent="0">
              <a:buNone/>
            </a:pPr>
            <a:r>
              <a:rPr lang="en-US" sz="2200" dirty="0" smtClean="0">
                <a:solidFill>
                  <a:schemeClr val="bg1"/>
                </a:solidFill>
              </a:rPr>
              <a:t>R = Predicted</a:t>
            </a:r>
            <a:r>
              <a:rPr lang="en-US" sz="2200" b="1" dirty="0" smtClean="0">
                <a:solidFill>
                  <a:schemeClr val="bg1"/>
                </a:solidFill>
              </a:rPr>
              <a:t> </a:t>
            </a:r>
            <a:r>
              <a:rPr lang="en-US" sz="2200" dirty="0" smtClean="0">
                <a:solidFill>
                  <a:schemeClr val="bg1"/>
                </a:solidFill>
              </a:rPr>
              <a:t>gain of antler size per generation</a:t>
            </a:r>
          </a:p>
          <a:p>
            <a:pPr marL="0" indent="0">
              <a:buNone/>
            </a:pPr>
            <a:r>
              <a:rPr lang="en-US" sz="2200" dirty="0" smtClean="0">
                <a:solidFill>
                  <a:schemeClr val="bg1"/>
                </a:solidFill>
              </a:rPr>
              <a:t>		 		                              </a:t>
            </a:r>
          </a:p>
          <a:p>
            <a:pPr marL="0" indent="0">
              <a:buNone/>
            </a:pPr>
            <a:r>
              <a:rPr lang="en-US" sz="2200" dirty="0" smtClean="0">
                <a:solidFill>
                  <a:schemeClr val="bg1"/>
                </a:solidFill>
              </a:rPr>
              <a:t>“Breeder’s equation”:</a:t>
            </a:r>
          </a:p>
          <a:p>
            <a:pPr marL="0" indent="0">
              <a:buNone/>
            </a:pPr>
            <a:r>
              <a:rPr lang="en-US" i="1" dirty="0" smtClean="0">
                <a:solidFill>
                  <a:schemeClr val="bg1"/>
                </a:solidFill>
              </a:rPr>
              <a:t>R = h² * S</a:t>
            </a:r>
          </a:p>
          <a:p>
            <a:pPr marL="0" indent="0">
              <a:buNone/>
            </a:pPr>
            <a:endParaRPr lang="en-US" sz="2200" dirty="0" smtClean="0">
              <a:solidFill>
                <a:schemeClr val="bg1"/>
              </a:solidFill>
            </a:endParaRPr>
          </a:p>
          <a:p>
            <a:pPr marL="0" indent="0">
              <a:lnSpc>
                <a:spcPct val="150000"/>
              </a:lnSpc>
              <a:buNone/>
            </a:pPr>
            <a:r>
              <a:rPr lang="en-US" sz="2200" dirty="0" smtClean="0">
                <a:solidFill>
                  <a:schemeClr val="bg1"/>
                </a:solidFill>
              </a:rPr>
              <a:t>Modified for selection on 1 sex:</a:t>
            </a:r>
          </a:p>
          <a:p>
            <a:pPr marL="0" indent="0">
              <a:lnSpc>
                <a:spcPct val="150000"/>
              </a:lnSpc>
              <a:buNone/>
            </a:pPr>
            <a:r>
              <a:rPr lang="en-US" i="1" dirty="0">
                <a:solidFill>
                  <a:schemeClr val="bg1"/>
                </a:solidFill>
              </a:rPr>
              <a:t>R = </a:t>
            </a:r>
            <a:r>
              <a:rPr lang="en-US" i="1" dirty="0" smtClean="0">
                <a:solidFill>
                  <a:schemeClr val="bg1"/>
                </a:solidFill>
              </a:rPr>
              <a:t>½ (h² * S)</a:t>
            </a:r>
          </a:p>
          <a:p>
            <a:pPr marL="0" indent="0">
              <a:buNone/>
            </a:pPr>
            <a:endParaRPr lang="en-US" sz="2200" dirty="0">
              <a:solidFill>
                <a:schemeClr val="bg1"/>
              </a:solidFill>
            </a:endParaRPr>
          </a:p>
          <a:p>
            <a:pPr marL="0" indent="0">
              <a:buNone/>
            </a:pPr>
            <a:r>
              <a:rPr lang="en-US" sz="2200" dirty="0" smtClean="0">
                <a:solidFill>
                  <a:schemeClr val="bg1"/>
                </a:solidFill>
              </a:rPr>
              <a:t>Selection differential (S)</a:t>
            </a:r>
          </a:p>
          <a:p>
            <a:pPr marL="0" indent="0">
              <a:buNone/>
            </a:pPr>
            <a:r>
              <a:rPr lang="en-US" sz="2200" dirty="0" smtClean="0">
                <a:solidFill>
                  <a:schemeClr val="bg1"/>
                </a:solidFill>
              </a:rPr>
              <a:t>Heritability of antler traits (h²)</a:t>
            </a:r>
          </a:p>
          <a:p>
            <a:pPr marL="0" indent="0">
              <a:lnSpc>
                <a:spcPct val="150000"/>
              </a:lnSpc>
              <a:buNone/>
            </a:pPr>
            <a:endParaRPr lang="en-US" sz="2000" dirty="0">
              <a:solidFill>
                <a:schemeClr val="bg1"/>
              </a:solidFill>
            </a:endParaRPr>
          </a:p>
          <a:p>
            <a:pPr marL="0" indent="0">
              <a:lnSpc>
                <a:spcPct val="150000"/>
              </a:lnSpc>
              <a:buNone/>
            </a:pPr>
            <a:endParaRPr lang="en-US" sz="2000" dirty="0" smtClean="0">
              <a:solidFill>
                <a:schemeClr val="bg1"/>
              </a:solidFill>
            </a:endParaRPr>
          </a:p>
        </p:txBody>
      </p:sp>
    </p:spTree>
    <p:extLst>
      <p:ext uri="{BB962C8B-B14F-4D97-AF65-F5344CB8AC3E}">
        <p14:creationId xmlns:p14="http://schemas.microsoft.com/office/powerpoint/2010/main" val="535877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715962"/>
          </a:xfrm>
        </p:spPr>
        <p:txBody>
          <a:bodyPr>
            <a:normAutofit/>
          </a:bodyPr>
          <a:lstStyle/>
          <a:p>
            <a:r>
              <a:rPr lang="en-US" sz="3000" dirty="0">
                <a:solidFill>
                  <a:schemeClr val="bg1"/>
                </a:solidFill>
              </a:rPr>
              <a:t>Results: Data Collection (</a:t>
            </a:r>
            <a:r>
              <a:rPr lang="en-US" sz="3000" dirty="0" smtClean="0">
                <a:solidFill>
                  <a:schemeClr val="bg1"/>
                </a:solidFill>
              </a:rPr>
              <a:t>2006-2016)</a:t>
            </a:r>
            <a:endParaRPr lang="en-US" sz="3000" dirty="0">
              <a:solidFill>
                <a:schemeClr val="bg1"/>
              </a:solidFill>
            </a:endParaRPr>
          </a:p>
        </p:txBody>
      </p:sp>
      <p:sp>
        <p:nvSpPr>
          <p:cNvPr id="3" name="Content Placeholder 2"/>
          <p:cNvSpPr>
            <a:spLocks noGrp="1"/>
          </p:cNvSpPr>
          <p:nvPr>
            <p:ph idx="1"/>
          </p:nvPr>
        </p:nvSpPr>
        <p:spPr>
          <a:xfrm>
            <a:off x="152400" y="1447800"/>
            <a:ext cx="8610600" cy="4208320"/>
          </a:xfrm>
        </p:spPr>
        <p:txBody>
          <a:bodyPr>
            <a:noAutofit/>
          </a:bodyPr>
          <a:lstStyle/>
          <a:p>
            <a:pPr marL="0" indent="0">
              <a:buNone/>
            </a:pPr>
            <a:r>
              <a:rPr lang="en-US" sz="2800" b="1" dirty="0">
                <a:solidFill>
                  <a:schemeClr val="bg1"/>
                </a:solidFill>
              </a:rPr>
              <a:t>Captured </a:t>
            </a:r>
            <a:r>
              <a:rPr lang="en-US" sz="2800" b="1" dirty="0" smtClean="0">
                <a:solidFill>
                  <a:schemeClr val="bg1"/>
                </a:solidFill>
              </a:rPr>
              <a:t>5,447 bucks </a:t>
            </a:r>
            <a:r>
              <a:rPr lang="en-US" sz="2800" dirty="0" smtClean="0">
                <a:solidFill>
                  <a:schemeClr val="bg1"/>
                </a:solidFill>
              </a:rPr>
              <a:t>(including recaptures)</a:t>
            </a:r>
          </a:p>
          <a:p>
            <a:pPr marL="0" indent="0">
              <a:buNone/>
            </a:pPr>
            <a:r>
              <a:rPr lang="en-US" sz="2800" dirty="0" smtClean="0">
                <a:solidFill>
                  <a:schemeClr val="bg1"/>
                </a:solidFill>
              </a:rPr>
              <a:t> </a:t>
            </a:r>
          </a:p>
          <a:p>
            <a:pPr marL="0" indent="0">
              <a:buNone/>
            </a:pPr>
            <a:r>
              <a:rPr lang="en-US" sz="2800" dirty="0" smtClean="0">
                <a:solidFill>
                  <a:schemeClr val="bg1"/>
                </a:solidFill>
              </a:rPr>
              <a:t>	Individuals:    2,937</a:t>
            </a:r>
          </a:p>
          <a:p>
            <a:pPr marL="0" indent="0">
              <a:buNone/>
            </a:pPr>
            <a:r>
              <a:rPr lang="en-US" sz="2800" dirty="0" smtClean="0">
                <a:solidFill>
                  <a:schemeClr val="bg1"/>
                </a:solidFill>
              </a:rPr>
              <a:t>	Recaptured:  2,510</a:t>
            </a:r>
            <a:endParaRPr lang="en-US" sz="2800" dirty="0">
              <a:solidFill>
                <a:schemeClr val="bg1"/>
              </a:solidFill>
            </a:endParaRPr>
          </a:p>
          <a:p>
            <a:pPr marL="0" indent="0">
              <a:buNone/>
            </a:pPr>
            <a:r>
              <a:rPr lang="en-US" sz="2800" dirty="0" smtClean="0">
                <a:solidFill>
                  <a:schemeClr val="bg1"/>
                </a:solidFill>
              </a:rPr>
              <a:t>	Culled:         1,333 (7 years)</a:t>
            </a:r>
          </a:p>
          <a:p>
            <a:pPr marL="0" indent="0">
              <a:buNone/>
            </a:pPr>
            <a:endParaRPr lang="en-US" sz="2800" dirty="0" smtClean="0">
              <a:solidFill>
                <a:schemeClr val="bg1"/>
              </a:solidFill>
            </a:endParaRPr>
          </a:p>
          <a:p>
            <a:pPr marL="0" indent="0">
              <a:buNone/>
            </a:pPr>
            <a:endParaRPr lang="en-US" sz="2800" dirty="0">
              <a:solidFill>
                <a:schemeClr val="bg1"/>
              </a:solidFill>
            </a:endParaRPr>
          </a:p>
          <a:p>
            <a:pPr marL="0" indent="0">
              <a:buNone/>
            </a:pPr>
            <a:r>
              <a:rPr lang="en-US" sz="2800" b="1" dirty="0" smtClean="0">
                <a:solidFill>
                  <a:schemeClr val="bg1"/>
                </a:solidFill>
              </a:rPr>
              <a:t>Total </a:t>
            </a:r>
            <a:r>
              <a:rPr lang="en-US" sz="2800" b="1" dirty="0">
                <a:solidFill>
                  <a:schemeClr val="bg1"/>
                </a:solidFill>
              </a:rPr>
              <a:t>o</a:t>
            </a:r>
            <a:r>
              <a:rPr lang="en-US" sz="2800" b="1" dirty="0" smtClean="0">
                <a:solidFill>
                  <a:schemeClr val="bg1"/>
                </a:solidFill>
              </a:rPr>
              <a:t>ffspring assigned to sire(s): 1,718 </a:t>
            </a:r>
          </a:p>
          <a:p>
            <a:pPr marL="0" indent="0">
              <a:buNone/>
            </a:pPr>
            <a:endParaRPr lang="en-US" sz="2800" b="1" dirty="0" smtClean="0">
              <a:solidFill>
                <a:schemeClr val="bg1"/>
              </a:solidFill>
            </a:endParaRPr>
          </a:p>
          <a:p>
            <a:pPr marL="0" indent="0">
              <a:buNone/>
            </a:pPr>
            <a:r>
              <a:rPr lang="en-US" sz="2800" b="1" dirty="0" smtClean="0">
                <a:solidFill>
                  <a:schemeClr val="bg1"/>
                </a:solidFill>
              </a:rPr>
              <a:t>	</a:t>
            </a:r>
            <a:endParaRPr lang="en-US" sz="2800" dirty="0" smtClean="0">
              <a:solidFill>
                <a:schemeClr val="bg1"/>
              </a:solidFill>
            </a:endParaRPr>
          </a:p>
          <a:p>
            <a:pPr marL="0" indent="0">
              <a:buNone/>
            </a:pPr>
            <a:endParaRPr lang="en-US" sz="2800" b="1" dirty="0" smtClean="0">
              <a:solidFill>
                <a:srgbClr val="FFFF00"/>
              </a:solidFill>
            </a:endParaRPr>
          </a:p>
        </p:txBody>
      </p:sp>
    </p:spTree>
    <p:extLst>
      <p:ext uri="{BB962C8B-B14F-4D97-AF65-F5344CB8AC3E}">
        <p14:creationId xmlns:p14="http://schemas.microsoft.com/office/powerpoint/2010/main" val="1980427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066799"/>
          </a:xfrm>
        </p:spPr>
        <p:txBody>
          <a:bodyPr>
            <a:normAutofit/>
          </a:bodyPr>
          <a:lstStyle/>
          <a:p>
            <a:r>
              <a:rPr lang="en-US" sz="2800" dirty="0" smtClean="0">
                <a:solidFill>
                  <a:schemeClr val="bg1"/>
                </a:solidFill>
              </a:rPr>
              <a:t>Which buck is a better sire for antler development?</a:t>
            </a:r>
            <a:br>
              <a:rPr lang="en-US" sz="2800" dirty="0" smtClean="0">
                <a:solidFill>
                  <a:schemeClr val="bg1"/>
                </a:solidFill>
              </a:rPr>
            </a:br>
            <a:endParaRPr lang="en-US" sz="2800"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1184219"/>
            <a:ext cx="3737284" cy="301124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184219"/>
            <a:ext cx="3958692" cy="3011246"/>
          </a:xfrm>
          <a:prstGeom prst="rect">
            <a:avLst/>
          </a:prstGeom>
        </p:spPr>
      </p:pic>
      <p:sp>
        <p:nvSpPr>
          <p:cNvPr id="6" name="TextBox 5"/>
          <p:cNvSpPr txBox="1"/>
          <p:nvPr/>
        </p:nvSpPr>
        <p:spPr>
          <a:xfrm>
            <a:off x="914400" y="4419600"/>
            <a:ext cx="3657600" cy="400110"/>
          </a:xfrm>
          <a:prstGeom prst="rect">
            <a:avLst/>
          </a:prstGeom>
          <a:noFill/>
        </p:spPr>
        <p:txBody>
          <a:bodyPr wrap="square" rtlCol="0">
            <a:spAutoFit/>
          </a:bodyPr>
          <a:lstStyle/>
          <a:p>
            <a:pPr algn="ctr"/>
            <a:r>
              <a:rPr lang="en-US" sz="2000" dirty="0" smtClean="0">
                <a:solidFill>
                  <a:schemeClr val="bg1"/>
                </a:solidFill>
              </a:rPr>
              <a:t>GBC 159 = “Keep”</a:t>
            </a:r>
          </a:p>
        </p:txBody>
      </p:sp>
      <p:sp>
        <p:nvSpPr>
          <p:cNvPr id="7" name="TextBox 6"/>
          <p:cNvSpPr txBox="1"/>
          <p:nvPr/>
        </p:nvSpPr>
        <p:spPr>
          <a:xfrm>
            <a:off x="4953000" y="4419600"/>
            <a:ext cx="3352800" cy="400110"/>
          </a:xfrm>
          <a:prstGeom prst="rect">
            <a:avLst/>
          </a:prstGeom>
          <a:noFill/>
        </p:spPr>
        <p:txBody>
          <a:bodyPr wrap="square" rtlCol="0">
            <a:spAutoFit/>
          </a:bodyPr>
          <a:lstStyle/>
          <a:p>
            <a:pPr algn="ctr"/>
            <a:r>
              <a:rPr lang="en-US" sz="2000" dirty="0" smtClean="0">
                <a:solidFill>
                  <a:schemeClr val="bg1"/>
                </a:solidFill>
              </a:rPr>
              <a:t>GBC 123 = “Cull”</a:t>
            </a:r>
          </a:p>
        </p:txBody>
      </p:sp>
      <p:sp>
        <p:nvSpPr>
          <p:cNvPr id="3" name="TextBox 2"/>
          <p:cNvSpPr txBox="1"/>
          <p:nvPr/>
        </p:nvSpPr>
        <p:spPr>
          <a:xfrm>
            <a:off x="3733800" y="5257800"/>
            <a:ext cx="1691489" cy="461665"/>
          </a:xfrm>
          <a:prstGeom prst="rect">
            <a:avLst/>
          </a:prstGeom>
          <a:noFill/>
        </p:spPr>
        <p:txBody>
          <a:bodyPr wrap="none" rtlCol="0">
            <a:spAutoFit/>
          </a:bodyPr>
          <a:lstStyle/>
          <a:p>
            <a:r>
              <a:rPr lang="en-US" sz="2400" dirty="0" smtClean="0">
                <a:solidFill>
                  <a:schemeClr val="bg1"/>
                </a:solidFill>
              </a:rPr>
              <a:t>6 years old</a:t>
            </a:r>
            <a:endParaRPr lang="en-US" sz="2400" dirty="0">
              <a:solidFill>
                <a:schemeClr val="bg1"/>
              </a:solidFill>
            </a:endParaRPr>
          </a:p>
        </p:txBody>
      </p:sp>
    </p:spTree>
    <p:extLst>
      <p:ext uri="{BB962C8B-B14F-4D97-AF65-F5344CB8AC3E}">
        <p14:creationId xmlns:p14="http://schemas.microsoft.com/office/powerpoint/2010/main" val="987535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18" y="350838"/>
            <a:ext cx="8229600" cy="639762"/>
          </a:xfrm>
        </p:spPr>
        <p:txBody>
          <a:bodyPr>
            <a:normAutofit/>
          </a:bodyPr>
          <a:lstStyle/>
          <a:p>
            <a:r>
              <a:rPr lang="en-US" sz="3000" dirty="0" smtClean="0">
                <a:solidFill>
                  <a:schemeClr val="bg1"/>
                </a:solidFill>
              </a:rPr>
              <a:t>Resemblance: Heritabilities of Antler Points</a:t>
            </a:r>
            <a:endParaRPr lang="en-US" sz="300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559170978"/>
              </p:ext>
            </p:extLst>
          </p:nvPr>
        </p:nvGraphicFramePr>
        <p:xfrm>
          <a:off x="677917" y="2158663"/>
          <a:ext cx="2895600" cy="3175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72817" y="2318266"/>
            <a:ext cx="1324658" cy="400110"/>
          </a:xfrm>
          <a:prstGeom prst="rect">
            <a:avLst/>
          </a:prstGeom>
          <a:noFill/>
        </p:spPr>
        <p:txBody>
          <a:bodyPr wrap="none" rtlCol="0">
            <a:spAutoFit/>
          </a:bodyPr>
          <a:lstStyle/>
          <a:p>
            <a:r>
              <a:rPr lang="en-US" sz="2000" b="1" dirty="0" smtClean="0">
                <a:solidFill>
                  <a:schemeClr val="bg1"/>
                </a:solidFill>
              </a:rPr>
              <a:t>Yearlings</a:t>
            </a:r>
            <a:endParaRPr lang="en-US" sz="2000" b="1"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1915902091"/>
              </p:ext>
            </p:extLst>
          </p:nvPr>
        </p:nvGraphicFramePr>
        <p:xfrm>
          <a:off x="2841463" y="2472154"/>
          <a:ext cx="38862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687417" y="2318266"/>
            <a:ext cx="1736373" cy="400110"/>
          </a:xfrm>
          <a:prstGeom prst="rect">
            <a:avLst/>
          </a:prstGeom>
          <a:noFill/>
        </p:spPr>
        <p:txBody>
          <a:bodyPr wrap="none" rtlCol="0">
            <a:spAutoFit/>
          </a:bodyPr>
          <a:lstStyle/>
          <a:p>
            <a:r>
              <a:rPr lang="en-US" sz="2000" b="1" dirty="0" smtClean="0">
                <a:solidFill>
                  <a:schemeClr val="bg1"/>
                </a:solidFill>
              </a:rPr>
              <a:t>2.5 years old</a:t>
            </a:r>
            <a:endParaRPr lang="en-US" sz="2000" b="1" dirty="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val="4261289286"/>
              </p:ext>
            </p:extLst>
          </p:nvPr>
        </p:nvGraphicFramePr>
        <p:xfrm>
          <a:off x="5304949" y="2667000"/>
          <a:ext cx="3458051" cy="303707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443028" y="2318266"/>
            <a:ext cx="1885453" cy="400110"/>
          </a:xfrm>
          <a:prstGeom prst="rect">
            <a:avLst/>
          </a:prstGeom>
          <a:noFill/>
        </p:spPr>
        <p:txBody>
          <a:bodyPr wrap="none" rtlCol="0">
            <a:spAutoFit/>
          </a:bodyPr>
          <a:lstStyle/>
          <a:p>
            <a:r>
              <a:rPr lang="en-US" sz="2000" b="1" dirty="0" smtClean="0">
                <a:solidFill>
                  <a:schemeClr val="bg1"/>
                </a:solidFill>
              </a:rPr>
              <a:t>3.5+ years old</a:t>
            </a:r>
            <a:endParaRPr lang="en-US" sz="2000" b="1" dirty="0">
              <a:solidFill>
                <a:schemeClr val="bg1"/>
              </a:solidFill>
            </a:endParaRPr>
          </a:p>
        </p:txBody>
      </p:sp>
      <p:sp>
        <p:nvSpPr>
          <p:cNvPr id="3" name="TextBox 2"/>
          <p:cNvSpPr txBox="1"/>
          <p:nvPr/>
        </p:nvSpPr>
        <p:spPr>
          <a:xfrm>
            <a:off x="909851" y="1143000"/>
            <a:ext cx="4234493" cy="1015663"/>
          </a:xfrm>
          <a:prstGeom prst="rect">
            <a:avLst/>
          </a:prstGeom>
          <a:noFill/>
        </p:spPr>
        <p:txBody>
          <a:bodyPr wrap="none" rtlCol="0">
            <a:spAutoFit/>
          </a:bodyPr>
          <a:lstStyle/>
          <a:p>
            <a:r>
              <a:rPr lang="en-US" sz="2000" dirty="0" smtClean="0">
                <a:solidFill>
                  <a:srgbClr val="FF0000"/>
                </a:solidFill>
              </a:rPr>
              <a:t>■</a:t>
            </a:r>
            <a:r>
              <a:rPr lang="en-US" dirty="0" smtClean="0">
                <a:solidFill>
                  <a:schemeClr val="bg1"/>
                </a:solidFill>
              </a:rPr>
              <a:t> Heritability (h²)</a:t>
            </a:r>
          </a:p>
          <a:p>
            <a:r>
              <a:rPr lang="en-US" sz="2000" dirty="0" smtClean="0">
                <a:solidFill>
                  <a:srgbClr val="FFFF00"/>
                </a:solidFill>
              </a:rPr>
              <a:t>■</a:t>
            </a:r>
            <a:r>
              <a:rPr lang="en-US" dirty="0" smtClean="0">
                <a:solidFill>
                  <a:srgbClr val="FFFF00"/>
                </a:solidFill>
              </a:rPr>
              <a:t> </a:t>
            </a:r>
            <a:r>
              <a:rPr lang="en-US" dirty="0" smtClean="0">
                <a:solidFill>
                  <a:schemeClr val="bg1"/>
                </a:solidFill>
              </a:rPr>
              <a:t>Unknown effects (e²)</a:t>
            </a:r>
          </a:p>
          <a:p>
            <a:r>
              <a:rPr lang="en-US" sz="2000" dirty="0" smtClean="0">
                <a:solidFill>
                  <a:srgbClr val="7030A0"/>
                </a:solidFill>
              </a:rPr>
              <a:t>■</a:t>
            </a:r>
            <a:r>
              <a:rPr lang="en-US" dirty="0">
                <a:solidFill>
                  <a:schemeClr val="bg1"/>
                </a:solidFill>
              </a:rPr>
              <a:t> </a:t>
            </a:r>
            <a:r>
              <a:rPr lang="en-US" dirty="0" smtClean="0">
                <a:solidFill>
                  <a:schemeClr val="bg1"/>
                </a:solidFill>
              </a:rPr>
              <a:t>Permanent environmental effects (p²)</a:t>
            </a:r>
            <a:endParaRPr lang="en-US" dirty="0">
              <a:solidFill>
                <a:schemeClr val="bg1"/>
              </a:solidFill>
            </a:endParaRPr>
          </a:p>
        </p:txBody>
      </p:sp>
      <p:sp>
        <p:nvSpPr>
          <p:cNvPr id="4" name="TextBox 3"/>
          <p:cNvSpPr txBox="1"/>
          <p:nvPr/>
        </p:nvSpPr>
        <p:spPr>
          <a:xfrm>
            <a:off x="914400" y="5257800"/>
            <a:ext cx="1723549" cy="892552"/>
          </a:xfrm>
          <a:prstGeom prst="rect">
            <a:avLst/>
          </a:prstGeom>
          <a:noFill/>
        </p:spPr>
        <p:txBody>
          <a:bodyPr wrap="none" rtlCol="0">
            <a:spAutoFit/>
          </a:bodyPr>
          <a:lstStyle/>
          <a:p>
            <a:r>
              <a:rPr lang="en-US" sz="1300" b="1" dirty="0" smtClean="0">
                <a:solidFill>
                  <a:schemeClr val="bg1"/>
                </a:solidFill>
              </a:rPr>
              <a:t>h² (SD) = 0.17 (0.14)</a:t>
            </a:r>
          </a:p>
          <a:p>
            <a:r>
              <a:rPr lang="en-US" sz="1300" b="1" dirty="0" smtClean="0">
                <a:solidFill>
                  <a:srgbClr val="FFFF00"/>
                </a:solidFill>
              </a:rPr>
              <a:t>* Not Significant</a:t>
            </a:r>
          </a:p>
          <a:p>
            <a:r>
              <a:rPr lang="en-US" sz="1300" b="1" dirty="0" smtClean="0">
                <a:solidFill>
                  <a:schemeClr val="bg1"/>
                </a:solidFill>
              </a:rPr>
              <a:t>e² (SD) = 0.83 (0.14)</a:t>
            </a:r>
          </a:p>
          <a:p>
            <a:r>
              <a:rPr lang="en-US" sz="1300" b="1" dirty="0" smtClean="0">
                <a:solidFill>
                  <a:schemeClr val="bg1"/>
                </a:solidFill>
              </a:rPr>
              <a:t>* Significant</a:t>
            </a:r>
            <a:endParaRPr lang="en-US" sz="1300" b="1" dirty="0">
              <a:solidFill>
                <a:schemeClr val="bg1"/>
              </a:solidFill>
            </a:endParaRPr>
          </a:p>
        </p:txBody>
      </p:sp>
      <p:sp>
        <p:nvSpPr>
          <p:cNvPr id="12" name="TextBox 11"/>
          <p:cNvSpPr txBox="1"/>
          <p:nvPr/>
        </p:nvSpPr>
        <p:spPr>
          <a:xfrm>
            <a:off x="3581400" y="5257800"/>
            <a:ext cx="1723549" cy="892552"/>
          </a:xfrm>
          <a:prstGeom prst="rect">
            <a:avLst/>
          </a:prstGeom>
          <a:noFill/>
        </p:spPr>
        <p:txBody>
          <a:bodyPr wrap="none" rtlCol="0">
            <a:spAutoFit/>
          </a:bodyPr>
          <a:lstStyle/>
          <a:p>
            <a:r>
              <a:rPr lang="en-US" sz="1300" b="1" dirty="0" smtClean="0">
                <a:solidFill>
                  <a:schemeClr val="bg1"/>
                </a:solidFill>
              </a:rPr>
              <a:t>h² (SD) = 0.15 (0.15)</a:t>
            </a:r>
          </a:p>
          <a:p>
            <a:r>
              <a:rPr lang="en-US" sz="1300" b="1" dirty="0" smtClean="0">
                <a:solidFill>
                  <a:srgbClr val="FFFF00"/>
                </a:solidFill>
              </a:rPr>
              <a:t>* Not Significant</a:t>
            </a:r>
          </a:p>
          <a:p>
            <a:r>
              <a:rPr lang="en-US" sz="1300" b="1" dirty="0" smtClean="0">
                <a:solidFill>
                  <a:schemeClr val="bg1"/>
                </a:solidFill>
              </a:rPr>
              <a:t>e² (SD) = 0.85 (0.15)</a:t>
            </a:r>
          </a:p>
          <a:p>
            <a:r>
              <a:rPr lang="en-US" sz="1300" b="1" dirty="0" smtClean="0">
                <a:solidFill>
                  <a:schemeClr val="bg1"/>
                </a:solidFill>
              </a:rPr>
              <a:t>* Significant</a:t>
            </a:r>
            <a:endParaRPr lang="en-US" sz="1300" b="1" dirty="0">
              <a:solidFill>
                <a:schemeClr val="bg1"/>
              </a:solidFill>
            </a:endParaRPr>
          </a:p>
        </p:txBody>
      </p:sp>
      <p:sp>
        <p:nvSpPr>
          <p:cNvPr id="13" name="TextBox 12"/>
          <p:cNvSpPr txBox="1"/>
          <p:nvPr/>
        </p:nvSpPr>
        <p:spPr>
          <a:xfrm>
            <a:off x="6400800" y="5257800"/>
            <a:ext cx="1723549" cy="1292662"/>
          </a:xfrm>
          <a:prstGeom prst="rect">
            <a:avLst/>
          </a:prstGeom>
          <a:noFill/>
        </p:spPr>
        <p:txBody>
          <a:bodyPr wrap="none" rtlCol="0">
            <a:spAutoFit/>
          </a:bodyPr>
          <a:lstStyle/>
          <a:p>
            <a:r>
              <a:rPr lang="en-US" sz="1300" b="1" dirty="0" smtClean="0">
                <a:solidFill>
                  <a:schemeClr val="bg1"/>
                </a:solidFill>
              </a:rPr>
              <a:t>h² (SD) = 0.25 (0.09)</a:t>
            </a:r>
          </a:p>
          <a:p>
            <a:r>
              <a:rPr lang="en-US" sz="1300" b="1" dirty="0" smtClean="0">
                <a:solidFill>
                  <a:schemeClr val="bg1"/>
                </a:solidFill>
              </a:rPr>
              <a:t>* Significant</a:t>
            </a:r>
          </a:p>
          <a:p>
            <a:r>
              <a:rPr lang="en-US" sz="1300" b="1" dirty="0" smtClean="0">
                <a:solidFill>
                  <a:schemeClr val="bg1"/>
                </a:solidFill>
              </a:rPr>
              <a:t>e² (SD) = 0.50 (0.02)</a:t>
            </a:r>
          </a:p>
          <a:p>
            <a:r>
              <a:rPr lang="en-US" sz="1300" b="1" dirty="0" smtClean="0">
                <a:solidFill>
                  <a:schemeClr val="bg1"/>
                </a:solidFill>
              </a:rPr>
              <a:t>* Significant</a:t>
            </a:r>
          </a:p>
          <a:p>
            <a:r>
              <a:rPr lang="en-US" sz="1300" b="1" dirty="0" smtClean="0">
                <a:solidFill>
                  <a:schemeClr val="bg1"/>
                </a:solidFill>
              </a:rPr>
              <a:t>p² (SD) = 0.25 (0.09)</a:t>
            </a:r>
          </a:p>
          <a:p>
            <a:r>
              <a:rPr lang="en-US" sz="1300" b="1" dirty="0" smtClean="0">
                <a:solidFill>
                  <a:schemeClr val="bg1"/>
                </a:solidFill>
              </a:rPr>
              <a:t>* Significant</a:t>
            </a:r>
            <a:endParaRPr lang="en-US" sz="1300" b="1" dirty="0">
              <a:solidFill>
                <a:schemeClr val="bg1"/>
              </a:solidFill>
            </a:endParaRPr>
          </a:p>
        </p:txBody>
      </p:sp>
    </p:spTree>
    <p:extLst>
      <p:ext uri="{BB962C8B-B14F-4D97-AF65-F5344CB8AC3E}">
        <p14:creationId xmlns:p14="http://schemas.microsoft.com/office/powerpoint/2010/main" val="282717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000" dirty="0" smtClean="0">
                <a:solidFill>
                  <a:schemeClr val="bg1"/>
                </a:solidFill>
              </a:rPr>
              <a:t>Resemblance: Heritabilities of GBC </a:t>
            </a:r>
            <a:endParaRPr lang="en-US" sz="3000" dirty="0">
              <a:solidFill>
                <a:schemeClr val="bg1"/>
              </a:solidFill>
            </a:endParaRPr>
          </a:p>
        </p:txBody>
      </p:sp>
      <p:sp>
        <p:nvSpPr>
          <p:cNvPr id="5" name="TextBox 4"/>
          <p:cNvSpPr txBox="1"/>
          <p:nvPr/>
        </p:nvSpPr>
        <p:spPr>
          <a:xfrm>
            <a:off x="1171570" y="1981200"/>
            <a:ext cx="1324658" cy="400110"/>
          </a:xfrm>
          <a:prstGeom prst="rect">
            <a:avLst/>
          </a:prstGeom>
          <a:noFill/>
        </p:spPr>
        <p:txBody>
          <a:bodyPr wrap="none" rtlCol="0">
            <a:spAutoFit/>
          </a:bodyPr>
          <a:lstStyle/>
          <a:p>
            <a:r>
              <a:rPr lang="en-US" sz="2000" b="1" dirty="0" smtClean="0">
                <a:solidFill>
                  <a:schemeClr val="bg1"/>
                </a:solidFill>
              </a:rPr>
              <a:t>Yearlings</a:t>
            </a:r>
            <a:endParaRPr lang="en-US" sz="2000" b="1" dirty="0">
              <a:solidFill>
                <a:schemeClr val="bg1"/>
              </a:solidFill>
            </a:endParaRPr>
          </a:p>
        </p:txBody>
      </p:sp>
      <p:sp>
        <p:nvSpPr>
          <p:cNvPr id="9" name="TextBox 8"/>
          <p:cNvSpPr txBox="1"/>
          <p:nvPr/>
        </p:nvSpPr>
        <p:spPr>
          <a:xfrm>
            <a:off x="3838570" y="1981200"/>
            <a:ext cx="1736373" cy="400110"/>
          </a:xfrm>
          <a:prstGeom prst="rect">
            <a:avLst/>
          </a:prstGeom>
          <a:noFill/>
        </p:spPr>
        <p:txBody>
          <a:bodyPr wrap="none" rtlCol="0">
            <a:spAutoFit/>
          </a:bodyPr>
          <a:lstStyle/>
          <a:p>
            <a:r>
              <a:rPr lang="en-US" sz="2000" b="1" dirty="0" smtClean="0">
                <a:solidFill>
                  <a:schemeClr val="bg1"/>
                </a:solidFill>
              </a:rPr>
              <a:t>2.5 years old</a:t>
            </a:r>
            <a:endParaRPr lang="en-US" sz="2000" b="1" dirty="0">
              <a:solidFill>
                <a:schemeClr val="bg1"/>
              </a:solidFill>
            </a:endParaRPr>
          </a:p>
        </p:txBody>
      </p:sp>
      <p:sp>
        <p:nvSpPr>
          <p:cNvPr id="11" name="TextBox 10"/>
          <p:cNvSpPr txBox="1"/>
          <p:nvPr/>
        </p:nvSpPr>
        <p:spPr>
          <a:xfrm>
            <a:off x="6810370" y="1981200"/>
            <a:ext cx="1885453" cy="400110"/>
          </a:xfrm>
          <a:prstGeom prst="rect">
            <a:avLst/>
          </a:prstGeom>
          <a:noFill/>
        </p:spPr>
        <p:txBody>
          <a:bodyPr wrap="none" rtlCol="0">
            <a:spAutoFit/>
          </a:bodyPr>
          <a:lstStyle/>
          <a:p>
            <a:r>
              <a:rPr lang="en-US" sz="2000" b="1" dirty="0" smtClean="0">
                <a:solidFill>
                  <a:schemeClr val="bg1"/>
                </a:solidFill>
              </a:rPr>
              <a:t>3.5+ years old</a:t>
            </a:r>
            <a:endParaRPr lang="en-US" sz="2000" b="1" dirty="0">
              <a:solidFill>
                <a:schemeClr val="bg1"/>
              </a:solidFill>
            </a:endParaRPr>
          </a:p>
        </p:txBody>
      </p:sp>
      <p:graphicFrame>
        <p:nvGraphicFramePr>
          <p:cNvPr id="12" name="Chart 11"/>
          <p:cNvGraphicFramePr>
            <a:graphicFrameLocks/>
          </p:cNvGraphicFramePr>
          <p:nvPr>
            <p:extLst>
              <p:ext uri="{D42A27DB-BD31-4B8C-83A1-F6EECF244321}">
                <p14:modId xmlns:p14="http://schemas.microsoft.com/office/powerpoint/2010/main" val="3521404975"/>
              </p:ext>
            </p:extLst>
          </p:nvPr>
        </p:nvGraphicFramePr>
        <p:xfrm>
          <a:off x="210787" y="2133600"/>
          <a:ext cx="33528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3492150366"/>
              </p:ext>
            </p:extLst>
          </p:nvPr>
        </p:nvGraphicFramePr>
        <p:xfrm>
          <a:off x="2514600" y="2514600"/>
          <a:ext cx="44196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933524561"/>
              </p:ext>
            </p:extLst>
          </p:nvPr>
        </p:nvGraphicFramePr>
        <p:xfrm>
          <a:off x="4800600" y="2133600"/>
          <a:ext cx="4343400" cy="335280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762000" y="914400"/>
            <a:ext cx="4240905" cy="1015663"/>
          </a:xfrm>
          <a:prstGeom prst="rect">
            <a:avLst/>
          </a:prstGeom>
          <a:noFill/>
        </p:spPr>
        <p:txBody>
          <a:bodyPr wrap="none" rtlCol="0">
            <a:spAutoFit/>
          </a:bodyPr>
          <a:lstStyle/>
          <a:p>
            <a:r>
              <a:rPr lang="en-US" sz="2000" dirty="0" smtClean="0">
                <a:solidFill>
                  <a:srgbClr val="FF0000"/>
                </a:solidFill>
              </a:rPr>
              <a:t>■</a:t>
            </a:r>
            <a:r>
              <a:rPr lang="en-US" sz="2000" dirty="0" smtClean="0">
                <a:solidFill>
                  <a:schemeClr val="bg1"/>
                </a:solidFill>
              </a:rPr>
              <a:t> </a:t>
            </a:r>
            <a:r>
              <a:rPr lang="en-US" dirty="0" smtClean="0">
                <a:solidFill>
                  <a:schemeClr val="bg1"/>
                </a:solidFill>
              </a:rPr>
              <a:t>Heritability (h²)</a:t>
            </a:r>
          </a:p>
          <a:p>
            <a:r>
              <a:rPr lang="en-US" sz="2000" dirty="0" smtClean="0">
                <a:solidFill>
                  <a:srgbClr val="FFFF00"/>
                </a:solidFill>
              </a:rPr>
              <a:t>■</a:t>
            </a:r>
            <a:r>
              <a:rPr lang="en-US" dirty="0" smtClean="0">
                <a:solidFill>
                  <a:srgbClr val="FFFF00"/>
                </a:solidFill>
              </a:rPr>
              <a:t> </a:t>
            </a:r>
            <a:r>
              <a:rPr lang="en-US" dirty="0" smtClean="0">
                <a:solidFill>
                  <a:schemeClr val="bg1"/>
                </a:solidFill>
              </a:rPr>
              <a:t>Unknown </a:t>
            </a:r>
            <a:r>
              <a:rPr lang="en-US" dirty="0">
                <a:solidFill>
                  <a:schemeClr val="bg1"/>
                </a:solidFill>
              </a:rPr>
              <a:t>effects (</a:t>
            </a:r>
            <a:r>
              <a:rPr lang="en-US" dirty="0" smtClean="0">
                <a:solidFill>
                  <a:schemeClr val="bg1"/>
                </a:solidFill>
              </a:rPr>
              <a:t>e²)</a:t>
            </a:r>
          </a:p>
          <a:p>
            <a:r>
              <a:rPr lang="en-US" sz="2000" dirty="0" smtClean="0">
                <a:solidFill>
                  <a:srgbClr val="7030A0"/>
                </a:solidFill>
              </a:rPr>
              <a:t>■</a:t>
            </a:r>
            <a:r>
              <a:rPr lang="en-US" sz="2000" dirty="0" smtClean="0">
                <a:solidFill>
                  <a:schemeClr val="bg1"/>
                </a:solidFill>
              </a:rPr>
              <a:t> </a:t>
            </a:r>
            <a:r>
              <a:rPr lang="en-US" dirty="0" smtClean="0">
                <a:solidFill>
                  <a:schemeClr val="bg1"/>
                </a:solidFill>
              </a:rPr>
              <a:t>Permanent environmental effects (p²)</a:t>
            </a:r>
            <a:endParaRPr lang="en-US" dirty="0">
              <a:solidFill>
                <a:schemeClr val="bg1"/>
              </a:solidFill>
            </a:endParaRPr>
          </a:p>
        </p:txBody>
      </p:sp>
      <p:sp>
        <p:nvSpPr>
          <p:cNvPr id="16" name="TextBox 15"/>
          <p:cNvSpPr txBox="1"/>
          <p:nvPr/>
        </p:nvSpPr>
        <p:spPr>
          <a:xfrm>
            <a:off x="838200" y="5257800"/>
            <a:ext cx="1723549" cy="892552"/>
          </a:xfrm>
          <a:prstGeom prst="rect">
            <a:avLst/>
          </a:prstGeom>
          <a:noFill/>
        </p:spPr>
        <p:txBody>
          <a:bodyPr wrap="none" rtlCol="0">
            <a:spAutoFit/>
          </a:bodyPr>
          <a:lstStyle/>
          <a:p>
            <a:r>
              <a:rPr lang="en-US" sz="1300" b="1" dirty="0" smtClean="0">
                <a:solidFill>
                  <a:schemeClr val="bg1"/>
                </a:solidFill>
              </a:rPr>
              <a:t>h² (SD) = 0.30 (0.28)</a:t>
            </a:r>
          </a:p>
          <a:p>
            <a:r>
              <a:rPr lang="en-US" sz="1300" b="1" dirty="0" smtClean="0">
                <a:solidFill>
                  <a:srgbClr val="FFFF00"/>
                </a:solidFill>
              </a:rPr>
              <a:t>* Not Significant</a:t>
            </a:r>
          </a:p>
          <a:p>
            <a:r>
              <a:rPr lang="en-US" sz="1300" b="1" dirty="0" smtClean="0">
                <a:solidFill>
                  <a:schemeClr val="bg1"/>
                </a:solidFill>
              </a:rPr>
              <a:t>e² (SD) = 0.70 (0.28)</a:t>
            </a:r>
          </a:p>
          <a:p>
            <a:r>
              <a:rPr lang="en-US" sz="1300" b="1" dirty="0" smtClean="0">
                <a:solidFill>
                  <a:schemeClr val="bg1"/>
                </a:solidFill>
              </a:rPr>
              <a:t>* Significant</a:t>
            </a:r>
            <a:endParaRPr lang="en-US" sz="1300" b="1" dirty="0">
              <a:solidFill>
                <a:schemeClr val="bg1"/>
              </a:solidFill>
            </a:endParaRPr>
          </a:p>
        </p:txBody>
      </p:sp>
      <p:sp>
        <p:nvSpPr>
          <p:cNvPr id="17" name="TextBox 16"/>
          <p:cNvSpPr txBox="1"/>
          <p:nvPr/>
        </p:nvSpPr>
        <p:spPr>
          <a:xfrm>
            <a:off x="3733800" y="5257800"/>
            <a:ext cx="1723549" cy="892552"/>
          </a:xfrm>
          <a:prstGeom prst="rect">
            <a:avLst/>
          </a:prstGeom>
          <a:noFill/>
        </p:spPr>
        <p:txBody>
          <a:bodyPr wrap="none" rtlCol="0">
            <a:spAutoFit/>
          </a:bodyPr>
          <a:lstStyle/>
          <a:p>
            <a:r>
              <a:rPr lang="en-US" sz="1300" b="1" dirty="0" smtClean="0">
                <a:solidFill>
                  <a:schemeClr val="bg1"/>
                </a:solidFill>
              </a:rPr>
              <a:t>h² (SD) = 0.27 (0.14)</a:t>
            </a:r>
          </a:p>
          <a:p>
            <a:r>
              <a:rPr lang="en-US" sz="1300" b="1" dirty="0" smtClean="0">
                <a:solidFill>
                  <a:srgbClr val="FFFF00"/>
                </a:solidFill>
              </a:rPr>
              <a:t>* Not Significant</a:t>
            </a:r>
          </a:p>
          <a:p>
            <a:r>
              <a:rPr lang="en-US" sz="1300" b="1" dirty="0" smtClean="0">
                <a:solidFill>
                  <a:schemeClr val="bg1"/>
                </a:solidFill>
              </a:rPr>
              <a:t>e² (SD) = 0.73 (0.14)</a:t>
            </a:r>
          </a:p>
          <a:p>
            <a:r>
              <a:rPr lang="en-US" sz="1300" b="1" dirty="0" smtClean="0">
                <a:solidFill>
                  <a:schemeClr val="bg1"/>
                </a:solidFill>
              </a:rPr>
              <a:t>* Significant</a:t>
            </a:r>
            <a:endParaRPr lang="en-US" sz="1300" b="1" dirty="0">
              <a:solidFill>
                <a:schemeClr val="bg1"/>
              </a:solidFill>
            </a:endParaRPr>
          </a:p>
        </p:txBody>
      </p:sp>
      <p:sp>
        <p:nvSpPr>
          <p:cNvPr id="18" name="TextBox 17"/>
          <p:cNvSpPr txBox="1"/>
          <p:nvPr/>
        </p:nvSpPr>
        <p:spPr>
          <a:xfrm>
            <a:off x="6705600" y="5257800"/>
            <a:ext cx="1723549" cy="1292662"/>
          </a:xfrm>
          <a:prstGeom prst="rect">
            <a:avLst/>
          </a:prstGeom>
          <a:noFill/>
        </p:spPr>
        <p:txBody>
          <a:bodyPr wrap="none" rtlCol="0">
            <a:spAutoFit/>
          </a:bodyPr>
          <a:lstStyle/>
          <a:p>
            <a:r>
              <a:rPr lang="en-US" sz="1300" b="1" dirty="0" smtClean="0">
                <a:solidFill>
                  <a:schemeClr val="bg1"/>
                </a:solidFill>
              </a:rPr>
              <a:t>h² (SD) = 0.45 (0.09)</a:t>
            </a:r>
          </a:p>
          <a:p>
            <a:r>
              <a:rPr lang="en-US" sz="1300" b="1" dirty="0" smtClean="0">
                <a:solidFill>
                  <a:schemeClr val="bg1"/>
                </a:solidFill>
              </a:rPr>
              <a:t>* Significant</a:t>
            </a:r>
          </a:p>
          <a:p>
            <a:r>
              <a:rPr lang="en-US" sz="1300" b="1" dirty="0" smtClean="0">
                <a:solidFill>
                  <a:schemeClr val="bg1"/>
                </a:solidFill>
              </a:rPr>
              <a:t>e² (SD) = 0.13 (0.09)</a:t>
            </a:r>
          </a:p>
          <a:p>
            <a:r>
              <a:rPr lang="en-US" sz="1300" b="1" dirty="0" smtClean="0">
                <a:solidFill>
                  <a:schemeClr val="bg1"/>
                </a:solidFill>
              </a:rPr>
              <a:t>* Significant</a:t>
            </a:r>
          </a:p>
          <a:p>
            <a:r>
              <a:rPr lang="en-US" sz="1300" b="1" dirty="0">
                <a:solidFill>
                  <a:schemeClr val="bg1"/>
                </a:solidFill>
              </a:rPr>
              <a:t>p² (SD) </a:t>
            </a:r>
            <a:r>
              <a:rPr lang="en-US" sz="1300" b="1">
                <a:solidFill>
                  <a:schemeClr val="bg1"/>
                </a:solidFill>
              </a:rPr>
              <a:t>= </a:t>
            </a:r>
            <a:r>
              <a:rPr lang="en-US" sz="1300" b="1" smtClean="0">
                <a:solidFill>
                  <a:schemeClr val="bg1"/>
                </a:solidFill>
              </a:rPr>
              <a:t>0.45 (0.02)</a:t>
            </a:r>
            <a:endParaRPr lang="en-US" sz="1300" b="1" dirty="0">
              <a:solidFill>
                <a:schemeClr val="bg1"/>
              </a:solidFill>
            </a:endParaRPr>
          </a:p>
          <a:p>
            <a:r>
              <a:rPr lang="en-US" sz="1300" b="1" dirty="0">
                <a:solidFill>
                  <a:schemeClr val="bg1"/>
                </a:solidFill>
              </a:rPr>
              <a:t>* </a:t>
            </a:r>
            <a:r>
              <a:rPr lang="en-US" sz="1300" b="1" dirty="0" smtClean="0">
                <a:solidFill>
                  <a:schemeClr val="bg1"/>
                </a:solidFill>
              </a:rPr>
              <a:t>Significant</a:t>
            </a:r>
            <a:endParaRPr lang="en-US" sz="1300" b="1" dirty="0">
              <a:solidFill>
                <a:schemeClr val="bg1"/>
              </a:solidFill>
            </a:endParaRPr>
          </a:p>
        </p:txBody>
      </p:sp>
    </p:spTree>
    <p:extLst>
      <p:ext uri="{BB962C8B-B14F-4D97-AF65-F5344CB8AC3E}">
        <p14:creationId xmlns:p14="http://schemas.microsoft.com/office/powerpoint/2010/main" val="2642986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71" y="304800"/>
            <a:ext cx="8776996" cy="685800"/>
          </a:xfrm>
        </p:spPr>
        <p:txBody>
          <a:bodyPr>
            <a:noAutofit/>
          </a:bodyPr>
          <a:lstStyle/>
          <a:p>
            <a:r>
              <a:rPr lang="en-US" sz="3000" dirty="0" smtClean="0">
                <a:solidFill>
                  <a:schemeClr val="bg1"/>
                </a:solidFill>
              </a:rPr>
              <a:t>Resemblance: Multi-State Analysis “Cull” to “Keep”</a:t>
            </a:r>
            <a:endParaRPr lang="en-US" sz="3000" dirty="0">
              <a:solidFill>
                <a:schemeClr val="bg1"/>
              </a:solidFill>
            </a:endParaRPr>
          </a:p>
        </p:txBody>
      </p:sp>
      <p:grpSp>
        <p:nvGrpSpPr>
          <p:cNvPr id="25" name="Group 24"/>
          <p:cNvGrpSpPr/>
          <p:nvPr/>
        </p:nvGrpSpPr>
        <p:grpSpPr>
          <a:xfrm>
            <a:off x="171471" y="2297731"/>
            <a:ext cx="1411243" cy="2895600"/>
            <a:chOff x="838200" y="2794457"/>
            <a:chExt cx="2209800" cy="2650107"/>
          </a:xfrm>
        </p:grpSpPr>
        <p:grpSp>
          <p:nvGrpSpPr>
            <p:cNvPr id="26" name="Group 25"/>
            <p:cNvGrpSpPr/>
            <p:nvPr/>
          </p:nvGrpSpPr>
          <p:grpSpPr>
            <a:xfrm>
              <a:off x="838200" y="2794457"/>
              <a:ext cx="2209800" cy="2650107"/>
              <a:chOff x="685800" y="2317255"/>
              <a:chExt cx="2514600" cy="2872736"/>
            </a:xfrm>
          </p:grpSpPr>
          <p:sp>
            <p:nvSpPr>
              <p:cNvPr id="37" name="Rounded Rectangle 36"/>
              <p:cNvSpPr/>
              <p:nvPr/>
            </p:nvSpPr>
            <p:spPr>
              <a:xfrm>
                <a:off x="685800" y="2317255"/>
                <a:ext cx="2514600" cy="18737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Same Side Corner Rectangle 37"/>
              <p:cNvSpPr/>
              <p:nvPr/>
            </p:nvSpPr>
            <p:spPr>
              <a:xfrm rot="10800000">
                <a:off x="685801" y="3773446"/>
                <a:ext cx="2514599" cy="1416545"/>
              </a:xfrm>
              <a:prstGeom prst="round2SameRect">
                <a:avLst>
                  <a:gd name="adj1" fmla="val 17506"/>
                  <a:gd name="adj2" fmla="val 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984703" y="3073416"/>
              <a:ext cx="2063296" cy="760544"/>
            </a:xfrm>
            <a:prstGeom prst="rect">
              <a:avLst/>
            </a:prstGeom>
            <a:noFill/>
          </p:spPr>
          <p:txBody>
            <a:bodyPr wrap="square" rtlCol="0">
              <a:spAutoFit/>
            </a:bodyPr>
            <a:lstStyle/>
            <a:p>
              <a:pPr algn="ctr"/>
              <a:r>
                <a:rPr lang="en-US" sz="1600" dirty="0"/>
                <a:t>C</a:t>
              </a:r>
              <a:r>
                <a:rPr lang="en-US" sz="1600" dirty="0" smtClean="0"/>
                <a:t>ategorized “</a:t>
              </a:r>
              <a:r>
                <a:rPr lang="en-US" sz="1600" b="1" dirty="0" smtClean="0"/>
                <a:t>Keep</a:t>
              </a:r>
              <a:r>
                <a:rPr lang="en-US" sz="1600" dirty="0" smtClean="0"/>
                <a:t>”</a:t>
              </a:r>
            </a:p>
            <a:p>
              <a:pPr algn="ctr"/>
              <a:r>
                <a:rPr lang="en-US" sz="1600" dirty="0" smtClean="0"/>
                <a:t>Bucks </a:t>
              </a:r>
              <a:endParaRPr lang="en-US" sz="1600" dirty="0"/>
            </a:p>
          </p:txBody>
        </p:sp>
        <p:sp>
          <p:nvSpPr>
            <p:cNvPr id="28" name="TextBox 27"/>
            <p:cNvSpPr txBox="1"/>
            <p:nvPr/>
          </p:nvSpPr>
          <p:spPr>
            <a:xfrm>
              <a:off x="984704" y="4410908"/>
              <a:ext cx="2063294" cy="760544"/>
            </a:xfrm>
            <a:prstGeom prst="rect">
              <a:avLst/>
            </a:prstGeom>
            <a:noFill/>
          </p:spPr>
          <p:txBody>
            <a:bodyPr wrap="square" rtlCol="0">
              <a:spAutoFit/>
            </a:bodyPr>
            <a:lstStyle/>
            <a:p>
              <a:pPr algn="ctr"/>
              <a:r>
                <a:rPr lang="en-US" sz="1600" dirty="0"/>
                <a:t>C</a:t>
              </a:r>
              <a:r>
                <a:rPr lang="en-US" sz="1600" dirty="0" smtClean="0"/>
                <a:t>ategorized </a:t>
              </a:r>
              <a:r>
                <a:rPr lang="en-US" sz="1600" b="1" dirty="0" smtClean="0"/>
                <a:t>“Cull”</a:t>
              </a:r>
            </a:p>
            <a:p>
              <a:pPr algn="ctr"/>
              <a:r>
                <a:rPr lang="en-US" sz="1600" dirty="0" smtClean="0"/>
                <a:t>Bucks </a:t>
              </a:r>
              <a:endParaRPr lang="en-US" sz="1600" dirty="0"/>
            </a:p>
          </p:txBody>
        </p:sp>
      </p:grpSp>
      <p:sp>
        <p:nvSpPr>
          <p:cNvPr id="4" name="Down Arrow 3"/>
          <p:cNvSpPr/>
          <p:nvPr/>
        </p:nvSpPr>
        <p:spPr>
          <a:xfrm rot="10800000">
            <a:off x="923873" y="3494780"/>
            <a:ext cx="457200" cy="4980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6" name="Group 5"/>
          <p:cNvGrpSpPr/>
          <p:nvPr/>
        </p:nvGrpSpPr>
        <p:grpSpPr>
          <a:xfrm>
            <a:off x="1676400" y="1267298"/>
            <a:ext cx="7272067" cy="4953000"/>
            <a:chOff x="1676400" y="1267298"/>
            <a:chExt cx="7272067" cy="4953000"/>
          </a:xfrm>
        </p:grpSpPr>
        <p:grpSp>
          <p:nvGrpSpPr>
            <p:cNvPr id="3" name="Group 2"/>
            <p:cNvGrpSpPr/>
            <p:nvPr/>
          </p:nvGrpSpPr>
          <p:grpSpPr>
            <a:xfrm>
              <a:off x="1676400" y="1267298"/>
              <a:ext cx="7272067" cy="4953000"/>
              <a:chOff x="533400" y="1828800"/>
              <a:chExt cx="8077200" cy="42878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8077200" cy="428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248400" y="2137775"/>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4400" y="3972711"/>
                <a:ext cx="723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066800" y="4114800"/>
                <a:ext cx="736148"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48%</a:t>
                </a:r>
                <a:endParaRPr lang="en-US" sz="1600" b="1" dirty="0">
                  <a:solidFill>
                    <a:schemeClr val="tx1"/>
                  </a:solidFill>
                </a:endParaRPr>
              </a:p>
            </p:txBody>
          </p:sp>
          <p:sp>
            <p:nvSpPr>
              <p:cNvPr id="23" name="Rounded Rectangle 22"/>
              <p:cNvSpPr/>
              <p:nvPr/>
            </p:nvSpPr>
            <p:spPr>
              <a:xfrm>
                <a:off x="2029178" y="4114800"/>
                <a:ext cx="747889"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36%</a:t>
                </a:r>
                <a:endParaRPr lang="en-US" sz="1600" b="1" dirty="0">
                  <a:solidFill>
                    <a:schemeClr val="tx1"/>
                  </a:solidFill>
                </a:endParaRPr>
              </a:p>
            </p:txBody>
          </p:sp>
          <p:sp>
            <p:nvSpPr>
              <p:cNvPr id="29" name="Rounded Rectangle 28"/>
              <p:cNvSpPr/>
              <p:nvPr/>
            </p:nvSpPr>
            <p:spPr>
              <a:xfrm>
                <a:off x="2971800"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26%</a:t>
                </a:r>
                <a:endParaRPr lang="en-US" sz="1400" b="1" dirty="0">
                  <a:solidFill>
                    <a:schemeClr val="tx1"/>
                  </a:solidFill>
                </a:endParaRPr>
              </a:p>
            </p:txBody>
          </p:sp>
          <p:sp>
            <p:nvSpPr>
              <p:cNvPr id="30" name="Rounded Rectangle 29"/>
              <p:cNvSpPr/>
              <p:nvPr/>
            </p:nvSpPr>
            <p:spPr>
              <a:xfrm>
                <a:off x="3878846" y="4114800"/>
                <a:ext cx="693153"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18%</a:t>
                </a:r>
                <a:endParaRPr lang="en-US" sz="1400" b="1" dirty="0">
                  <a:solidFill>
                    <a:schemeClr val="tx1"/>
                  </a:solidFill>
                </a:endParaRPr>
              </a:p>
            </p:txBody>
          </p:sp>
          <p:sp>
            <p:nvSpPr>
              <p:cNvPr id="31" name="Rounded Rectangle 30"/>
              <p:cNvSpPr/>
              <p:nvPr/>
            </p:nvSpPr>
            <p:spPr>
              <a:xfrm>
                <a:off x="4742340"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12%</a:t>
                </a:r>
                <a:endParaRPr lang="en-US" sz="1400" b="1" dirty="0">
                  <a:solidFill>
                    <a:schemeClr val="tx1"/>
                  </a:solidFill>
                </a:endParaRPr>
              </a:p>
            </p:txBody>
          </p:sp>
          <p:sp>
            <p:nvSpPr>
              <p:cNvPr id="32" name="Rounded Rectangle 31"/>
              <p:cNvSpPr/>
              <p:nvPr/>
            </p:nvSpPr>
            <p:spPr>
              <a:xfrm>
                <a:off x="5583312"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8%</a:t>
                </a:r>
                <a:endParaRPr lang="en-US" sz="1500" b="1" dirty="0">
                  <a:solidFill>
                    <a:schemeClr val="tx1"/>
                  </a:solidFill>
                </a:endParaRPr>
              </a:p>
            </p:txBody>
          </p:sp>
          <p:sp>
            <p:nvSpPr>
              <p:cNvPr id="33" name="Rounded Rectangle 32"/>
              <p:cNvSpPr/>
              <p:nvPr/>
            </p:nvSpPr>
            <p:spPr>
              <a:xfrm>
                <a:off x="6469647"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5%</a:t>
                </a:r>
                <a:endParaRPr lang="en-US" sz="1500" b="1" dirty="0">
                  <a:solidFill>
                    <a:schemeClr val="tx1"/>
                  </a:solidFill>
                </a:endParaRPr>
              </a:p>
            </p:txBody>
          </p:sp>
          <p:sp>
            <p:nvSpPr>
              <p:cNvPr id="34" name="Rounded Rectangle 33"/>
              <p:cNvSpPr/>
              <p:nvPr/>
            </p:nvSpPr>
            <p:spPr>
              <a:xfrm>
                <a:off x="7380935" y="4114800"/>
                <a:ext cx="696266"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3%</a:t>
                </a:r>
                <a:endParaRPr lang="en-US" sz="1500" b="1" dirty="0">
                  <a:solidFill>
                    <a:schemeClr val="tx1"/>
                  </a:solidFill>
                </a:endParaRPr>
              </a:p>
            </p:txBody>
          </p:sp>
        </p:grpSp>
        <p:sp>
          <p:nvSpPr>
            <p:cNvPr id="39" name="Rounded Rectangle 38"/>
            <p:cNvSpPr/>
            <p:nvPr/>
          </p:nvSpPr>
          <p:spPr>
            <a:xfrm>
              <a:off x="3037191" y="2035305"/>
              <a:ext cx="659228"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40" name="Rounded Rectangle 39"/>
            <p:cNvSpPr/>
            <p:nvPr/>
          </p:nvSpPr>
          <p:spPr>
            <a:xfrm>
              <a:off x="3871741" y="204629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35" name="Rounded Rectangle 34"/>
            <p:cNvSpPr/>
            <p:nvPr/>
          </p:nvSpPr>
          <p:spPr>
            <a:xfrm>
              <a:off x="4688374" y="204629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36" name="Rounded Rectangle 35"/>
            <p:cNvSpPr/>
            <p:nvPr/>
          </p:nvSpPr>
          <p:spPr>
            <a:xfrm>
              <a:off x="5465794" y="204629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47" name="Rounded Rectangle 46"/>
            <p:cNvSpPr/>
            <p:nvPr/>
          </p:nvSpPr>
          <p:spPr>
            <a:xfrm>
              <a:off x="6222938" y="204629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48" name="Rounded Rectangle 47"/>
            <p:cNvSpPr/>
            <p:nvPr/>
          </p:nvSpPr>
          <p:spPr>
            <a:xfrm>
              <a:off x="7020924" y="204629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49" name="Rounded Rectangle 48"/>
            <p:cNvSpPr/>
            <p:nvPr/>
          </p:nvSpPr>
          <p:spPr>
            <a:xfrm>
              <a:off x="7841374" y="204629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5" name="Right Arrow 4"/>
            <p:cNvSpPr/>
            <p:nvPr/>
          </p:nvSpPr>
          <p:spPr>
            <a:xfrm rot="18488122">
              <a:off x="2747985" y="3524022"/>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18488122">
              <a:off x="3570926" y="3518032"/>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18488122">
              <a:off x="4362445" y="3518036"/>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8488122">
              <a:off x="5173959" y="3518035"/>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rot="18488122">
              <a:off x="5928678" y="3518033"/>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18488122">
              <a:off x="6683844" y="3518033"/>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8488122">
              <a:off x="7555326" y="3518035"/>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2454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71" y="304800"/>
            <a:ext cx="8776996" cy="685800"/>
          </a:xfrm>
        </p:spPr>
        <p:txBody>
          <a:bodyPr>
            <a:noAutofit/>
          </a:bodyPr>
          <a:lstStyle/>
          <a:p>
            <a:r>
              <a:rPr lang="en-US" sz="3000" dirty="0" smtClean="0">
                <a:solidFill>
                  <a:schemeClr val="bg1"/>
                </a:solidFill>
              </a:rPr>
              <a:t>Resemblance: Multi-State Analysis “Keep” to “Cull”</a:t>
            </a:r>
            <a:endParaRPr lang="en-US" sz="3000" dirty="0">
              <a:solidFill>
                <a:schemeClr val="bg1"/>
              </a:solidFill>
            </a:endParaRPr>
          </a:p>
        </p:txBody>
      </p:sp>
      <p:grpSp>
        <p:nvGrpSpPr>
          <p:cNvPr id="3" name="Group 2"/>
          <p:cNvGrpSpPr/>
          <p:nvPr/>
        </p:nvGrpSpPr>
        <p:grpSpPr>
          <a:xfrm>
            <a:off x="1676400" y="1178678"/>
            <a:ext cx="7272067" cy="4953000"/>
            <a:chOff x="533400" y="1828800"/>
            <a:chExt cx="8077200" cy="42878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8077200" cy="428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248400" y="2137775"/>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14400" y="3972711"/>
              <a:ext cx="723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2029178" y="4114800"/>
              <a:ext cx="747889"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Cull</a:t>
              </a:r>
              <a:endParaRPr lang="en-US" sz="1400" b="1" dirty="0">
                <a:solidFill>
                  <a:schemeClr val="tx1"/>
                </a:solidFill>
              </a:endParaRPr>
            </a:p>
          </p:txBody>
        </p:sp>
        <p:sp>
          <p:nvSpPr>
            <p:cNvPr id="29" name="Rounded Rectangle 28"/>
            <p:cNvSpPr/>
            <p:nvPr/>
          </p:nvSpPr>
          <p:spPr>
            <a:xfrm>
              <a:off x="2971800"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Cull</a:t>
              </a:r>
              <a:endParaRPr lang="en-US" sz="1400" b="1" dirty="0">
                <a:solidFill>
                  <a:schemeClr val="tx1"/>
                </a:solidFill>
              </a:endParaRPr>
            </a:p>
          </p:txBody>
        </p:sp>
        <p:sp>
          <p:nvSpPr>
            <p:cNvPr id="30" name="Rounded Rectangle 29"/>
            <p:cNvSpPr/>
            <p:nvPr/>
          </p:nvSpPr>
          <p:spPr>
            <a:xfrm>
              <a:off x="3878846" y="4114800"/>
              <a:ext cx="693153"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Cull</a:t>
              </a:r>
            </a:p>
          </p:txBody>
        </p:sp>
        <p:sp>
          <p:nvSpPr>
            <p:cNvPr id="31" name="Rounded Rectangle 30"/>
            <p:cNvSpPr/>
            <p:nvPr/>
          </p:nvSpPr>
          <p:spPr>
            <a:xfrm>
              <a:off x="4742340"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Cull</a:t>
              </a:r>
            </a:p>
          </p:txBody>
        </p:sp>
        <p:sp>
          <p:nvSpPr>
            <p:cNvPr id="32" name="Rounded Rectangle 31"/>
            <p:cNvSpPr/>
            <p:nvPr/>
          </p:nvSpPr>
          <p:spPr>
            <a:xfrm>
              <a:off x="5583312"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Cull</a:t>
              </a:r>
            </a:p>
          </p:txBody>
        </p:sp>
        <p:sp>
          <p:nvSpPr>
            <p:cNvPr id="33" name="Rounded Rectangle 32"/>
            <p:cNvSpPr/>
            <p:nvPr/>
          </p:nvSpPr>
          <p:spPr>
            <a:xfrm>
              <a:off x="6469647"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Cull</a:t>
              </a:r>
            </a:p>
          </p:txBody>
        </p:sp>
        <p:sp>
          <p:nvSpPr>
            <p:cNvPr id="34" name="Rounded Rectangle 33"/>
            <p:cNvSpPr/>
            <p:nvPr/>
          </p:nvSpPr>
          <p:spPr>
            <a:xfrm>
              <a:off x="7380935" y="4114800"/>
              <a:ext cx="696266"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Cull</a:t>
              </a:r>
            </a:p>
          </p:txBody>
        </p:sp>
      </p:grpSp>
      <p:grpSp>
        <p:nvGrpSpPr>
          <p:cNvPr id="25" name="Group 24"/>
          <p:cNvGrpSpPr/>
          <p:nvPr/>
        </p:nvGrpSpPr>
        <p:grpSpPr>
          <a:xfrm>
            <a:off x="171471" y="2209111"/>
            <a:ext cx="1411243" cy="2895600"/>
            <a:chOff x="838200" y="2794457"/>
            <a:chExt cx="2209800" cy="2650107"/>
          </a:xfrm>
        </p:grpSpPr>
        <p:grpSp>
          <p:nvGrpSpPr>
            <p:cNvPr id="26" name="Group 25"/>
            <p:cNvGrpSpPr/>
            <p:nvPr/>
          </p:nvGrpSpPr>
          <p:grpSpPr>
            <a:xfrm>
              <a:off x="838200" y="2794457"/>
              <a:ext cx="2209800" cy="2650107"/>
              <a:chOff x="685800" y="2317255"/>
              <a:chExt cx="2514600" cy="2872736"/>
            </a:xfrm>
          </p:grpSpPr>
          <p:sp>
            <p:nvSpPr>
              <p:cNvPr id="37" name="Rounded Rectangle 36"/>
              <p:cNvSpPr/>
              <p:nvPr/>
            </p:nvSpPr>
            <p:spPr>
              <a:xfrm>
                <a:off x="685800" y="2317255"/>
                <a:ext cx="2514600" cy="187374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Same Side Corner Rectangle 37"/>
              <p:cNvSpPr/>
              <p:nvPr/>
            </p:nvSpPr>
            <p:spPr>
              <a:xfrm rot="10800000">
                <a:off x="685801" y="3773446"/>
                <a:ext cx="2514599" cy="1416545"/>
              </a:xfrm>
              <a:prstGeom prst="round2SameRect">
                <a:avLst>
                  <a:gd name="adj1" fmla="val 17506"/>
                  <a:gd name="adj2" fmla="val 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927656" y="3143786"/>
              <a:ext cx="2063296" cy="760544"/>
            </a:xfrm>
            <a:prstGeom prst="rect">
              <a:avLst/>
            </a:prstGeom>
            <a:noFill/>
          </p:spPr>
          <p:txBody>
            <a:bodyPr wrap="square" rtlCol="0">
              <a:spAutoFit/>
            </a:bodyPr>
            <a:lstStyle/>
            <a:p>
              <a:pPr algn="ctr"/>
              <a:r>
                <a:rPr lang="en-US" sz="1600" dirty="0"/>
                <a:t>C</a:t>
              </a:r>
              <a:r>
                <a:rPr lang="en-US" sz="1600" dirty="0" smtClean="0"/>
                <a:t>ategorized </a:t>
              </a:r>
              <a:r>
                <a:rPr lang="en-US" sz="1600" b="1" dirty="0" smtClean="0"/>
                <a:t>“Keep” </a:t>
              </a:r>
              <a:r>
                <a:rPr lang="en-US" sz="1600" dirty="0" smtClean="0"/>
                <a:t>Bucks</a:t>
              </a:r>
              <a:endParaRPr lang="en-US" sz="1600" dirty="0"/>
            </a:p>
          </p:txBody>
        </p:sp>
        <p:sp>
          <p:nvSpPr>
            <p:cNvPr id="28" name="TextBox 27"/>
            <p:cNvSpPr txBox="1"/>
            <p:nvPr/>
          </p:nvSpPr>
          <p:spPr>
            <a:xfrm>
              <a:off x="984704" y="4399100"/>
              <a:ext cx="2063294" cy="760544"/>
            </a:xfrm>
            <a:prstGeom prst="rect">
              <a:avLst/>
            </a:prstGeom>
            <a:noFill/>
          </p:spPr>
          <p:txBody>
            <a:bodyPr wrap="square" rtlCol="0">
              <a:spAutoFit/>
            </a:bodyPr>
            <a:lstStyle/>
            <a:p>
              <a:pPr algn="ctr"/>
              <a:r>
                <a:rPr lang="en-US" sz="1600" dirty="0"/>
                <a:t>C</a:t>
              </a:r>
              <a:r>
                <a:rPr lang="en-US" sz="1600" dirty="0" smtClean="0"/>
                <a:t>ategorized “</a:t>
              </a:r>
              <a:r>
                <a:rPr lang="en-US" sz="1600" b="1" dirty="0" smtClean="0"/>
                <a:t>Cull</a:t>
              </a:r>
              <a:r>
                <a:rPr lang="en-US" sz="1600" dirty="0" smtClean="0"/>
                <a:t>”</a:t>
              </a:r>
            </a:p>
            <a:p>
              <a:pPr algn="ctr"/>
              <a:r>
                <a:rPr lang="en-US" sz="1600" dirty="0" smtClean="0"/>
                <a:t>Bucks </a:t>
              </a:r>
              <a:endParaRPr lang="en-US" sz="1600" dirty="0"/>
            </a:p>
          </p:txBody>
        </p:sp>
      </p:grpSp>
      <p:sp>
        <p:nvSpPr>
          <p:cNvPr id="39" name="Rounded Rectangle 38"/>
          <p:cNvSpPr/>
          <p:nvPr/>
        </p:nvSpPr>
        <p:spPr>
          <a:xfrm>
            <a:off x="3037191" y="1946685"/>
            <a:ext cx="659228"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32%</a:t>
            </a:r>
            <a:endParaRPr lang="en-US" sz="1500" b="1" dirty="0">
              <a:solidFill>
                <a:schemeClr val="tx1"/>
              </a:solidFill>
              <a:latin typeface="Calibri" panose="020F0502020204030204" pitchFamily="34" charset="0"/>
              <a:cs typeface="Calibri" panose="020F0502020204030204" pitchFamily="34" charset="0"/>
            </a:endParaRPr>
          </a:p>
        </p:txBody>
      </p:sp>
      <p:sp>
        <p:nvSpPr>
          <p:cNvPr id="40" name="Rounded Rectangle 39"/>
          <p:cNvSpPr/>
          <p:nvPr/>
        </p:nvSpPr>
        <p:spPr>
          <a:xfrm>
            <a:off x="3871741" y="195767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32%</a:t>
            </a:r>
            <a:endParaRPr lang="en-US" sz="1500" b="1" dirty="0">
              <a:solidFill>
                <a:schemeClr val="tx1"/>
              </a:solidFill>
              <a:latin typeface="Calibri" panose="020F0502020204030204" pitchFamily="34" charset="0"/>
              <a:cs typeface="Calibri" panose="020F0502020204030204" pitchFamily="34" charset="0"/>
            </a:endParaRPr>
          </a:p>
        </p:txBody>
      </p:sp>
      <p:sp>
        <p:nvSpPr>
          <p:cNvPr id="46" name="Rounded Rectangle 45"/>
          <p:cNvSpPr/>
          <p:nvPr/>
        </p:nvSpPr>
        <p:spPr>
          <a:xfrm>
            <a:off x="2181926" y="1957672"/>
            <a:ext cx="582464"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33%</a:t>
            </a:r>
            <a:endParaRPr lang="en-US" sz="1500" b="1" dirty="0">
              <a:solidFill>
                <a:schemeClr val="tx1"/>
              </a:solidFill>
              <a:latin typeface="Calibri" panose="020F0502020204030204" pitchFamily="34" charset="0"/>
              <a:cs typeface="Calibri" panose="020F0502020204030204" pitchFamily="34" charset="0"/>
            </a:endParaRPr>
          </a:p>
        </p:txBody>
      </p:sp>
      <p:sp>
        <p:nvSpPr>
          <p:cNvPr id="35" name="Rounded Rectangle 34"/>
          <p:cNvSpPr/>
          <p:nvPr/>
        </p:nvSpPr>
        <p:spPr>
          <a:xfrm>
            <a:off x="4688374" y="195767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32%</a:t>
            </a:r>
            <a:endParaRPr lang="en-US" sz="1500" b="1" dirty="0">
              <a:solidFill>
                <a:schemeClr val="tx1"/>
              </a:solidFill>
              <a:latin typeface="Calibri" panose="020F0502020204030204" pitchFamily="34" charset="0"/>
              <a:cs typeface="Calibri" panose="020F0502020204030204" pitchFamily="34" charset="0"/>
            </a:endParaRPr>
          </a:p>
        </p:txBody>
      </p:sp>
      <p:sp>
        <p:nvSpPr>
          <p:cNvPr id="36" name="Rounded Rectangle 35"/>
          <p:cNvSpPr/>
          <p:nvPr/>
        </p:nvSpPr>
        <p:spPr>
          <a:xfrm>
            <a:off x="5465794" y="195767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31%</a:t>
            </a:r>
            <a:endParaRPr lang="en-US" sz="1500" b="1" dirty="0">
              <a:solidFill>
                <a:schemeClr val="tx1"/>
              </a:solidFill>
              <a:latin typeface="Calibri" panose="020F0502020204030204" pitchFamily="34" charset="0"/>
              <a:cs typeface="Calibri" panose="020F0502020204030204" pitchFamily="34" charset="0"/>
            </a:endParaRPr>
          </a:p>
        </p:txBody>
      </p:sp>
      <p:sp>
        <p:nvSpPr>
          <p:cNvPr id="47" name="Rounded Rectangle 46"/>
          <p:cNvSpPr/>
          <p:nvPr/>
        </p:nvSpPr>
        <p:spPr>
          <a:xfrm>
            <a:off x="6222938" y="195767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31%</a:t>
            </a:r>
            <a:endParaRPr lang="en-US" sz="1500" b="1" dirty="0">
              <a:solidFill>
                <a:schemeClr val="tx1"/>
              </a:solidFill>
              <a:latin typeface="Calibri" panose="020F0502020204030204" pitchFamily="34" charset="0"/>
              <a:cs typeface="Calibri" panose="020F0502020204030204" pitchFamily="34" charset="0"/>
            </a:endParaRPr>
          </a:p>
        </p:txBody>
      </p:sp>
      <p:sp>
        <p:nvSpPr>
          <p:cNvPr id="48" name="Rounded Rectangle 47"/>
          <p:cNvSpPr/>
          <p:nvPr/>
        </p:nvSpPr>
        <p:spPr>
          <a:xfrm>
            <a:off x="7020924" y="195767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30%</a:t>
            </a:r>
            <a:endParaRPr lang="en-US" sz="1500" b="1" dirty="0">
              <a:solidFill>
                <a:schemeClr val="tx1"/>
              </a:solidFill>
              <a:latin typeface="Calibri" panose="020F0502020204030204" pitchFamily="34" charset="0"/>
              <a:cs typeface="Calibri" panose="020F0502020204030204" pitchFamily="34" charset="0"/>
            </a:endParaRPr>
          </a:p>
        </p:txBody>
      </p:sp>
      <p:sp>
        <p:nvSpPr>
          <p:cNvPr id="49" name="Rounded Rectangle 48"/>
          <p:cNvSpPr/>
          <p:nvPr/>
        </p:nvSpPr>
        <p:spPr>
          <a:xfrm>
            <a:off x="7841374" y="1957672"/>
            <a:ext cx="624059"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latin typeface="Calibri" panose="020F0502020204030204" pitchFamily="34" charset="0"/>
                <a:cs typeface="Calibri" panose="020F0502020204030204" pitchFamily="34" charset="0"/>
              </a:rPr>
              <a:t>30%</a:t>
            </a:r>
            <a:endParaRPr lang="en-US" sz="1500" b="1" dirty="0">
              <a:solidFill>
                <a:schemeClr val="tx1"/>
              </a:solidFill>
              <a:latin typeface="Calibri" panose="020F0502020204030204" pitchFamily="34" charset="0"/>
              <a:cs typeface="Calibri" panose="020F0502020204030204" pitchFamily="34" charset="0"/>
            </a:endParaRPr>
          </a:p>
        </p:txBody>
      </p:sp>
      <p:sp>
        <p:nvSpPr>
          <p:cNvPr id="41" name="Down Arrow 40"/>
          <p:cNvSpPr/>
          <p:nvPr/>
        </p:nvSpPr>
        <p:spPr>
          <a:xfrm>
            <a:off x="971940" y="3388166"/>
            <a:ext cx="457200" cy="49803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2" name="Right Arrow 41"/>
          <p:cNvSpPr/>
          <p:nvPr/>
        </p:nvSpPr>
        <p:spPr>
          <a:xfrm rot="2892154">
            <a:off x="2747985" y="3435402"/>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2892154">
            <a:off x="3570926" y="3429412"/>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2892154">
            <a:off x="4362445" y="3429416"/>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2892154">
            <a:off x="5173959" y="3429415"/>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rot="2892154">
            <a:off x="5928678" y="3429413"/>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rot="2892154">
            <a:off x="6683844" y="3429413"/>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2892154">
            <a:off x="7555326" y="3429415"/>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757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63562"/>
          </a:xfrm>
        </p:spPr>
        <p:txBody>
          <a:bodyPr>
            <a:normAutofit/>
          </a:bodyPr>
          <a:lstStyle/>
          <a:p>
            <a:r>
              <a:rPr lang="en-US" sz="3000" dirty="0" smtClean="0">
                <a:solidFill>
                  <a:schemeClr val="bg1"/>
                </a:solidFill>
              </a:rPr>
              <a:t>Genetic (Breeding Values) Improvements??</a:t>
            </a:r>
            <a:endParaRPr lang="en-US" sz="3000" dirty="0"/>
          </a:p>
        </p:txBody>
      </p:sp>
      <p:graphicFrame>
        <p:nvGraphicFramePr>
          <p:cNvPr id="59" name="Chart 58"/>
          <p:cNvGraphicFramePr>
            <a:graphicFrameLocks/>
          </p:cNvGraphicFramePr>
          <p:nvPr>
            <p:extLst>
              <p:ext uri="{D42A27DB-BD31-4B8C-83A1-F6EECF244321}">
                <p14:modId xmlns:p14="http://schemas.microsoft.com/office/powerpoint/2010/main" val="2585325624"/>
              </p:ext>
            </p:extLst>
          </p:nvPr>
        </p:nvGraphicFramePr>
        <p:xfrm>
          <a:off x="500702" y="2080974"/>
          <a:ext cx="8218795"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2000" y="1219200"/>
            <a:ext cx="7696200" cy="861774"/>
          </a:xfrm>
          <a:prstGeom prst="rect">
            <a:avLst/>
          </a:prstGeom>
          <a:noFill/>
        </p:spPr>
        <p:txBody>
          <a:bodyPr wrap="square" rtlCol="0">
            <a:spAutoFit/>
          </a:bodyPr>
          <a:lstStyle/>
          <a:p>
            <a:pPr>
              <a:lnSpc>
                <a:spcPct val="150000"/>
              </a:lnSpc>
            </a:pPr>
            <a:r>
              <a:rPr lang="en-US" sz="2000" dirty="0">
                <a:solidFill>
                  <a:schemeClr val="bg1"/>
                </a:solidFill>
              </a:rPr>
              <a:t>A</a:t>
            </a:r>
            <a:r>
              <a:rPr lang="en-US" sz="2000" dirty="0" smtClean="0">
                <a:solidFill>
                  <a:schemeClr val="bg1"/>
                </a:solidFill>
              </a:rPr>
              <a:t>verage breeding values and antler size increase over time</a:t>
            </a:r>
          </a:p>
          <a:p>
            <a:endParaRPr lang="en-US" sz="2000" dirty="0">
              <a:solidFill>
                <a:schemeClr val="bg1"/>
              </a:solidFill>
            </a:endParaRPr>
          </a:p>
        </p:txBody>
      </p:sp>
    </p:spTree>
    <p:extLst>
      <p:ext uri="{BB962C8B-B14F-4D97-AF65-F5344CB8AC3E}">
        <p14:creationId xmlns:p14="http://schemas.microsoft.com/office/powerpoint/2010/main" val="2063237043"/>
      </p:ext>
    </p:extLst>
  </p:cSld>
  <p:clrMapOvr>
    <a:masterClrMapping/>
  </p:clrMapOvr>
  <mc:AlternateContent xmlns:mc="http://schemas.openxmlformats.org/markup-compatibility/2006" xmlns:p14="http://schemas.microsoft.com/office/powerpoint/2010/main">
    <mc:Choice Requires="p14">
      <p:transition spd="slow" p14:dur="2000" advTm="9557"/>
    </mc:Choice>
    <mc:Fallback xmlns="">
      <p:transition spd="slow" advTm="955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3000" dirty="0" smtClean="0">
                <a:solidFill>
                  <a:schemeClr val="bg1"/>
                </a:solidFill>
              </a:rPr>
              <a:t>Resemblance: Breeding Values: Moderate</a:t>
            </a:r>
            <a:endParaRPr lang="en-US" sz="3000" dirty="0">
              <a:solidFill>
                <a:schemeClr val="bg1"/>
              </a:solidFill>
            </a:endParaRPr>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262972698"/>
              </p:ext>
            </p:extLst>
          </p:nvPr>
        </p:nvGraphicFramePr>
        <p:xfrm>
          <a:off x="609600" y="1295400"/>
          <a:ext cx="7924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24000" y="1524000"/>
            <a:ext cx="2362200" cy="923330"/>
          </a:xfrm>
          <a:prstGeom prst="rect">
            <a:avLst/>
          </a:prstGeom>
          <a:noFill/>
        </p:spPr>
        <p:txBody>
          <a:bodyPr wrap="square" rtlCol="0">
            <a:spAutoFit/>
          </a:bodyPr>
          <a:lstStyle/>
          <a:p>
            <a:r>
              <a:rPr lang="en-US" dirty="0" smtClean="0">
                <a:latin typeface="Calibri" panose="020F0502020204030204" pitchFamily="34" charset="0"/>
              </a:rPr>
              <a:t>Y = - 0.0031x + 0.0285</a:t>
            </a:r>
          </a:p>
          <a:p>
            <a:r>
              <a:rPr lang="en-US" dirty="0" smtClean="0">
                <a:latin typeface="Calibri" panose="020F0502020204030204" pitchFamily="34" charset="0"/>
              </a:rPr>
              <a:t>R² = 0.214</a:t>
            </a:r>
          </a:p>
          <a:p>
            <a:r>
              <a:rPr lang="en-US" dirty="0"/>
              <a:t>(+/- 1 SE</a:t>
            </a:r>
            <a:r>
              <a:rPr lang="en-US" dirty="0" smtClean="0"/>
              <a:t>)</a:t>
            </a:r>
            <a:endParaRPr lang="en-US" dirty="0"/>
          </a:p>
        </p:txBody>
      </p:sp>
      <p:cxnSp>
        <p:nvCxnSpPr>
          <p:cNvPr id="6" name="Straight Connector 5"/>
          <p:cNvCxnSpPr/>
          <p:nvPr/>
        </p:nvCxnSpPr>
        <p:spPr>
          <a:xfrm>
            <a:off x="1447800" y="3429000"/>
            <a:ext cx="7010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908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3000" dirty="0" smtClean="0">
                <a:solidFill>
                  <a:schemeClr val="bg1"/>
                </a:solidFill>
              </a:rPr>
              <a:t>Resemblance: Breeding Values: Intensive</a:t>
            </a:r>
            <a:endParaRPr lang="en-US" sz="3000" dirty="0">
              <a:solidFill>
                <a:schemeClr val="bg1"/>
              </a:solidFill>
            </a:endParaRPr>
          </a:p>
        </p:txBody>
      </p:sp>
      <p:sp>
        <p:nvSpPr>
          <p:cNvPr id="5" name="Content Placeholder 4"/>
          <p:cNvSpPr>
            <a:spLocks noGrp="1"/>
          </p:cNvSpPr>
          <p:nvPr>
            <p:ph idx="1"/>
          </p:nvPr>
        </p:nvSpPr>
        <p:spPr>
          <a:xfrm>
            <a:off x="609600" y="1600200"/>
            <a:ext cx="8077200" cy="4525963"/>
          </a:xfrm>
        </p:spPr>
        <p:txBody>
          <a:bodyPr/>
          <a:lstStyle/>
          <a:p>
            <a:pPr marL="0" indent="0">
              <a:buNone/>
            </a:pPr>
            <a:endParaRPr lang="en-US" dirty="0" smtClean="0"/>
          </a:p>
          <a:p>
            <a:pPr marL="0" indent="0">
              <a:buNone/>
            </a:pP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264288979"/>
              </p:ext>
            </p:extLst>
          </p:nvPr>
        </p:nvGraphicFramePr>
        <p:xfrm>
          <a:off x="533400" y="1371600"/>
          <a:ext cx="8001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flipV="1">
            <a:off x="533400" y="2895600"/>
            <a:ext cx="316992" cy="1694310"/>
          </a:xfrm>
          <a:prstGeom prst="rect">
            <a:avLst/>
          </a:prstGeom>
        </p:spPr>
        <p:txBody>
          <a:bodyPr vert="eaVert"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latin typeface="Calibri" panose="020F0502020204030204" pitchFamily="34" charset="0"/>
              </a:rPr>
              <a:t>Mean Breeding Value</a:t>
            </a:r>
            <a:endParaRPr lang="en-US" sz="1400" b="1" dirty="0">
              <a:latin typeface="Calibri" panose="020F0502020204030204" pitchFamily="34" charset="0"/>
            </a:endParaRPr>
          </a:p>
        </p:txBody>
      </p:sp>
      <p:sp>
        <p:nvSpPr>
          <p:cNvPr id="9" name="TextBox 1"/>
          <p:cNvSpPr txBox="1"/>
          <p:nvPr/>
        </p:nvSpPr>
        <p:spPr>
          <a:xfrm>
            <a:off x="1600200" y="1676400"/>
            <a:ext cx="1676400" cy="990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Calibri" panose="020F0502020204030204" pitchFamily="34" charset="0"/>
              </a:rPr>
              <a:t>Y= 0.032x – 0.023</a:t>
            </a:r>
          </a:p>
          <a:p>
            <a:r>
              <a:rPr lang="en-US" sz="1800" dirty="0" smtClean="0">
                <a:latin typeface="Calibri" panose="020F0502020204030204" pitchFamily="34" charset="0"/>
              </a:rPr>
              <a:t>R² = 0.0272</a:t>
            </a:r>
          </a:p>
          <a:p>
            <a:r>
              <a:rPr lang="en-US" sz="1800" dirty="0"/>
              <a:t>(+/- 1 SE)</a:t>
            </a:r>
          </a:p>
          <a:p>
            <a:endParaRPr lang="en-US" sz="1800" dirty="0" smtClean="0">
              <a:latin typeface="Calibri" panose="020F0502020204030204" pitchFamily="34" charset="0"/>
            </a:endParaRPr>
          </a:p>
          <a:p>
            <a:endParaRPr lang="en-US" sz="1800" dirty="0">
              <a:latin typeface="Calibri" panose="020F0502020204030204" pitchFamily="34" charset="0"/>
            </a:endParaRPr>
          </a:p>
        </p:txBody>
      </p:sp>
      <p:cxnSp>
        <p:nvCxnSpPr>
          <p:cNvPr id="4" name="Straight Connector 3"/>
          <p:cNvCxnSpPr/>
          <p:nvPr/>
        </p:nvCxnSpPr>
        <p:spPr>
          <a:xfrm>
            <a:off x="1295400" y="3505200"/>
            <a:ext cx="7239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19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3000" dirty="0" smtClean="0">
                <a:solidFill>
                  <a:schemeClr val="bg1"/>
                </a:solidFill>
              </a:rPr>
              <a:t>Resemblance: Breeding Values: Control</a:t>
            </a:r>
            <a:endParaRPr lang="en-US" sz="3000" dirty="0">
              <a:solidFill>
                <a:schemeClr val="bg1"/>
              </a:solidFill>
            </a:endParaRPr>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387871897"/>
              </p:ext>
            </p:extLst>
          </p:nvPr>
        </p:nvGraphicFramePr>
        <p:xfrm>
          <a:off x="609600" y="1295400"/>
          <a:ext cx="7924800" cy="4729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686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81800" cy="533400"/>
          </a:xfrm>
        </p:spPr>
        <p:txBody>
          <a:bodyPr>
            <a:normAutofit/>
          </a:bodyPr>
          <a:lstStyle/>
          <a:p>
            <a:r>
              <a:rPr lang="en-US" sz="2800" dirty="0" smtClean="0">
                <a:solidFill>
                  <a:schemeClr val="bg1"/>
                </a:solidFill>
              </a:rPr>
              <a:t>Culling Intensity: Moderate</a:t>
            </a:r>
            <a:endParaRPr lang="en-US" sz="2800" dirty="0">
              <a:solidFill>
                <a:schemeClr val="bg1"/>
              </a:solidFill>
            </a:endParaRPr>
          </a:p>
        </p:txBody>
      </p:sp>
      <p:sp>
        <p:nvSpPr>
          <p:cNvPr id="3" name="TextBox 2"/>
          <p:cNvSpPr txBox="1"/>
          <p:nvPr/>
        </p:nvSpPr>
        <p:spPr>
          <a:xfrm>
            <a:off x="2667000" y="2438400"/>
            <a:ext cx="508024" cy="276999"/>
          </a:xfrm>
          <a:prstGeom prst="rect">
            <a:avLst/>
          </a:prstGeom>
          <a:noFill/>
        </p:spPr>
        <p:txBody>
          <a:bodyPr wrap="none" rtlCol="0">
            <a:spAutoFit/>
          </a:bodyPr>
          <a:lstStyle/>
          <a:p>
            <a:r>
              <a:rPr lang="en-US" sz="1200" b="1" dirty="0" smtClean="0"/>
              <a:t>Year</a:t>
            </a:r>
            <a:endParaRPr lang="en-US" sz="1200" b="1" dirty="0"/>
          </a:p>
        </p:txBody>
      </p:sp>
      <p:graphicFrame>
        <p:nvGraphicFramePr>
          <p:cNvPr id="8" name="Chart 7"/>
          <p:cNvGraphicFramePr>
            <a:graphicFrameLocks/>
          </p:cNvGraphicFramePr>
          <p:nvPr>
            <p:extLst>
              <p:ext uri="{D42A27DB-BD31-4B8C-83A1-F6EECF244321}">
                <p14:modId xmlns:p14="http://schemas.microsoft.com/office/powerpoint/2010/main" val="2043388902"/>
              </p:ext>
            </p:extLst>
          </p:nvPr>
        </p:nvGraphicFramePr>
        <p:xfrm>
          <a:off x="533400" y="914400"/>
          <a:ext cx="8229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029200" y="2438400"/>
            <a:ext cx="2121093" cy="646331"/>
          </a:xfrm>
          <a:prstGeom prst="rect">
            <a:avLst/>
          </a:prstGeom>
          <a:noFill/>
          <a:ln>
            <a:solidFill>
              <a:schemeClr val="tx1"/>
            </a:solidFill>
          </a:ln>
        </p:spPr>
        <p:txBody>
          <a:bodyPr wrap="none" rtlCol="0">
            <a:spAutoFit/>
          </a:bodyPr>
          <a:lstStyle/>
          <a:p>
            <a:r>
              <a:rPr lang="en-US" b="1" dirty="0" smtClean="0">
                <a:solidFill>
                  <a:srgbClr val="FF0000"/>
                </a:solidFill>
              </a:rPr>
              <a:t>Culling Intensity: </a:t>
            </a:r>
          </a:p>
          <a:p>
            <a:r>
              <a:rPr lang="en-US" b="1" dirty="0" smtClean="0">
                <a:solidFill>
                  <a:srgbClr val="FF0000"/>
                </a:solidFill>
              </a:rPr>
              <a:t>CONSISTENT!!</a:t>
            </a:r>
            <a:endParaRPr lang="en-US" b="1" dirty="0">
              <a:solidFill>
                <a:srgbClr val="FF0000"/>
              </a:solidFill>
            </a:endParaRPr>
          </a:p>
        </p:txBody>
      </p:sp>
    </p:spTree>
    <p:extLst>
      <p:ext uri="{BB962C8B-B14F-4D97-AF65-F5344CB8AC3E}">
        <p14:creationId xmlns:p14="http://schemas.microsoft.com/office/powerpoint/2010/main" val="3015169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781800" cy="533400"/>
          </a:xfrm>
        </p:spPr>
        <p:txBody>
          <a:bodyPr>
            <a:normAutofit/>
          </a:bodyPr>
          <a:lstStyle/>
          <a:p>
            <a:r>
              <a:rPr lang="en-US" sz="2800" dirty="0" smtClean="0">
                <a:solidFill>
                  <a:schemeClr val="bg1"/>
                </a:solidFill>
              </a:rPr>
              <a:t>Culling Intensity: Intensive </a:t>
            </a:r>
            <a:endParaRPr lang="en-US" sz="2800" dirty="0">
              <a:solidFill>
                <a:schemeClr val="bg1"/>
              </a:solidFill>
            </a:endParaRPr>
          </a:p>
        </p:txBody>
      </p:sp>
      <p:sp>
        <p:nvSpPr>
          <p:cNvPr id="3" name="TextBox 2"/>
          <p:cNvSpPr txBox="1"/>
          <p:nvPr/>
        </p:nvSpPr>
        <p:spPr>
          <a:xfrm>
            <a:off x="2667000" y="2438400"/>
            <a:ext cx="508024" cy="276999"/>
          </a:xfrm>
          <a:prstGeom prst="rect">
            <a:avLst/>
          </a:prstGeom>
          <a:noFill/>
        </p:spPr>
        <p:txBody>
          <a:bodyPr wrap="none" rtlCol="0">
            <a:spAutoFit/>
          </a:bodyPr>
          <a:lstStyle/>
          <a:p>
            <a:r>
              <a:rPr lang="en-US" sz="1200" b="1" dirty="0" smtClean="0"/>
              <a:t>Year</a:t>
            </a:r>
            <a:endParaRPr lang="en-US" sz="1200" b="1" dirty="0"/>
          </a:p>
        </p:txBody>
      </p:sp>
      <p:graphicFrame>
        <p:nvGraphicFramePr>
          <p:cNvPr id="5" name="Chart 4"/>
          <p:cNvGraphicFramePr>
            <a:graphicFrameLocks/>
          </p:cNvGraphicFramePr>
          <p:nvPr>
            <p:extLst>
              <p:ext uri="{D42A27DB-BD31-4B8C-83A1-F6EECF244321}">
                <p14:modId xmlns:p14="http://schemas.microsoft.com/office/powerpoint/2010/main" val="3925625426"/>
              </p:ext>
            </p:extLst>
          </p:nvPr>
        </p:nvGraphicFramePr>
        <p:xfrm>
          <a:off x="457200" y="914400"/>
          <a:ext cx="8229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372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3000" dirty="0" smtClean="0">
                <a:solidFill>
                  <a:schemeClr val="bg1"/>
                </a:solidFill>
              </a:rPr>
              <a:t>Harvest is Artificial Selection</a:t>
            </a:r>
            <a:endParaRPr lang="en-US" sz="3000" dirty="0">
              <a:solidFill>
                <a:schemeClr val="bg1"/>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4" y="2448930"/>
            <a:ext cx="5489822" cy="26240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169" y="3760938"/>
            <a:ext cx="6096000" cy="23074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174989"/>
            <a:ext cx="7172325" cy="16830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20261" y="1066800"/>
            <a:ext cx="8315325" cy="958660"/>
          </a:xfrm>
          <a:prstGeom prst="rect">
            <a:avLst/>
          </a:prstGeom>
          <a:noFill/>
        </p:spPr>
        <p:txBody>
          <a:bodyPr wrap="square" rtlCol="0">
            <a:spAutoFit/>
          </a:bodyPr>
          <a:lstStyle/>
          <a:p>
            <a:pPr>
              <a:lnSpc>
                <a:spcPct val="150000"/>
              </a:lnSpc>
            </a:pPr>
            <a:r>
              <a:rPr lang="en-US" sz="2000" dirty="0">
                <a:solidFill>
                  <a:schemeClr val="bg1"/>
                </a:solidFill>
              </a:rPr>
              <a:t>Harvesting ungulates </a:t>
            </a:r>
            <a:r>
              <a:rPr lang="en-US" sz="2000" dirty="0" smtClean="0">
                <a:solidFill>
                  <a:schemeClr val="bg1"/>
                </a:solidFill>
              </a:rPr>
              <a:t>is </a:t>
            </a:r>
            <a:r>
              <a:rPr lang="en-US" sz="2000" dirty="0">
                <a:solidFill>
                  <a:schemeClr val="bg1"/>
                </a:solidFill>
              </a:rPr>
              <a:t>widely </a:t>
            </a:r>
            <a:r>
              <a:rPr lang="en-US" sz="2000" dirty="0" smtClean="0">
                <a:solidFill>
                  <a:schemeClr val="bg1"/>
                </a:solidFill>
              </a:rPr>
              <a:t>common </a:t>
            </a:r>
          </a:p>
          <a:p>
            <a:pPr>
              <a:lnSpc>
                <a:spcPct val="150000"/>
              </a:lnSpc>
            </a:pPr>
            <a:r>
              <a:rPr lang="en-US" sz="2000" dirty="0" smtClean="0">
                <a:solidFill>
                  <a:schemeClr val="bg1"/>
                </a:solidFill>
              </a:rPr>
              <a:t>Harvest </a:t>
            </a:r>
            <a:r>
              <a:rPr lang="en-US" sz="2000" dirty="0">
                <a:solidFill>
                  <a:schemeClr val="bg1"/>
                </a:solidFill>
              </a:rPr>
              <a:t>is a form of artificial </a:t>
            </a:r>
            <a:r>
              <a:rPr lang="en-US" sz="2000" dirty="0" smtClean="0">
                <a:solidFill>
                  <a:schemeClr val="bg1"/>
                </a:solidFill>
              </a:rPr>
              <a:t>selection</a:t>
            </a:r>
            <a:endParaRPr lang="en-US" sz="2000" dirty="0">
              <a:solidFill>
                <a:schemeClr val="bg1"/>
              </a:solidFill>
            </a:endParaRPr>
          </a:p>
        </p:txBody>
      </p:sp>
    </p:spTree>
    <p:extLst>
      <p:ext uri="{BB962C8B-B14F-4D97-AF65-F5344CB8AC3E}">
        <p14:creationId xmlns:p14="http://schemas.microsoft.com/office/powerpoint/2010/main" val="3779417963"/>
      </p:ext>
    </p:extLst>
  </p:cSld>
  <p:clrMapOvr>
    <a:masterClrMapping/>
  </p:clrMapOvr>
  <mc:AlternateContent xmlns:mc="http://schemas.openxmlformats.org/markup-compatibility/2006" xmlns:p14="http://schemas.microsoft.com/office/powerpoint/2010/main">
    <mc:Choice Requires="p14">
      <p:transition spd="slow" p14:dur="2000" advTm="7543"/>
    </mc:Choice>
    <mc:Fallback xmlns="">
      <p:transition spd="slow" advTm="754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620000" cy="411162"/>
          </a:xfrm>
        </p:spPr>
        <p:txBody>
          <a:bodyPr>
            <a:noAutofit/>
          </a:bodyPr>
          <a:lstStyle/>
          <a:p>
            <a:r>
              <a:rPr lang="en-US" sz="3000" dirty="0" smtClean="0">
                <a:solidFill>
                  <a:schemeClr val="bg1"/>
                </a:solidFill>
              </a:rPr>
              <a:t>Culling Intensity: Who is sire??</a:t>
            </a:r>
            <a:endParaRPr lang="en-US" sz="3000"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123029502"/>
              </p:ext>
            </p:extLst>
          </p:nvPr>
        </p:nvGraphicFramePr>
        <p:xfrm>
          <a:off x="152400" y="1066800"/>
          <a:ext cx="4419600" cy="518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6898642"/>
              </p:ext>
            </p:extLst>
          </p:nvPr>
        </p:nvGraphicFramePr>
        <p:xfrm>
          <a:off x="4724400" y="1066800"/>
          <a:ext cx="42672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553200" y="1905000"/>
            <a:ext cx="2172390" cy="646331"/>
          </a:xfrm>
          <a:prstGeom prst="rect">
            <a:avLst/>
          </a:prstGeom>
          <a:solidFill>
            <a:schemeClr val="bg1"/>
          </a:solidFill>
          <a:ln>
            <a:solidFill>
              <a:schemeClr val="tx1"/>
            </a:solidFill>
          </a:ln>
        </p:spPr>
        <p:txBody>
          <a:bodyPr wrap="none" rtlCol="0">
            <a:spAutoFit/>
          </a:bodyPr>
          <a:lstStyle/>
          <a:p>
            <a:r>
              <a:rPr lang="en-US" b="1" dirty="0" smtClean="0"/>
              <a:t>Adult Bucks Sired</a:t>
            </a:r>
          </a:p>
          <a:p>
            <a:r>
              <a:rPr lang="en-US" b="1" dirty="0" smtClean="0"/>
              <a:t>Most Offspring!!!</a:t>
            </a:r>
            <a:endParaRPr lang="en-US" b="1" dirty="0"/>
          </a:p>
        </p:txBody>
      </p:sp>
    </p:spTree>
    <p:extLst>
      <p:ext uri="{BB962C8B-B14F-4D97-AF65-F5344CB8AC3E}">
        <p14:creationId xmlns:p14="http://schemas.microsoft.com/office/powerpoint/2010/main" val="1201008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33400"/>
          </a:xfrm>
        </p:spPr>
        <p:txBody>
          <a:bodyPr>
            <a:noAutofit/>
          </a:bodyPr>
          <a:lstStyle/>
          <a:p>
            <a:r>
              <a:rPr lang="en-US" sz="3000" dirty="0" smtClean="0">
                <a:solidFill>
                  <a:schemeClr val="bg1"/>
                </a:solidFill>
              </a:rPr>
              <a:t>Culling Intensity: Average Male Offspring per Sire</a:t>
            </a:r>
            <a:endParaRPr lang="en-US" sz="30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6968541"/>
              </p:ext>
            </p:extLst>
          </p:nvPr>
        </p:nvGraphicFramePr>
        <p:xfrm>
          <a:off x="457200" y="990600"/>
          <a:ext cx="8153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371600" y="1143000"/>
            <a:ext cx="1447800" cy="923330"/>
          </a:xfrm>
          <a:prstGeom prst="rect">
            <a:avLst/>
          </a:prstGeom>
          <a:noFill/>
          <a:ln>
            <a:noFill/>
          </a:ln>
        </p:spPr>
        <p:txBody>
          <a:bodyPr wrap="square" rtlCol="0">
            <a:spAutoFit/>
          </a:bodyPr>
          <a:lstStyle/>
          <a:p>
            <a:r>
              <a:rPr lang="en-US" dirty="0" smtClean="0">
                <a:solidFill>
                  <a:srgbClr val="000066"/>
                </a:solidFill>
              </a:rPr>
              <a:t>■</a:t>
            </a:r>
            <a:r>
              <a:rPr lang="en-US" dirty="0" smtClean="0">
                <a:solidFill>
                  <a:schemeClr val="accent6"/>
                </a:solidFill>
              </a:rPr>
              <a:t> </a:t>
            </a:r>
            <a:r>
              <a:rPr lang="en-US" dirty="0" smtClean="0"/>
              <a:t>Moderate</a:t>
            </a:r>
          </a:p>
          <a:p>
            <a:r>
              <a:rPr lang="en-US" dirty="0" smtClean="0">
                <a:solidFill>
                  <a:srgbClr val="FF0000"/>
                </a:solidFill>
              </a:rPr>
              <a:t>■</a:t>
            </a:r>
            <a:r>
              <a:rPr lang="en-US" dirty="0" smtClean="0"/>
              <a:t> Intensive</a:t>
            </a:r>
          </a:p>
          <a:p>
            <a:r>
              <a:rPr lang="en-US" dirty="0" smtClean="0"/>
              <a:t>■ Control</a:t>
            </a:r>
            <a:endParaRPr lang="en-US" dirty="0"/>
          </a:p>
        </p:txBody>
      </p:sp>
      <p:sp>
        <p:nvSpPr>
          <p:cNvPr id="3" name="TextBox 2"/>
          <p:cNvSpPr txBox="1"/>
          <p:nvPr/>
        </p:nvSpPr>
        <p:spPr>
          <a:xfrm>
            <a:off x="2743200" y="1143000"/>
            <a:ext cx="2550698" cy="923330"/>
          </a:xfrm>
          <a:prstGeom prst="rect">
            <a:avLst/>
          </a:prstGeom>
          <a:noFill/>
        </p:spPr>
        <p:txBody>
          <a:bodyPr wrap="none" rtlCol="0">
            <a:spAutoFit/>
          </a:bodyPr>
          <a:lstStyle/>
          <a:p>
            <a:r>
              <a:rPr lang="en-US" dirty="0" smtClean="0"/>
              <a:t>Mean (SD) = 1.1 (0.07)</a:t>
            </a:r>
          </a:p>
          <a:p>
            <a:r>
              <a:rPr lang="en-US" dirty="0" smtClean="0"/>
              <a:t>Mean (SD) = 1.3 (0.24)</a:t>
            </a:r>
          </a:p>
          <a:p>
            <a:r>
              <a:rPr lang="en-US" dirty="0" smtClean="0"/>
              <a:t>Mean (SD) = 0.9 (0.09)</a:t>
            </a:r>
            <a:endParaRPr lang="en-US" dirty="0"/>
          </a:p>
        </p:txBody>
      </p:sp>
      <p:sp>
        <p:nvSpPr>
          <p:cNvPr id="5" name="TextBox 4"/>
          <p:cNvSpPr txBox="1"/>
          <p:nvPr/>
        </p:nvSpPr>
        <p:spPr>
          <a:xfrm>
            <a:off x="2590800" y="4267200"/>
            <a:ext cx="4028667" cy="461665"/>
          </a:xfrm>
          <a:prstGeom prst="rect">
            <a:avLst/>
          </a:prstGeom>
          <a:solidFill>
            <a:schemeClr val="bg1"/>
          </a:solidFill>
          <a:ln>
            <a:solidFill>
              <a:schemeClr val="tx1"/>
            </a:solidFill>
          </a:ln>
        </p:spPr>
        <p:txBody>
          <a:bodyPr wrap="none" rtlCol="0">
            <a:spAutoFit/>
          </a:bodyPr>
          <a:lstStyle/>
          <a:p>
            <a:r>
              <a:rPr lang="en-US" sz="2400" b="1" dirty="0" smtClean="0"/>
              <a:t>Not Significantly Change!!</a:t>
            </a:r>
            <a:endParaRPr lang="en-US" sz="2400" b="1" dirty="0"/>
          </a:p>
        </p:txBody>
      </p:sp>
    </p:spTree>
    <p:extLst>
      <p:ext uri="{BB962C8B-B14F-4D97-AF65-F5344CB8AC3E}">
        <p14:creationId xmlns:p14="http://schemas.microsoft.com/office/powerpoint/2010/main" val="3881414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p:spPr>
        <p:txBody>
          <a:bodyPr>
            <a:noAutofit/>
          </a:bodyPr>
          <a:lstStyle/>
          <a:p>
            <a:r>
              <a:rPr lang="en-US" sz="3000" dirty="0" smtClean="0">
                <a:solidFill>
                  <a:schemeClr val="bg1"/>
                </a:solidFill>
              </a:rPr>
              <a:t>Culling Intensity: Selection Differential “Antler Points”</a:t>
            </a:r>
            <a:endParaRPr lang="en-US" sz="3000" dirty="0">
              <a:solidFill>
                <a:schemeClr val="bg1"/>
              </a:solidFill>
            </a:endParaRP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28979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800601" y="2057400"/>
            <a:ext cx="76200" cy="3276600"/>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48601" y="2362200"/>
            <a:ext cx="76200" cy="2971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800601" y="2362200"/>
            <a:ext cx="30480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53001" y="1981200"/>
            <a:ext cx="2341795" cy="307777"/>
          </a:xfrm>
          <a:prstGeom prst="rect">
            <a:avLst/>
          </a:prstGeom>
          <a:solidFill>
            <a:schemeClr val="bg1"/>
          </a:solidFill>
        </p:spPr>
        <p:txBody>
          <a:bodyPr wrap="none" rtlCol="0">
            <a:spAutoFit/>
          </a:bodyPr>
          <a:lstStyle/>
          <a:p>
            <a:r>
              <a:rPr lang="en-US" sz="1400" b="1" dirty="0" smtClean="0">
                <a:solidFill>
                  <a:srgbClr val="FF0000"/>
                </a:solidFill>
              </a:rPr>
              <a:t>Yearling </a:t>
            </a:r>
            <a:r>
              <a:rPr lang="en-US" sz="1400" b="1" dirty="0" smtClean="0"/>
              <a:t>= 3 Antler Points</a:t>
            </a:r>
            <a:endParaRPr lang="en-US" sz="1400" b="1" dirty="0"/>
          </a:p>
        </p:txBody>
      </p:sp>
      <p:cxnSp>
        <p:nvCxnSpPr>
          <p:cNvPr id="26" name="Straight Connector 25"/>
          <p:cNvCxnSpPr/>
          <p:nvPr/>
        </p:nvCxnSpPr>
        <p:spPr>
          <a:xfrm>
            <a:off x="6172201" y="3324748"/>
            <a:ext cx="31633" cy="200925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844515" y="2867548"/>
            <a:ext cx="1295400" cy="457200"/>
            <a:chOff x="4876801" y="4343400"/>
            <a:chExt cx="1295400" cy="457200"/>
          </a:xfrm>
        </p:grpSpPr>
        <p:cxnSp>
          <p:nvCxnSpPr>
            <p:cNvPr id="28" name="Straight Arrow Connector 27"/>
            <p:cNvCxnSpPr/>
            <p:nvPr/>
          </p:nvCxnSpPr>
          <p:spPr>
            <a:xfrm>
              <a:off x="4876801" y="4800600"/>
              <a:ext cx="12954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953001" y="4343400"/>
              <a:ext cx="1029193" cy="307777"/>
            </a:xfrm>
            <a:prstGeom prst="rect">
              <a:avLst/>
            </a:prstGeom>
            <a:solidFill>
              <a:schemeClr val="bg1"/>
            </a:solidFill>
          </p:spPr>
          <p:txBody>
            <a:bodyPr wrap="none" rtlCol="0">
              <a:spAutoFit/>
            </a:bodyPr>
            <a:lstStyle/>
            <a:p>
              <a:r>
                <a:rPr lang="en-US" sz="1400" b="1" dirty="0" smtClean="0">
                  <a:solidFill>
                    <a:srgbClr val="FF0000"/>
                  </a:solidFill>
                </a:rPr>
                <a:t>2.5 </a:t>
              </a:r>
              <a:r>
                <a:rPr lang="en-US" sz="1400" b="1" dirty="0" smtClean="0"/>
                <a:t>= 1 AP</a:t>
              </a:r>
              <a:endParaRPr lang="en-US" sz="1400" b="1" dirty="0"/>
            </a:p>
          </p:txBody>
        </p:sp>
      </p:grpSp>
      <p:cxnSp>
        <p:nvCxnSpPr>
          <p:cNvPr id="36" name="Straight Connector 35"/>
          <p:cNvCxnSpPr/>
          <p:nvPr/>
        </p:nvCxnSpPr>
        <p:spPr>
          <a:xfrm>
            <a:off x="7010400" y="4432000"/>
            <a:ext cx="0" cy="9020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789715" y="4124223"/>
            <a:ext cx="2220685" cy="307777"/>
            <a:chOff x="4800601" y="3349823"/>
            <a:chExt cx="2220685" cy="307777"/>
          </a:xfrm>
        </p:grpSpPr>
        <p:sp>
          <p:nvSpPr>
            <p:cNvPr id="42" name="TextBox 41"/>
            <p:cNvSpPr txBox="1"/>
            <p:nvPr/>
          </p:nvSpPr>
          <p:spPr>
            <a:xfrm>
              <a:off x="4953001" y="3349823"/>
              <a:ext cx="1133387" cy="307777"/>
            </a:xfrm>
            <a:prstGeom prst="rect">
              <a:avLst/>
            </a:prstGeom>
            <a:solidFill>
              <a:schemeClr val="bg1"/>
            </a:solidFill>
          </p:spPr>
          <p:txBody>
            <a:bodyPr wrap="none" rtlCol="0">
              <a:spAutoFit/>
            </a:bodyPr>
            <a:lstStyle/>
            <a:p>
              <a:r>
                <a:rPr lang="en-US" sz="1400" b="1" dirty="0" smtClean="0">
                  <a:solidFill>
                    <a:srgbClr val="FF0000"/>
                  </a:solidFill>
                </a:rPr>
                <a:t>3.5+ </a:t>
              </a:r>
              <a:r>
                <a:rPr lang="en-US" sz="1400" b="1" dirty="0" smtClean="0"/>
                <a:t>= </a:t>
              </a:r>
              <a:r>
                <a:rPr lang="en-US" sz="1400" b="1" dirty="0"/>
                <a:t>2</a:t>
              </a:r>
              <a:r>
                <a:rPr lang="en-US" sz="1400" b="1" dirty="0" smtClean="0"/>
                <a:t> AP</a:t>
              </a:r>
              <a:endParaRPr lang="en-US" sz="1400" b="1" dirty="0"/>
            </a:p>
          </p:txBody>
        </p:sp>
        <p:cxnSp>
          <p:nvCxnSpPr>
            <p:cNvPr id="40" name="Straight Arrow Connector 39"/>
            <p:cNvCxnSpPr/>
            <p:nvPr/>
          </p:nvCxnSpPr>
          <p:spPr>
            <a:xfrm>
              <a:off x="4800601" y="3657600"/>
              <a:ext cx="2220685"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4267200" y="5638800"/>
            <a:ext cx="1225015" cy="292388"/>
          </a:xfrm>
          <a:prstGeom prst="rect">
            <a:avLst/>
          </a:prstGeom>
          <a:noFill/>
        </p:spPr>
        <p:txBody>
          <a:bodyPr wrap="none" rtlCol="0">
            <a:spAutoFit/>
          </a:bodyPr>
          <a:lstStyle/>
          <a:p>
            <a:r>
              <a:rPr lang="en-US" sz="1300" b="1" dirty="0" smtClean="0"/>
              <a:t>Antler Points</a:t>
            </a:r>
            <a:endParaRPr lang="en-US" sz="1300" b="1" dirty="0"/>
          </a:p>
        </p:txBody>
      </p:sp>
      <p:sp>
        <p:nvSpPr>
          <p:cNvPr id="44" name="TextBox 43"/>
          <p:cNvSpPr txBox="1"/>
          <p:nvPr/>
        </p:nvSpPr>
        <p:spPr>
          <a:xfrm rot="16200000">
            <a:off x="87870" y="3236880"/>
            <a:ext cx="1031051" cy="292388"/>
          </a:xfrm>
          <a:prstGeom prst="rect">
            <a:avLst/>
          </a:prstGeom>
          <a:noFill/>
        </p:spPr>
        <p:txBody>
          <a:bodyPr wrap="none" rtlCol="0">
            <a:spAutoFit/>
          </a:bodyPr>
          <a:lstStyle/>
          <a:p>
            <a:r>
              <a:rPr lang="en-US" sz="1300" b="1" dirty="0" smtClean="0"/>
              <a:t>Frequency</a:t>
            </a:r>
            <a:endParaRPr lang="en-US" sz="1300" b="1" dirty="0"/>
          </a:p>
        </p:txBody>
      </p:sp>
      <p:sp>
        <p:nvSpPr>
          <p:cNvPr id="16" name="TextBox 15"/>
          <p:cNvSpPr txBox="1"/>
          <p:nvPr/>
        </p:nvSpPr>
        <p:spPr>
          <a:xfrm>
            <a:off x="1219200" y="5334000"/>
            <a:ext cx="6858000" cy="323165"/>
          </a:xfrm>
          <a:prstGeom prst="rect">
            <a:avLst/>
          </a:prstGeom>
          <a:solidFill>
            <a:schemeClr val="bg1"/>
          </a:solidFill>
        </p:spPr>
        <p:txBody>
          <a:bodyPr wrap="square" rtlCol="0">
            <a:spAutoFit/>
          </a:bodyPr>
          <a:lstStyle/>
          <a:p>
            <a:r>
              <a:rPr lang="en-US" sz="1500" b="1" dirty="0" smtClean="0"/>
              <a:t>                                                             AVERAGE             1              2               3   </a:t>
            </a:r>
            <a:endParaRPr lang="en-US" sz="1500" b="1" dirty="0"/>
          </a:p>
        </p:txBody>
      </p:sp>
      <p:sp>
        <p:nvSpPr>
          <p:cNvPr id="6" name="TextBox 5"/>
          <p:cNvSpPr txBox="1"/>
          <p:nvPr/>
        </p:nvSpPr>
        <p:spPr>
          <a:xfrm>
            <a:off x="1345524" y="1339334"/>
            <a:ext cx="4835683" cy="369332"/>
          </a:xfrm>
          <a:prstGeom prst="rect">
            <a:avLst/>
          </a:prstGeom>
          <a:noFill/>
          <a:ln>
            <a:solidFill>
              <a:schemeClr val="tx1"/>
            </a:solidFill>
          </a:ln>
        </p:spPr>
        <p:txBody>
          <a:bodyPr wrap="none" rtlCol="0">
            <a:spAutoFit/>
          </a:bodyPr>
          <a:lstStyle/>
          <a:p>
            <a:r>
              <a:rPr lang="en-US" b="1" dirty="0" smtClean="0"/>
              <a:t>Culling Criteria is EFFECTIVE for Yearling!</a:t>
            </a:r>
            <a:endParaRPr lang="en-US" b="1" dirty="0"/>
          </a:p>
        </p:txBody>
      </p:sp>
    </p:spTree>
    <p:extLst>
      <p:ext uri="{BB962C8B-B14F-4D97-AF65-F5344CB8AC3E}">
        <p14:creationId xmlns:p14="http://schemas.microsoft.com/office/powerpoint/2010/main" val="1831152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399" cy="639762"/>
          </a:xfrm>
        </p:spPr>
        <p:txBody>
          <a:bodyPr>
            <a:noAutofit/>
          </a:bodyPr>
          <a:lstStyle/>
          <a:p>
            <a:r>
              <a:rPr lang="en-US" sz="3000" dirty="0" smtClean="0">
                <a:solidFill>
                  <a:schemeClr val="bg1"/>
                </a:solidFill>
              </a:rPr>
              <a:t>Culling Intensity: Selection Differential “GBC”</a:t>
            </a:r>
            <a:endParaRPr lang="en-US" sz="3000" dirty="0">
              <a:solidFill>
                <a:schemeClr val="bg1"/>
              </a:solidFill>
            </a:endParaRP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28979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800601" y="2057400"/>
            <a:ext cx="76200" cy="3276600"/>
          </a:xfrm>
          <a:prstGeom prst="line">
            <a:avLst/>
          </a:prstGeom>
          <a:ln w="381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801" y="4740295"/>
            <a:ext cx="0" cy="59370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76010" y="3695700"/>
            <a:ext cx="38099" cy="16383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06599" y="2695113"/>
            <a:ext cx="45505" cy="263888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801599" y="2143496"/>
            <a:ext cx="1905000" cy="551617"/>
            <a:chOff x="4800601" y="3105983"/>
            <a:chExt cx="1905000" cy="551617"/>
          </a:xfrm>
        </p:grpSpPr>
        <p:sp>
          <p:nvSpPr>
            <p:cNvPr id="25" name="TextBox 24"/>
            <p:cNvSpPr txBox="1"/>
            <p:nvPr/>
          </p:nvSpPr>
          <p:spPr>
            <a:xfrm>
              <a:off x="4876800" y="3105983"/>
              <a:ext cx="1732910" cy="307777"/>
            </a:xfrm>
            <a:prstGeom prst="rect">
              <a:avLst/>
            </a:prstGeom>
            <a:solidFill>
              <a:schemeClr val="bg1"/>
            </a:solidFill>
          </p:spPr>
          <p:txBody>
            <a:bodyPr wrap="none" rtlCol="0">
              <a:spAutoFit/>
            </a:bodyPr>
            <a:lstStyle/>
            <a:p>
              <a:r>
                <a:rPr lang="en-US" sz="1400" b="1" dirty="0" smtClean="0">
                  <a:solidFill>
                    <a:srgbClr val="FF0000"/>
                  </a:solidFill>
                </a:rPr>
                <a:t>Yearling </a:t>
              </a:r>
              <a:r>
                <a:rPr lang="en-US" sz="1400" b="1" dirty="0" smtClean="0"/>
                <a:t>= 18 GBC</a:t>
              </a:r>
              <a:endParaRPr lang="en-US" sz="1400" b="1" dirty="0"/>
            </a:p>
          </p:txBody>
        </p:sp>
        <p:cxnSp>
          <p:nvCxnSpPr>
            <p:cNvPr id="40" name="Straight Arrow Connector 39"/>
            <p:cNvCxnSpPr/>
            <p:nvPr/>
          </p:nvCxnSpPr>
          <p:spPr>
            <a:xfrm>
              <a:off x="4800601" y="3657600"/>
              <a:ext cx="19050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852068" y="4432518"/>
            <a:ext cx="3048000" cy="307777"/>
            <a:chOff x="4800601" y="2054423"/>
            <a:chExt cx="3048000" cy="307777"/>
          </a:xfrm>
        </p:grpSpPr>
        <p:sp>
          <p:nvSpPr>
            <p:cNvPr id="42" name="TextBox 41"/>
            <p:cNvSpPr txBox="1"/>
            <p:nvPr/>
          </p:nvSpPr>
          <p:spPr>
            <a:xfrm>
              <a:off x="5541406" y="2054423"/>
              <a:ext cx="1438214" cy="307777"/>
            </a:xfrm>
            <a:prstGeom prst="rect">
              <a:avLst/>
            </a:prstGeom>
            <a:solidFill>
              <a:schemeClr val="bg1"/>
            </a:solidFill>
          </p:spPr>
          <p:txBody>
            <a:bodyPr wrap="none" rtlCol="0">
              <a:spAutoFit/>
            </a:bodyPr>
            <a:lstStyle/>
            <a:p>
              <a:r>
                <a:rPr lang="en-US" sz="1400" b="1" dirty="0" smtClean="0">
                  <a:solidFill>
                    <a:srgbClr val="FF0000"/>
                  </a:solidFill>
                </a:rPr>
                <a:t>3.5+ </a:t>
              </a:r>
              <a:r>
                <a:rPr lang="en-US" sz="1400" b="1" dirty="0" smtClean="0"/>
                <a:t>= 33 GBC</a:t>
              </a:r>
              <a:endParaRPr lang="en-US" sz="1400" b="1" dirty="0"/>
            </a:p>
          </p:txBody>
        </p:sp>
        <p:cxnSp>
          <p:nvCxnSpPr>
            <p:cNvPr id="23" name="Straight Arrow Connector 22"/>
            <p:cNvCxnSpPr/>
            <p:nvPr/>
          </p:nvCxnSpPr>
          <p:spPr>
            <a:xfrm>
              <a:off x="4800601" y="2362200"/>
              <a:ext cx="30480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3810000" y="5638800"/>
            <a:ext cx="2125903" cy="292388"/>
          </a:xfrm>
          <a:prstGeom prst="rect">
            <a:avLst/>
          </a:prstGeom>
          <a:noFill/>
        </p:spPr>
        <p:txBody>
          <a:bodyPr wrap="none" rtlCol="0">
            <a:spAutoFit/>
          </a:bodyPr>
          <a:lstStyle/>
          <a:p>
            <a:r>
              <a:rPr lang="en-US" sz="1300" b="1" dirty="0" smtClean="0"/>
              <a:t>Gross Boone &amp; Crockett</a:t>
            </a:r>
            <a:endParaRPr lang="en-US" sz="1300" b="1" dirty="0"/>
          </a:p>
        </p:txBody>
      </p:sp>
      <p:sp>
        <p:nvSpPr>
          <p:cNvPr id="44" name="TextBox 43"/>
          <p:cNvSpPr txBox="1"/>
          <p:nvPr/>
        </p:nvSpPr>
        <p:spPr>
          <a:xfrm rot="16200000">
            <a:off x="87870" y="3236880"/>
            <a:ext cx="1031051" cy="292388"/>
          </a:xfrm>
          <a:prstGeom prst="rect">
            <a:avLst/>
          </a:prstGeom>
          <a:noFill/>
        </p:spPr>
        <p:txBody>
          <a:bodyPr wrap="none" rtlCol="0">
            <a:spAutoFit/>
          </a:bodyPr>
          <a:lstStyle/>
          <a:p>
            <a:r>
              <a:rPr lang="en-US" sz="1300" b="1" dirty="0" smtClean="0"/>
              <a:t>Frequency</a:t>
            </a:r>
            <a:endParaRPr lang="en-US" sz="1300" b="1" dirty="0"/>
          </a:p>
        </p:txBody>
      </p:sp>
      <p:sp>
        <p:nvSpPr>
          <p:cNvPr id="46" name="TextBox 45"/>
          <p:cNvSpPr txBox="1"/>
          <p:nvPr/>
        </p:nvSpPr>
        <p:spPr>
          <a:xfrm>
            <a:off x="1219200" y="5334000"/>
            <a:ext cx="6858000" cy="276999"/>
          </a:xfrm>
          <a:prstGeom prst="rect">
            <a:avLst/>
          </a:prstGeom>
          <a:solidFill>
            <a:schemeClr val="bg1"/>
          </a:solidFill>
        </p:spPr>
        <p:txBody>
          <a:bodyPr wrap="square" rtlCol="0">
            <a:spAutoFit/>
          </a:bodyPr>
          <a:lstStyle/>
          <a:p>
            <a:r>
              <a:rPr lang="en-US" sz="1200" dirty="0" smtClean="0"/>
              <a:t>                                                                      Population Mean         10                    20                  30   </a:t>
            </a:r>
            <a:endParaRPr lang="en-US" sz="1200" dirty="0"/>
          </a:p>
        </p:txBody>
      </p:sp>
      <p:grpSp>
        <p:nvGrpSpPr>
          <p:cNvPr id="5" name="Group 4"/>
          <p:cNvGrpSpPr/>
          <p:nvPr/>
        </p:nvGrpSpPr>
        <p:grpSpPr>
          <a:xfrm>
            <a:off x="4838701" y="3229185"/>
            <a:ext cx="1274451" cy="420589"/>
            <a:chOff x="4876800" y="4380011"/>
            <a:chExt cx="1274451" cy="420589"/>
          </a:xfrm>
        </p:grpSpPr>
        <p:cxnSp>
          <p:nvCxnSpPr>
            <p:cNvPr id="28" name="Straight Arrow Connector 27"/>
            <p:cNvCxnSpPr/>
            <p:nvPr/>
          </p:nvCxnSpPr>
          <p:spPr>
            <a:xfrm>
              <a:off x="4876801" y="4800600"/>
              <a:ext cx="1142999"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4380011"/>
              <a:ext cx="1274451" cy="307777"/>
            </a:xfrm>
            <a:prstGeom prst="rect">
              <a:avLst/>
            </a:prstGeom>
            <a:solidFill>
              <a:schemeClr val="bg1"/>
            </a:solidFill>
          </p:spPr>
          <p:txBody>
            <a:bodyPr wrap="none" rtlCol="0">
              <a:spAutoFit/>
            </a:bodyPr>
            <a:lstStyle/>
            <a:p>
              <a:r>
                <a:rPr lang="en-US" sz="1400" b="1" dirty="0" smtClean="0">
                  <a:solidFill>
                    <a:srgbClr val="FF0000"/>
                  </a:solidFill>
                </a:rPr>
                <a:t>2.5 </a:t>
              </a:r>
              <a:r>
                <a:rPr lang="en-US" sz="1400" b="1" dirty="0" smtClean="0"/>
                <a:t>= 11 GBC</a:t>
              </a:r>
              <a:endParaRPr lang="en-US" sz="1400" b="1" dirty="0"/>
            </a:p>
          </p:txBody>
        </p:sp>
      </p:grpSp>
      <p:sp>
        <p:nvSpPr>
          <p:cNvPr id="20" name="TextBox 19"/>
          <p:cNvSpPr txBox="1"/>
          <p:nvPr/>
        </p:nvSpPr>
        <p:spPr>
          <a:xfrm>
            <a:off x="1345524" y="1339334"/>
            <a:ext cx="5280035" cy="369332"/>
          </a:xfrm>
          <a:prstGeom prst="rect">
            <a:avLst/>
          </a:prstGeom>
          <a:noFill/>
          <a:ln>
            <a:solidFill>
              <a:schemeClr val="tx1"/>
            </a:solidFill>
          </a:ln>
        </p:spPr>
        <p:txBody>
          <a:bodyPr wrap="none" rtlCol="0">
            <a:spAutoFit/>
          </a:bodyPr>
          <a:lstStyle/>
          <a:p>
            <a:r>
              <a:rPr lang="en-US" b="1" dirty="0" smtClean="0"/>
              <a:t>Culling Criteria is EFFECTIVE for Adult Bucks!</a:t>
            </a:r>
            <a:endParaRPr lang="en-US" b="1" dirty="0"/>
          </a:p>
        </p:txBody>
      </p:sp>
    </p:spTree>
    <p:extLst>
      <p:ext uri="{BB962C8B-B14F-4D97-AF65-F5344CB8AC3E}">
        <p14:creationId xmlns:p14="http://schemas.microsoft.com/office/powerpoint/2010/main" val="816864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715962"/>
          </a:xfrm>
        </p:spPr>
        <p:txBody>
          <a:bodyPr>
            <a:normAutofit/>
          </a:bodyPr>
          <a:lstStyle/>
          <a:p>
            <a:r>
              <a:rPr lang="en-US" sz="3000" dirty="0" smtClean="0">
                <a:solidFill>
                  <a:schemeClr val="bg1"/>
                </a:solidFill>
              </a:rPr>
              <a:t>Response: Generation Time </a:t>
            </a:r>
            <a:endParaRPr lang="en-US" sz="30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568359906"/>
              </p:ext>
            </p:extLst>
          </p:nvPr>
        </p:nvGraphicFramePr>
        <p:xfrm>
          <a:off x="685800" y="5029200"/>
          <a:ext cx="7696199" cy="1066800"/>
        </p:xfrm>
        <a:graphic>
          <a:graphicData uri="http://schemas.openxmlformats.org/drawingml/2006/table">
            <a:tbl>
              <a:tblPr/>
              <a:tblGrid>
                <a:gridCol w="1099457"/>
                <a:gridCol w="1099457"/>
                <a:gridCol w="1099457"/>
                <a:gridCol w="1099457"/>
                <a:gridCol w="1099457"/>
                <a:gridCol w="1099457"/>
                <a:gridCol w="1099457"/>
              </a:tblGrid>
              <a:tr h="41965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chemeClr val="bg1"/>
                    </a:solidFill>
                  </a:tcPr>
                </a:tc>
                <a:tc gridSpan="3">
                  <a:txBody>
                    <a:bodyPr/>
                    <a:lstStyle/>
                    <a:p>
                      <a:pPr algn="l" fontAlgn="b"/>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        </a:t>
                      </a:r>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chemeClr val="bg1"/>
                    </a:solidFill>
                  </a:tcPr>
                </a:tc>
              </a:tr>
              <a:tr h="331464">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400" b="1"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15680">
                <a:tc>
                  <a:txBody>
                    <a:bodyPr/>
                    <a:lstStyle/>
                    <a:p>
                      <a:pPr algn="l" fontAlgn="b"/>
                      <a:r>
                        <a:rPr lang="en-US" sz="1400" b="1" i="0" u="none" strike="noStrike" dirty="0">
                          <a:solidFill>
                            <a:srgbClr val="000000"/>
                          </a:solidFill>
                          <a:effectLst/>
                          <a:latin typeface="Calibri"/>
                        </a:rPr>
                        <a:t>2006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1" i="0" u="none" strike="noStrike" dirty="0">
                          <a:solidFill>
                            <a:srgbClr val="000000"/>
                          </a:solidFill>
                          <a:effectLst/>
                          <a:latin typeface="Calibri"/>
                        </a:rPr>
                        <a:t>2010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1400" b="1" i="0" u="none" strike="noStrike" dirty="0" smtClean="0">
                          <a:solidFill>
                            <a:srgbClr val="000000"/>
                          </a:solidFill>
                          <a:effectLst/>
                          <a:latin typeface="Calibri"/>
                        </a:rPr>
                        <a:t>2015</a:t>
                      </a:r>
                      <a:endParaRPr lang="en-US" sz="1400" b="1"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73368575"/>
              </p:ext>
            </p:extLst>
          </p:nvPr>
        </p:nvGraphicFramePr>
        <p:xfrm>
          <a:off x="533400" y="1143000"/>
          <a:ext cx="3962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223219304"/>
              </p:ext>
            </p:extLst>
          </p:nvPr>
        </p:nvGraphicFramePr>
        <p:xfrm>
          <a:off x="2933700" y="1524000"/>
          <a:ext cx="3543300" cy="3124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742575000"/>
              </p:ext>
            </p:extLst>
          </p:nvPr>
        </p:nvGraphicFramePr>
        <p:xfrm>
          <a:off x="5620903" y="1447800"/>
          <a:ext cx="32766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4724400" y="5334000"/>
            <a:ext cx="1824538" cy="307777"/>
          </a:xfrm>
          <a:prstGeom prst="rect">
            <a:avLst/>
          </a:prstGeom>
          <a:noFill/>
        </p:spPr>
        <p:txBody>
          <a:bodyPr wrap="none" rtlCol="0">
            <a:spAutoFit/>
          </a:bodyPr>
          <a:lstStyle/>
          <a:p>
            <a:r>
              <a:rPr lang="en-US" sz="1400" b="1" dirty="0" smtClean="0"/>
              <a:t>Mod      Ctrl        </a:t>
            </a:r>
            <a:r>
              <a:rPr lang="en-US" sz="1400" b="1" dirty="0" err="1" smtClean="0"/>
              <a:t>Int</a:t>
            </a:r>
            <a:r>
              <a:rPr lang="en-US" sz="1400" b="1" dirty="0" smtClean="0"/>
              <a:t> </a:t>
            </a:r>
            <a:endParaRPr lang="en-US" sz="1400" b="1" dirty="0"/>
          </a:p>
        </p:txBody>
      </p:sp>
      <p:sp>
        <p:nvSpPr>
          <p:cNvPr id="11" name="TextBox 10"/>
          <p:cNvSpPr txBox="1"/>
          <p:nvPr/>
        </p:nvSpPr>
        <p:spPr>
          <a:xfrm>
            <a:off x="685800" y="5029200"/>
            <a:ext cx="4041427" cy="307777"/>
          </a:xfrm>
          <a:prstGeom prst="rect">
            <a:avLst/>
          </a:prstGeom>
          <a:noFill/>
        </p:spPr>
        <p:txBody>
          <a:bodyPr wrap="none" rtlCol="0">
            <a:spAutoFit/>
          </a:bodyPr>
          <a:lstStyle/>
          <a:p>
            <a:r>
              <a:rPr lang="en-US" sz="1400" dirty="0" smtClean="0"/>
              <a:t>Average years between consecutive generations</a:t>
            </a:r>
            <a:endParaRPr lang="en-US" sz="1400" dirty="0"/>
          </a:p>
        </p:txBody>
      </p:sp>
      <p:sp>
        <p:nvSpPr>
          <p:cNvPr id="3" name="TextBox 2"/>
          <p:cNvSpPr txBox="1"/>
          <p:nvPr/>
        </p:nvSpPr>
        <p:spPr>
          <a:xfrm>
            <a:off x="1066800" y="1219200"/>
            <a:ext cx="6970819" cy="369332"/>
          </a:xfrm>
          <a:prstGeom prst="rect">
            <a:avLst/>
          </a:prstGeom>
          <a:noFill/>
        </p:spPr>
        <p:txBody>
          <a:bodyPr wrap="none" rtlCol="0">
            <a:spAutoFit/>
          </a:bodyPr>
          <a:lstStyle/>
          <a:p>
            <a:r>
              <a:rPr lang="en-US" dirty="0" smtClean="0">
                <a:solidFill>
                  <a:srgbClr val="FF0000"/>
                </a:solidFill>
              </a:rPr>
              <a:t>■ </a:t>
            </a:r>
            <a:r>
              <a:rPr lang="en-US" dirty="0" smtClean="0">
                <a:solidFill>
                  <a:schemeClr val="bg1"/>
                </a:solidFill>
              </a:rPr>
              <a:t>Offspring</a:t>
            </a:r>
            <a:r>
              <a:rPr lang="en-US" dirty="0" smtClean="0">
                <a:solidFill>
                  <a:srgbClr val="FF0000"/>
                </a:solidFill>
              </a:rPr>
              <a:t> </a:t>
            </a:r>
            <a:r>
              <a:rPr lang="en-US" dirty="0" smtClean="0">
                <a:solidFill>
                  <a:srgbClr val="FFFF00"/>
                </a:solidFill>
              </a:rPr>
              <a:t>■ </a:t>
            </a:r>
            <a:r>
              <a:rPr lang="en-US" dirty="0" smtClean="0">
                <a:solidFill>
                  <a:schemeClr val="bg1"/>
                </a:solidFill>
              </a:rPr>
              <a:t>Grandson</a:t>
            </a:r>
            <a:r>
              <a:rPr lang="en-US" dirty="0" smtClean="0">
                <a:solidFill>
                  <a:srgbClr val="FFFF00"/>
                </a:solidFill>
              </a:rPr>
              <a:t> </a:t>
            </a:r>
            <a:r>
              <a:rPr lang="en-US" dirty="0" smtClean="0">
                <a:solidFill>
                  <a:schemeClr val="accent6"/>
                </a:solidFill>
              </a:rPr>
              <a:t>■</a:t>
            </a:r>
            <a:r>
              <a:rPr lang="en-US" dirty="0" smtClean="0"/>
              <a:t> </a:t>
            </a:r>
            <a:r>
              <a:rPr lang="en-US" dirty="0" smtClean="0">
                <a:solidFill>
                  <a:schemeClr val="bg1"/>
                </a:solidFill>
              </a:rPr>
              <a:t>Great-grandson</a:t>
            </a:r>
            <a:r>
              <a:rPr lang="en-US" dirty="0" smtClean="0"/>
              <a:t> </a:t>
            </a:r>
            <a:r>
              <a:rPr lang="en-US" dirty="0" smtClean="0">
                <a:solidFill>
                  <a:srgbClr val="7030A0"/>
                </a:solidFill>
              </a:rPr>
              <a:t>■ </a:t>
            </a:r>
            <a:r>
              <a:rPr lang="en-US" dirty="0" smtClean="0">
                <a:solidFill>
                  <a:schemeClr val="bg1"/>
                </a:solidFill>
              </a:rPr>
              <a:t>Great-great-grandson</a:t>
            </a:r>
            <a:endParaRPr lang="en-US" dirty="0">
              <a:solidFill>
                <a:schemeClr val="bg1"/>
              </a:solidFill>
            </a:endParaRPr>
          </a:p>
        </p:txBody>
      </p:sp>
      <p:sp>
        <p:nvSpPr>
          <p:cNvPr id="4" name="TextBox 3"/>
          <p:cNvSpPr txBox="1"/>
          <p:nvPr/>
        </p:nvSpPr>
        <p:spPr>
          <a:xfrm>
            <a:off x="3206204" y="3733800"/>
            <a:ext cx="1313180" cy="369332"/>
          </a:xfrm>
          <a:prstGeom prst="rect">
            <a:avLst/>
          </a:prstGeom>
          <a:solidFill>
            <a:schemeClr val="bg1"/>
          </a:solidFill>
          <a:ln>
            <a:solidFill>
              <a:schemeClr val="tx1"/>
            </a:solidFill>
          </a:ln>
        </p:spPr>
        <p:txBody>
          <a:bodyPr wrap="none" rtlCol="0">
            <a:spAutoFit/>
          </a:bodyPr>
          <a:lstStyle/>
          <a:p>
            <a:r>
              <a:rPr lang="en-US" dirty="0" smtClean="0"/>
              <a:t>SLOWER!!</a:t>
            </a:r>
            <a:endParaRPr lang="en-US" dirty="0"/>
          </a:p>
        </p:txBody>
      </p:sp>
    </p:spTree>
    <p:extLst>
      <p:ext uri="{BB962C8B-B14F-4D97-AF65-F5344CB8AC3E}">
        <p14:creationId xmlns:p14="http://schemas.microsoft.com/office/powerpoint/2010/main" val="3757103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698"/>
            <a:ext cx="9144000" cy="639762"/>
          </a:xfrm>
        </p:spPr>
        <p:txBody>
          <a:bodyPr>
            <a:noAutofit/>
          </a:bodyPr>
          <a:lstStyle/>
          <a:p>
            <a:r>
              <a:rPr lang="en-US" sz="2800" dirty="0" smtClean="0">
                <a:solidFill>
                  <a:schemeClr val="bg1"/>
                </a:solidFill>
              </a:rPr>
              <a:t>Predicted Response to Selection (gain </a:t>
            </a:r>
            <a:r>
              <a:rPr lang="en-US" sz="2800" dirty="0">
                <a:solidFill>
                  <a:schemeClr val="bg1"/>
                </a:solidFill>
              </a:rPr>
              <a:t>per </a:t>
            </a:r>
            <a:r>
              <a:rPr lang="en-US" sz="2800" dirty="0" smtClean="0">
                <a:solidFill>
                  <a:schemeClr val="bg1"/>
                </a:solidFill>
              </a:rPr>
              <a:t>generation) </a:t>
            </a:r>
            <a:endParaRPr lang="en-US" sz="2800" dirty="0">
              <a:solidFill>
                <a:schemeClr val="bg1"/>
              </a:solidFill>
            </a:endParaRPr>
          </a:p>
        </p:txBody>
      </p:sp>
      <p:grpSp>
        <p:nvGrpSpPr>
          <p:cNvPr id="71" name="Group 70"/>
          <p:cNvGrpSpPr/>
          <p:nvPr/>
        </p:nvGrpSpPr>
        <p:grpSpPr>
          <a:xfrm>
            <a:off x="3505200" y="1524000"/>
            <a:ext cx="3429061" cy="1817813"/>
            <a:chOff x="2209800" y="1898055"/>
            <a:chExt cx="3886200" cy="1296485"/>
          </a:xfrm>
        </p:grpSpPr>
        <p:sp>
          <p:nvSpPr>
            <p:cNvPr id="70" name="Rounded Rectangle 69"/>
            <p:cNvSpPr/>
            <p:nvPr/>
          </p:nvSpPr>
          <p:spPr>
            <a:xfrm>
              <a:off x="2209800" y="1898055"/>
              <a:ext cx="3886200" cy="12964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328703" y="1951997"/>
              <a:ext cx="1400852" cy="460971"/>
            </a:xfrm>
            <a:prstGeom prst="rect">
              <a:avLst/>
            </a:prstGeom>
            <a:noFill/>
          </p:spPr>
          <p:txBody>
            <a:bodyPr wrap="square" rtlCol="0">
              <a:spAutoFit/>
            </a:bodyPr>
            <a:lstStyle/>
            <a:p>
              <a:pPr algn="ctr"/>
              <a:r>
                <a:rPr lang="en-US" dirty="0"/>
                <a:t> </a:t>
              </a:r>
              <a:r>
                <a:rPr lang="en-US" dirty="0" smtClean="0"/>
                <a:t>Antler </a:t>
              </a:r>
              <a:r>
                <a:rPr lang="en-US" dirty="0"/>
                <a:t>P</a:t>
              </a:r>
              <a:r>
                <a:rPr lang="en-US" dirty="0" smtClean="0"/>
                <a:t>oints </a:t>
              </a:r>
            </a:p>
          </p:txBody>
        </p:sp>
        <p:sp>
          <p:nvSpPr>
            <p:cNvPr id="50" name="TextBox 49"/>
            <p:cNvSpPr txBox="1"/>
            <p:nvPr/>
          </p:nvSpPr>
          <p:spPr>
            <a:xfrm>
              <a:off x="4861576" y="2084433"/>
              <a:ext cx="813043" cy="369332"/>
            </a:xfrm>
            <a:prstGeom prst="rect">
              <a:avLst/>
            </a:prstGeom>
            <a:noFill/>
          </p:spPr>
          <p:txBody>
            <a:bodyPr wrap="none" rtlCol="0">
              <a:spAutoFit/>
            </a:bodyPr>
            <a:lstStyle/>
            <a:p>
              <a:pPr algn="ctr"/>
              <a:r>
                <a:rPr lang="en-US" dirty="0"/>
                <a:t> </a:t>
              </a:r>
              <a:r>
                <a:rPr lang="en-US" dirty="0" smtClean="0"/>
                <a:t>GBC </a:t>
              </a:r>
              <a:endParaRPr lang="en-US" dirty="0"/>
            </a:p>
          </p:txBody>
        </p:sp>
        <p:sp>
          <p:nvSpPr>
            <p:cNvPr id="51" name="TextBox 50"/>
            <p:cNvSpPr txBox="1"/>
            <p:nvPr/>
          </p:nvSpPr>
          <p:spPr>
            <a:xfrm>
              <a:off x="2371053" y="2433686"/>
              <a:ext cx="1212110" cy="595327"/>
            </a:xfrm>
            <a:prstGeom prst="rect">
              <a:avLst/>
            </a:prstGeom>
            <a:noFill/>
          </p:spPr>
          <p:txBody>
            <a:bodyPr wrap="square" rtlCol="0">
              <a:spAutoFit/>
            </a:bodyPr>
            <a:lstStyle/>
            <a:p>
              <a:r>
                <a:rPr lang="en-US" dirty="0" smtClean="0"/>
                <a:t>Yearling</a:t>
              </a:r>
            </a:p>
            <a:p>
              <a:r>
                <a:rPr lang="en-US" dirty="0" smtClean="0"/>
                <a:t>2.5</a:t>
              </a:r>
            </a:p>
            <a:p>
              <a:r>
                <a:rPr lang="en-US" dirty="0" smtClean="0"/>
                <a:t>3.5+</a:t>
              </a:r>
              <a:endParaRPr lang="en-US" dirty="0"/>
            </a:p>
          </p:txBody>
        </p:sp>
        <p:sp>
          <p:nvSpPr>
            <p:cNvPr id="53" name="TextBox 52"/>
            <p:cNvSpPr txBox="1"/>
            <p:nvPr/>
          </p:nvSpPr>
          <p:spPr>
            <a:xfrm>
              <a:off x="3580072" y="2433686"/>
              <a:ext cx="1189826" cy="562819"/>
            </a:xfrm>
            <a:prstGeom prst="rect">
              <a:avLst/>
            </a:prstGeom>
            <a:noFill/>
          </p:spPr>
          <p:txBody>
            <a:bodyPr wrap="square" rtlCol="0">
              <a:spAutoFit/>
            </a:bodyPr>
            <a:lstStyle/>
            <a:p>
              <a:r>
                <a:rPr lang="en-US" dirty="0" smtClean="0"/>
                <a:t>+0.26</a:t>
              </a:r>
            </a:p>
            <a:p>
              <a:r>
                <a:rPr lang="en-US" dirty="0" smtClean="0"/>
                <a:t>+0.10</a:t>
              </a:r>
            </a:p>
            <a:p>
              <a:r>
                <a:rPr lang="en-US" dirty="0" smtClean="0"/>
                <a:t>+0.23</a:t>
              </a:r>
              <a:endParaRPr lang="en-US" dirty="0"/>
            </a:p>
          </p:txBody>
        </p:sp>
        <p:sp>
          <p:nvSpPr>
            <p:cNvPr id="59" name="TextBox 58"/>
            <p:cNvSpPr txBox="1"/>
            <p:nvPr/>
          </p:nvSpPr>
          <p:spPr>
            <a:xfrm>
              <a:off x="4789090" y="2433686"/>
              <a:ext cx="899398" cy="562819"/>
            </a:xfrm>
            <a:prstGeom prst="rect">
              <a:avLst/>
            </a:prstGeom>
            <a:noFill/>
          </p:spPr>
          <p:txBody>
            <a:bodyPr wrap="square" rtlCol="0">
              <a:spAutoFit/>
            </a:bodyPr>
            <a:lstStyle/>
            <a:p>
              <a:r>
                <a:rPr lang="en-US" dirty="0" smtClean="0"/>
                <a:t>+2.64</a:t>
              </a:r>
            </a:p>
            <a:p>
              <a:r>
                <a:rPr lang="en-US" dirty="0" smtClean="0"/>
                <a:t>+1.42</a:t>
              </a:r>
            </a:p>
            <a:p>
              <a:r>
                <a:rPr lang="en-US" dirty="0" smtClean="0"/>
                <a:t>+7.46</a:t>
              </a:r>
              <a:endParaRPr lang="en-US" dirty="0"/>
            </a:p>
          </p:txBody>
        </p:sp>
      </p:grpSp>
      <p:grpSp>
        <p:nvGrpSpPr>
          <p:cNvPr id="5" name="Group 4"/>
          <p:cNvGrpSpPr/>
          <p:nvPr/>
        </p:nvGrpSpPr>
        <p:grpSpPr>
          <a:xfrm>
            <a:off x="497525" y="3671986"/>
            <a:ext cx="8456894" cy="2313799"/>
            <a:chOff x="583769" y="3409210"/>
            <a:chExt cx="8456894" cy="2313799"/>
          </a:xfrm>
        </p:grpSpPr>
        <p:sp>
          <p:nvSpPr>
            <p:cNvPr id="10" name="Oval 9"/>
            <p:cNvSpPr/>
            <p:nvPr/>
          </p:nvSpPr>
          <p:spPr>
            <a:xfrm>
              <a:off x="583769" y="3409210"/>
              <a:ext cx="1513306" cy="1513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libri" panose="020F0502020204030204" pitchFamily="34" charset="0"/>
                  <a:cs typeface="Calibri" panose="020F0502020204030204" pitchFamily="34" charset="0"/>
                </a:rPr>
                <a:t>Sire</a:t>
              </a:r>
              <a:endParaRPr lang="en-US" sz="2000" b="1" dirty="0">
                <a:solidFill>
                  <a:schemeClr val="tx1"/>
                </a:solidFill>
                <a:latin typeface="Calibri" panose="020F0502020204030204" pitchFamily="34" charset="0"/>
                <a:cs typeface="Calibri" panose="020F0502020204030204" pitchFamily="34" charset="0"/>
              </a:endParaRPr>
            </a:p>
          </p:txBody>
        </p:sp>
        <p:sp>
          <p:nvSpPr>
            <p:cNvPr id="12" name="TextBox 11"/>
            <p:cNvSpPr txBox="1"/>
            <p:nvPr/>
          </p:nvSpPr>
          <p:spPr>
            <a:xfrm rot="16200000">
              <a:off x="3837449" y="4685545"/>
              <a:ext cx="1767151" cy="307778"/>
            </a:xfrm>
            <a:prstGeom prst="rect">
              <a:avLst/>
            </a:prstGeom>
            <a:noFill/>
          </p:spPr>
          <p:txBody>
            <a:bodyPr wrap="square" rtlCol="0">
              <a:spAutoFit/>
            </a:bodyPr>
            <a:lstStyle/>
            <a:p>
              <a:endParaRPr lang="en-US" sz="1400" dirty="0">
                <a:solidFill>
                  <a:schemeClr val="bg1"/>
                </a:solidFill>
              </a:endParaRPr>
            </a:p>
          </p:txBody>
        </p:sp>
        <p:sp>
          <p:nvSpPr>
            <p:cNvPr id="72" name="Oval 71"/>
            <p:cNvSpPr/>
            <p:nvPr/>
          </p:nvSpPr>
          <p:spPr>
            <a:xfrm>
              <a:off x="4491216" y="3430986"/>
              <a:ext cx="1513306" cy="15133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anose="020F0502020204030204" pitchFamily="34" charset="0"/>
                  <a:cs typeface="Calibri" panose="020F0502020204030204" pitchFamily="34" charset="0"/>
                </a:rPr>
                <a:t>Offspring</a:t>
              </a:r>
              <a:endParaRPr lang="en-US" b="1" dirty="0">
                <a:solidFill>
                  <a:schemeClr val="tx1"/>
                </a:solidFill>
                <a:latin typeface="Calibri" panose="020F0502020204030204" pitchFamily="34" charset="0"/>
                <a:cs typeface="Calibri" panose="020F0502020204030204" pitchFamily="34" charset="0"/>
              </a:endParaRPr>
            </a:p>
          </p:txBody>
        </p:sp>
        <p:sp>
          <p:nvSpPr>
            <p:cNvPr id="73" name="Oval 72"/>
            <p:cNvSpPr/>
            <p:nvPr/>
          </p:nvSpPr>
          <p:spPr>
            <a:xfrm>
              <a:off x="7527357" y="3444634"/>
              <a:ext cx="1513306" cy="151330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latin typeface="Calibri" panose="020F0502020204030204" pitchFamily="34" charset="0"/>
                  <a:cs typeface="Calibri" panose="020F0502020204030204" pitchFamily="34" charset="0"/>
                </a:rPr>
                <a:t>Grandson</a:t>
              </a:r>
            </a:p>
          </p:txBody>
        </p:sp>
        <p:cxnSp>
          <p:nvCxnSpPr>
            <p:cNvPr id="76" name="Straight Arrow Connector 75"/>
            <p:cNvCxnSpPr/>
            <p:nvPr/>
          </p:nvCxnSpPr>
          <p:spPr>
            <a:xfrm>
              <a:off x="2216551" y="4165863"/>
              <a:ext cx="2148778"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6073583" y="4165863"/>
              <a:ext cx="1317817" cy="55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3657600" y="2209800"/>
            <a:ext cx="31269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33400" y="2156936"/>
            <a:ext cx="2409634" cy="738664"/>
          </a:xfrm>
          <a:prstGeom prst="rect">
            <a:avLst/>
          </a:prstGeom>
        </p:spPr>
        <p:txBody>
          <a:bodyPr wrap="none">
            <a:spAutoFit/>
          </a:bodyPr>
          <a:lstStyle/>
          <a:p>
            <a:pPr>
              <a:lnSpc>
                <a:spcPct val="150000"/>
              </a:lnSpc>
            </a:pPr>
            <a:r>
              <a:rPr lang="en-US" sz="2800" b="1" i="1" dirty="0">
                <a:solidFill>
                  <a:schemeClr val="bg1"/>
                </a:solidFill>
              </a:rPr>
              <a:t>R = </a:t>
            </a:r>
            <a:r>
              <a:rPr lang="en-US" sz="2800" b="1" i="1" dirty="0" smtClean="0">
                <a:solidFill>
                  <a:schemeClr val="bg1"/>
                </a:solidFill>
              </a:rPr>
              <a:t>½ (h² </a:t>
            </a:r>
            <a:r>
              <a:rPr lang="en-US" sz="2800" b="1" i="1" dirty="0">
                <a:solidFill>
                  <a:schemeClr val="bg1"/>
                </a:solidFill>
              </a:rPr>
              <a:t>* </a:t>
            </a:r>
            <a:r>
              <a:rPr lang="en-US" sz="2800" b="1" i="1" dirty="0" smtClean="0">
                <a:solidFill>
                  <a:schemeClr val="bg1"/>
                </a:solidFill>
              </a:rPr>
              <a:t>S)</a:t>
            </a:r>
            <a:endParaRPr lang="en-US" sz="2800" b="1" i="1" dirty="0">
              <a:solidFill>
                <a:schemeClr val="bg1"/>
              </a:solidFill>
            </a:endParaRPr>
          </a:p>
        </p:txBody>
      </p:sp>
    </p:spTree>
    <p:extLst>
      <p:ext uri="{BB962C8B-B14F-4D97-AF65-F5344CB8AC3E}">
        <p14:creationId xmlns:p14="http://schemas.microsoft.com/office/powerpoint/2010/main" val="2282111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a:solidFill>
                  <a:schemeClr val="bg1"/>
                </a:solidFill>
                <a:latin typeface="Calibri" panose="020F0502020204030204" pitchFamily="34" charset="0"/>
              </a:rPr>
              <a:t>Objective 1: Do sons resemble their father?</a:t>
            </a:r>
          </a:p>
        </p:txBody>
      </p:sp>
      <p:sp>
        <p:nvSpPr>
          <p:cNvPr id="3" name="Content Placeholder 2"/>
          <p:cNvSpPr>
            <a:spLocks noGrp="1"/>
          </p:cNvSpPr>
          <p:nvPr>
            <p:ph idx="1"/>
          </p:nvPr>
        </p:nvSpPr>
        <p:spPr>
          <a:xfrm>
            <a:off x="152400" y="990600"/>
            <a:ext cx="7656078" cy="4754563"/>
          </a:xfrm>
        </p:spPr>
        <p:txBody>
          <a:bodyPr>
            <a:normAutofit/>
          </a:bodyPr>
          <a:lstStyle/>
          <a:p>
            <a:pPr marL="0" indent="0">
              <a:buNone/>
            </a:pPr>
            <a:r>
              <a:rPr lang="en-US" sz="2400" dirty="0" smtClean="0">
                <a:solidFill>
                  <a:schemeClr val="bg1"/>
                </a:solidFill>
                <a:latin typeface="Calibri" panose="020F0502020204030204" pitchFamily="34" charset="0"/>
              </a:rPr>
              <a:t>Heritability of yearling antler points was ONLY 17%*</a:t>
            </a:r>
            <a:endParaRPr lang="en-US" sz="2400" b="1" dirty="0" smtClean="0">
              <a:solidFill>
                <a:srgbClr val="FF0000"/>
              </a:solidFill>
              <a:latin typeface="Calibri" panose="020F0502020204030204" pitchFamily="34" charset="0"/>
            </a:endParaRPr>
          </a:p>
          <a:p>
            <a:pPr marL="0" indent="0">
              <a:buNone/>
            </a:pPr>
            <a:endParaRPr lang="en-US" sz="2400" dirty="0">
              <a:solidFill>
                <a:schemeClr val="bg1"/>
              </a:solidFill>
              <a:latin typeface="Calibri" panose="020F0502020204030204" pitchFamily="34" charset="0"/>
            </a:endParaRPr>
          </a:p>
          <a:p>
            <a:pPr marL="0" indent="0">
              <a:buNone/>
            </a:pPr>
            <a:r>
              <a:rPr lang="en-US" sz="2400" dirty="0" smtClean="0">
                <a:solidFill>
                  <a:schemeClr val="bg1"/>
                </a:solidFill>
                <a:latin typeface="Calibri" panose="020F0502020204030204" pitchFamily="34" charset="0"/>
              </a:rPr>
              <a:t>Maternal, environmental, and other factors contributed 83% </a:t>
            </a:r>
          </a:p>
          <a:p>
            <a:pPr marL="0" indent="0">
              <a:buNone/>
            </a:pPr>
            <a:endParaRPr lang="en-US" sz="2400" dirty="0" smtClean="0">
              <a:solidFill>
                <a:srgbClr val="FFFF00"/>
              </a:solidFill>
              <a:latin typeface="Calibri" panose="020F0502020204030204" pitchFamily="34" charset="0"/>
            </a:endParaRPr>
          </a:p>
          <a:p>
            <a:pPr marL="0" indent="0">
              <a:buNone/>
            </a:pPr>
            <a:r>
              <a:rPr lang="en-US" sz="2400" dirty="0" smtClean="0">
                <a:solidFill>
                  <a:schemeClr val="bg1"/>
                </a:solidFill>
                <a:latin typeface="Calibri" panose="020F0502020204030204" pitchFamily="34" charset="0"/>
              </a:rPr>
              <a:t>Breeding values did not change across years</a:t>
            </a:r>
            <a:endParaRPr lang="en-US" sz="2400" dirty="0">
              <a:solidFill>
                <a:schemeClr val="bg1"/>
              </a:solidFill>
              <a:latin typeface="Calibri" panose="020F0502020204030204" pitchFamily="34" charset="0"/>
            </a:endParaRPr>
          </a:p>
          <a:p>
            <a:pPr marL="0" indent="0">
              <a:buNone/>
            </a:pPr>
            <a:endParaRPr lang="en-US" sz="2400" dirty="0" smtClean="0">
              <a:solidFill>
                <a:srgbClr val="FFFF00"/>
              </a:solidFill>
              <a:latin typeface="Calibri" panose="020F0502020204030204" pitchFamily="34" charset="0"/>
            </a:endParaRPr>
          </a:p>
          <a:p>
            <a:pPr marL="0" indent="0">
              <a:buNone/>
            </a:pPr>
            <a:r>
              <a:rPr lang="en-US" sz="2400" dirty="0" smtClean="0">
                <a:solidFill>
                  <a:schemeClr val="bg1"/>
                </a:solidFill>
                <a:latin typeface="Calibri" panose="020F0502020204030204" pitchFamily="34" charset="0"/>
              </a:rPr>
              <a:t>48% of yearlings: “Cull” </a:t>
            </a:r>
            <a:r>
              <a:rPr lang="en-US" sz="2400" dirty="0" smtClean="0">
                <a:solidFill>
                  <a:schemeClr val="bg1"/>
                </a:solidFill>
                <a:latin typeface="Calibri" panose="020F0502020204030204" pitchFamily="34" charset="0"/>
                <a:sym typeface="Wingdings" panose="05000000000000000000" pitchFamily="2" charset="2"/>
              </a:rPr>
              <a:t></a:t>
            </a:r>
            <a:r>
              <a:rPr lang="en-US" sz="2400" dirty="0" smtClean="0">
                <a:solidFill>
                  <a:schemeClr val="bg1"/>
                </a:solidFill>
                <a:latin typeface="Calibri" panose="020F0502020204030204" pitchFamily="34" charset="0"/>
              </a:rPr>
              <a:t> “Keep”</a:t>
            </a:r>
          </a:p>
          <a:p>
            <a:pPr marL="0" indent="0">
              <a:buNone/>
            </a:pPr>
            <a:r>
              <a:rPr lang="en-US" sz="2400" dirty="0" smtClean="0">
                <a:solidFill>
                  <a:schemeClr val="bg1"/>
                </a:solidFill>
                <a:latin typeface="Calibri" panose="020F0502020204030204" pitchFamily="34" charset="0"/>
              </a:rPr>
              <a:t>30% of all age classes: “Keep” </a:t>
            </a:r>
            <a:r>
              <a:rPr lang="en-US" sz="2400" dirty="0" smtClean="0">
                <a:solidFill>
                  <a:schemeClr val="bg1"/>
                </a:solidFill>
                <a:latin typeface="Calibri" panose="020F0502020204030204" pitchFamily="34" charset="0"/>
                <a:sym typeface="Wingdings" panose="05000000000000000000" pitchFamily="2" charset="2"/>
              </a:rPr>
              <a:t> “Cull”</a:t>
            </a:r>
            <a:r>
              <a:rPr lang="en-US" sz="2400" dirty="0" smtClean="0">
                <a:solidFill>
                  <a:schemeClr val="bg1"/>
                </a:solidFill>
                <a:latin typeface="Calibri" panose="020F0502020204030204" pitchFamily="34" charset="0"/>
              </a:rPr>
              <a:t> </a:t>
            </a:r>
          </a:p>
          <a:p>
            <a:pPr marL="0" indent="0">
              <a:buNone/>
            </a:pPr>
            <a:endParaRPr lang="en-US" sz="2400" dirty="0">
              <a:solidFill>
                <a:schemeClr val="bg1"/>
              </a:solidFill>
              <a:latin typeface="Calibri" panose="020F0502020204030204" pitchFamily="34" charset="0"/>
            </a:endParaRPr>
          </a:p>
          <a:p>
            <a:pPr marL="0" indent="0">
              <a:buNone/>
            </a:pPr>
            <a:endParaRPr lang="en-US" sz="2400" dirty="0" smtClean="0">
              <a:solidFill>
                <a:schemeClr val="bg1"/>
              </a:solidFill>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441123525"/>
              </p:ext>
            </p:extLst>
          </p:nvPr>
        </p:nvGraphicFramePr>
        <p:xfrm>
          <a:off x="7422460" y="533400"/>
          <a:ext cx="1692965" cy="20574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1219200" y="4572000"/>
            <a:ext cx="6781800" cy="2091242"/>
            <a:chOff x="1676399" y="1267298"/>
            <a:chExt cx="7272067" cy="4953000"/>
          </a:xfrm>
        </p:grpSpPr>
        <p:grpSp>
          <p:nvGrpSpPr>
            <p:cNvPr id="10" name="Group 9"/>
            <p:cNvGrpSpPr/>
            <p:nvPr/>
          </p:nvGrpSpPr>
          <p:grpSpPr>
            <a:xfrm>
              <a:off x="1676399" y="1267298"/>
              <a:ext cx="7272067" cy="4953000"/>
              <a:chOff x="533399" y="1828800"/>
              <a:chExt cx="8077200" cy="4287823"/>
            </a:xfrm>
          </p:grpSpPr>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1828800"/>
                <a:ext cx="8077200" cy="428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Connector 26"/>
              <p:cNvCxnSpPr/>
              <p:nvPr/>
            </p:nvCxnSpPr>
            <p:spPr>
              <a:xfrm>
                <a:off x="6248400" y="2137775"/>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14400" y="3972711"/>
                <a:ext cx="723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066800" y="4114800"/>
                <a:ext cx="736148"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48%</a:t>
                </a:r>
                <a:endParaRPr lang="en-US" sz="1600" b="1" dirty="0">
                  <a:solidFill>
                    <a:schemeClr val="tx1"/>
                  </a:solidFill>
                </a:endParaRPr>
              </a:p>
            </p:txBody>
          </p:sp>
          <p:sp>
            <p:nvSpPr>
              <p:cNvPr id="30" name="Rounded Rectangle 29"/>
              <p:cNvSpPr/>
              <p:nvPr/>
            </p:nvSpPr>
            <p:spPr>
              <a:xfrm>
                <a:off x="2029178" y="4114800"/>
                <a:ext cx="747889"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36%</a:t>
                </a:r>
                <a:endParaRPr lang="en-US" sz="1600" b="1" dirty="0">
                  <a:solidFill>
                    <a:schemeClr val="tx1"/>
                  </a:solidFill>
                </a:endParaRPr>
              </a:p>
            </p:txBody>
          </p:sp>
          <p:sp>
            <p:nvSpPr>
              <p:cNvPr id="31" name="Rounded Rectangle 30"/>
              <p:cNvSpPr/>
              <p:nvPr/>
            </p:nvSpPr>
            <p:spPr>
              <a:xfrm>
                <a:off x="2971800"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26%</a:t>
                </a:r>
                <a:endParaRPr lang="en-US" sz="1400" b="1" dirty="0">
                  <a:solidFill>
                    <a:schemeClr val="tx1"/>
                  </a:solidFill>
                </a:endParaRPr>
              </a:p>
            </p:txBody>
          </p:sp>
          <p:sp>
            <p:nvSpPr>
              <p:cNvPr id="32" name="Rounded Rectangle 31"/>
              <p:cNvSpPr/>
              <p:nvPr/>
            </p:nvSpPr>
            <p:spPr>
              <a:xfrm>
                <a:off x="3878846" y="4114800"/>
                <a:ext cx="693153"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18%</a:t>
                </a:r>
                <a:endParaRPr lang="en-US" sz="1400" b="1" dirty="0">
                  <a:solidFill>
                    <a:schemeClr val="tx1"/>
                  </a:solidFill>
                </a:endParaRPr>
              </a:p>
            </p:txBody>
          </p:sp>
          <p:sp>
            <p:nvSpPr>
              <p:cNvPr id="33" name="Rounded Rectangle 32"/>
              <p:cNvSpPr/>
              <p:nvPr/>
            </p:nvSpPr>
            <p:spPr>
              <a:xfrm>
                <a:off x="4742340"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12%</a:t>
                </a:r>
                <a:endParaRPr lang="en-US" sz="1400" b="1" dirty="0">
                  <a:solidFill>
                    <a:schemeClr val="tx1"/>
                  </a:solidFill>
                </a:endParaRPr>
              </a:p>
            </p:txBody>
          </p:sp>
          <p:sp>
            <p:nvSpPr>
              <p:cNvPr id="34" name="Rounded Rectangle 33"/>
              <p:cNvSpPr/>
              <p:nvPr/>
            </p:nvSpPr>
            <p:spPr>
              <a:xfrm>
                <a:off x="5583312"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8%</a:t>
                </a:r>
                <a:endParaRPr lang="en-US" sz="1500" b="1" dirty="0">
                  <a:solidFill>
                    <a:schemeClr val="tx1"/>
                  </a:solidFill>
                </a:endParaRPr>
              </a:p>
            </p:txBody>
          </p:sp>
          <p:sp>
            <p:nvSpPr>
              <p:cNvPr id="35" name="Rounded Rectangle 34"/>
              <p:cNvSpPr/>
              <p:nvPr/>
            </p:nvSpPr>
            <p:spPr>
              <a:xfrm>
                <a:off x="6469647" y="4114800"/>
                <a:ext cx="693152"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5%</a:t>
                </a:r>
                <a:endParaRPr lang="en-US" sz="1500" b="1" dirty="0">
                  <a:solidFill>
                    <a:schemeClr val="tx1"/>
                  </a:solidFill>
                </a:endParaRPr>
              </a:p>
            </p:txBody>
          </p:sp>
          <p:sp>
            <p:nvSpPr>
              <p:cNvPr id="36" name="Rounded Rectangle 35"/>
              <p:cNvSpPr/>
              <p:nvPr/>
            </p:nvSpPr>
            <p:spPr>
              <a:xfrm>
                <a:off x="7380935" y="4114800"/>
                <a:ext cx="696266" cy="1524000"/>
              </a:xfrm>
              <a:prstGeom prst="round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chemeClr val="tx1"/>
                    </a:solidFill>
                  </a:rPr>
                  <a:t>3%</a:t>
                </a:r>
                <a:endParaRPr lang="en-US" sz="1500" b="1" dirty="0">
                  <a:solidFill>
                    <a:schemeClr val="tx1"/>
                  </a:solidFill>
                </a:endParaRPr>
              </a:p>
            </p:txBody>
          </p:sp>
        </p:grpSp>
        <p:sp>
          <p:nvSpPr>
            <p:cNvPr id="11" name="Rounded Rectangle 10"/>
            <p:cNvSpPr/>
            <p:nvPr/>
          </p:nvSpPr>
          <p:spPr>
            <a:xfrm>
              <a:off x="3037191" y="2035305"/>
              <a:ext cx="659228"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2" name="Rounded Rectangle 11"/>
            <p:cNvSpPr/>
            <p:nvPr/>
          </p:nvSpPr>
          <p:spPr>
            <a:xfrm>
              <a:off x="3871741" y="2046293"/>
              <a:ext cx="683547"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3" name="Rounded Rectangle 12"/>
            <p:cNvSpPr/>
            <p:nvPr/>
          </p:nvSpPr>
          <p:spPr>
            <a:xfrm>
              <a:off x="4688374" y="2046293"/>
              <a:ext cx="687144"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4" name="Rounded Rectangle 13"/>
            <p:cNvSpPr/>
            <p:nvPr/>
          </p:nvSpPr>
          <p:spPr>
            <a:xfrm>
              <a:off x="5465793" y="2046293"/>
              <a:ext cx="658397"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6" name="Rounded Rectangle 15"/>
            <p:cNvSpPr/>
            <p:nvPr/>
          </p:nvSpPr>
          <p:spPr>
            <a:xfrm>
              <a:off x="6222938" y="2046293"/>
              <a:ext cx="718814"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7" name="Rounded Rectangle 16"/>
            <p:cNvSpPr/>
            <p:nvPr/>
          </p:nvSpPr>
          <p:spPr>
            <a:xfrm>
              <a:off x="7020923" y="2046293"/>
              <a:ext cx="747511"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8" name="Rounded Rectangle 17"/>
            <p:cNvSpPr/>
            <p:nvPr/>
          </p:nvSpPr>
          <p:spPr>
            <a:xfrm>
              <a:off x="7841373" y="2046293"/>
              <a:ext cx="695466" cy="1524000"/>
            </a:xfrm>
            <a:prstGeom prst="roundRect">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cs typeface="Calibri" panose="020F0502020204030204" pitchFamily="34" charset="0"/>
                </a:rPr>
                <a:t>Keep</a:t>
              </a:r>
            </a:p>
          </p:txBody>
        </p:sp>
        <p:sp>
          <p:nvSpPr>
            <p:cNvPr id="19" name="Right Arrow 18"/>
            <p:cNvSpPr/>
            <p:nvPr/>
          </p:nvSpPr>
          <p:spPr>
            <a:xfrm rot="18488122">
              <a:off x="2747985" y="3524022"/>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488122">
              <a:off x="3570926" y="3518032"/>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8488122">
              <a:off x="4362445" y="3518036"/>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8488122">
              <a:off x="5173959" y="3518035"/>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8488122">
              <a:off x="5928678" y="3518033"/>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8488122">
              <a:off x="6683844" y="3518033"/>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8488122">
              <a:off x="7555326" y="3518035"/>
              <a:ext cx="550188" cy="38931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4463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2"/>
          </a:xfrm>
        </p:spPr>
        <p:txBody>
          <a:bodyPr>
            <a:normAutofit/>
          </a:bodyPr>
          <a:lstStyle/>
          <a:p>
            <a:r>
              <a:rPr lang="en-US" sz="3200" dirty="0">
                <a:solidFill>
                  <a:schemeClr val="bg1"/>
                </a:solidFill>
                <a:latin typeface="Calibri" panose="020F0502020204030204" pitchFamily="34" charset="0"/>
                <a:cs typeface="Calibri" panose="020F0502020204030204" pitchFamily="34" charset="0"/>
              </a:rPr>
              <a:t>Objective 2: How intense was the culling?</a:t>
            </a:r>
          </a:p>
        </p:txBody>
      </p:sp>
      <p:sp>
        <p:nvSpPr>
          <p:cNvPr id="3" name="Content Placeholder 2"/>
          <p:cNvSpPr>
            <a:spLocks noGrp="1"/>
          </p:cNvSpPr>
          <p:nvPr>
            <p:ph idx="1"/>
          </p:nvPr>
        </p:nvSpPr>
        <p:spPr>
          <a:xfrm>
            <a:off x="914400" y="1219200"/>
            <a:ext cx="7848600" cy="4754563"/>
          </a:xfrm>
        </p:spPr>
        <p:txBody>
          <a:bodyPr>
            <a:noAutofit/>
          </a:bodyPr>
          <a:lstStyle/>
          <a:p>
            <a:pPr marL="0" indent="0">
              <a:buNone/>
            </a:pPr>
            <a:r>
              <a:rPr lang="en-US" sz="2800" dirty="0">
                <a:solidFill>
                  <a:schemeClr val="bg1"/>
                </a:solidFill>
                <a:latin typeface="Calibri" panose="020F0502020204030204" pitchFamily="34" charset="0"/>
                <a:cs typeface="Calibri" panose="020F0502020204030204" pitchFamily="34" charset="0"/>
              </a:rPr>
              <a:t>Selection differential </a:t>
            </a:r>
            <a:r>
              <a:rPr lang="en-US" sz="2800" dirty="0" smtClean="0">
                <a:solidFill>
                  <a:schemeClr val="bg1"/>
                </a:solidFill>
                <a:latin typeface="Calibri" panose="020F0502020204030204" pitchFamily="34" charset="0"/>
                <a:cs typeface="Calibri" panose="020F0502020204030204" pitchFamily="34" charset="0"/>
              </a:rPr>
              <a:t>large </a:t>
            </a:r>
            <a:r>
              <a:rPr lang="en-US" sz="2800" dirty="0">
                <a:solidFill>
                  <a:schemeClr val="bg1"/>
                </a:solidFill>
                <a:latin typeface="Calibri" panose="020F0502020204030204" pitchFamily="34" charset="0"/>
                <a:cs typeface="Calibri" panose="020F0502020204030204" pitchFamily="34" charset="0"/>
              </a:rPr>
              <a:t>for young, mature </a:t>
            </a:r>
            <a:r>
              <a:rPr lang="en-US" sz="2800" dirty="0" smtClean="0">
                <a:solidFill>
                  <a:schemeClr val="bg1"/>
                </a:solidFill>
                <a:latin typeface="Calibri" panose="020F0502020204030204" pitchFamily="34" charset="0"/>
                <a:cs typeface="Calibri" panose="020F0502020204030204" pitchFamily="34" charset="0"/>
              </a:rPr>
              <a:t>bucks</a:t>
            </a:r>
          </a:p>
          <a:p>
            <a:pPr marL="0" indent="0">
              <a:buNone/>
            </a:pPr>
            <a:endParaRPr lang="en-US" sz="2800" dirty="0" smtClean="0">
              <a:solidFill>
                <a:schemeClr val="bg1"/>
              </a:solidFill>
              <a:latin typeface="Calibri" panose="020F0502020204030204" pitchFamily="34" charset="0"/>
              <a:cs typeface="Calibri" panose="020F0502020204030204" pitchFamily="34" charset="0"/>
            </a:endParaRPr>
          </a:p>
          <a:p>
            <a:pPr marL="0" indent="0">
              <a:buNone/>
            </a:pPr>
            <a:r>
              <a:rPr lang="en-US" sz="2800" dirty="0" smtClean="0">
                <a:solidFill>
                  <a:schemeClr val="bg1"/>
                </a:solidFill>
                <a:latin typeface="Calibri" panose="020F0502020204030204" pitchFamily="34" charset="0"/>
                <a:cs typeface="Calibri" panose="020F0502020204030204" pitchFamily="34" charset="0"/>
              </a:rPr>
              <a:t>Intense enough to:</a:t>
            </a:r>
            <a:endParaRPr lang="en-US" sz="2800" dirty="0">
              <a:solidFill>
                <a:schemeClr val="bg1"/>
              </a:solidFill>
              <a:latin typeface="Calibri" panose="020F0502020204030204" pitchFamily="34" charset="0"/>
              <a:cs typeface="Calibri" panose="020F0502020204030204" pitchFamily="34" charset="0"/>
            </a:endParaRPr>
          </a:p>
          <a:p>
            <a:pPr marL="400050" lvl="1" indent="0">
              <a:buNone/>
            </a:pPr>
            <a:r>
              <a:rPr lang="en-US" dirty="0">
                <a:solidFill>
                  <a:schemeClr val="bg1">
                    <a:lumMod val="95000"/>
                  </a:schemeClr>
                </a:solidFill>
                <a:latin typeface="Calibri" panose="020F0502020204030204" pitchFamily="34" charset="0"/>
                <a:cs typeface="Calibri" panose="020F0502020204030204" pitchFamily="34" charset="0"/>
              </a:rPr>
              <a:t>Mature bucks sired most offspring </a:t>
            </a:r>
            <a:endParaRPr lang="en-US" dirty="0" smtClean="0">
              <a:solidFill>
                <a:schemeClr val="bg1">
                  <a:lumMod val="95000"/>
                </a:schemeClr>
              </a:solidFill>
              <a:latin typeface="Calibri" panose="020F0502020204030204" pitchFamily="34" charset="0"/>
              <a:cs typeface="Calibri" panose="020F0502020204030204" pitchFamily="34" charset="0"/>
            </a:endParaRPr>
          </a:p>
          <a:p>
            <a:pPr marL="400050" lvl="1" indent="0">
              <a:buNone/>
            </a:pPr>
            <a:r>
              <a:rPr lang="en-US" dirty="0" smtClean="0">
                <a:solidFill>
                  <a:schemeClr val="bg1">
                    <a:lumMod val="95000"/>
                  </a:schemeClr>
                </a:solidFill>
                <a:latin typeface="Calibri" panose="020F0502020204030204" pitchFamily="34" charset="0"/>
                <a:cs typeface="Calibri" panose="020F0502020204030204" pitchFamily="34" charset="0"/>
              </a:rPr>
              <a:t>Reduced competitors for mating</a:t>
            </a:r>
            <a:endParaRPr lang="en-US" dirty="0">
              <a:solidFill>
                <a:schemeClr val="bg1">
                  <a:lumMod val="95000"/>
                </a:schemeClr>
              </a:solidFill>
              <a:latin typeface="Calibri" panose="020F0502020204030204" pitchFamily="34" charset="0"/>
              <a:cs typeface="Calibri" panose="020F0502020204030204" pitchFamily="34" charset="0"/>
            </a:endParaRPr>
          </a:p>
          <a:p>
            <a:pPr marL="0" indent="0">
              <a:buNone/>
            </a:pPr>
            <a:endParaRPr lang="en-US" sz="2800" dirty="0">
              <a:solidFill>
                <a:schemeClr val="bg1">
                  <a:lumMod val="95000"/>
                </a:schemeClr>
              </a:solidFill>
              <a:latin typeface="Calibri" panose="020F0502020204030204" pitchFamily="34" charset="0"/>
              <a:cs typeface="Calibri" panose="020F0502020204030204" pitchFamily="34" charset="0"/>
            </a:endParaRPr>
          </a:p>
          <a:p>
            <a:pPr marL="0" indent="0">
              <a:buNone/>
            </a:pPr>
            <a:r>
              <a:rPr lang="en-US" sz="2800" dirty="0">
                <a:solidFill>
                  <a:schemeClr val="bg1"/>
                </a:solidFill>
                <a:latin typeface="Calibri" panose="020F0502020204030204" pitchFamily="34" charset="0"/>
                <a:cs typeface="Calibri" panose="020F0502020204030204" pitchFamily="34" charset="0"/>
              </a:rPr>
              <a:t>No change:</a:t>
            </a:r>
          </a:p>
          <a:p>
            <a:pPr marL="0" indent="0">
              <a:buNone/>
            </a:pPr>
            <a:r>
              <a:rPr lang="en-US" sz="2800" dirty="0">
                <a:solidFill>
                  <a:schemeClr val="bg1">
                    <a:lumMod val="95000"/>
                  </a:schemeClr>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Proportion of bucks culled in each </a:t>
            </a:r>
            <a:r>
              <a:rPr lang="en-US" sz="2800" dirty="0" smtClean="0">
                <a:solidFill>
                  <a:schemeClr val="bg1"/>
                </a:solidFill>
                <a:latin typeface="Calibri" panose="020F0502020204030204" pitchFamily="34" charset="0"/>
                <a:cs typeface="Calibri" panose="020F0502020204030204" pitchFamily="34" charset="0"/>
              </a:rPr>
              <a:t>treatment</a:t>
            </a:r>
          </a:p>
          <a:p>
            <a:pPr marL="0" indent="0">
              <a:buNone/>
            </a:pPr>
            <a:r>
              <a:rPr lang="en-US" sz="2800" dirty="0" smtClean="0">
                <a:solidFill>
                  <a:schemeClr val="bg1"/>
                </a:solidFill>
                <a:latin typeface="Calibri" panose="020F0502020204030204" pitchFamily="34" charset="0"/>
                <a:cs typeface="Calibri" panose="020F0502020204030204" pitchFamily="34" charset="0"/>
              </a:rPr>
              <a:t>      Harvesting young deer was not sustainable</a:t>
            </a:r>
          </a:p>
          <a:p>
            <a:pPr marL="0" indent="0">
              <a:buNone/>
            </a:pPr>
            <a:endParaRPr lang="en-US" sz="2800" dirty="0">
              <a:solidFill>
                <a:schemeClr val="bg1"/>
              </a:solidFill>
              <a:latin typeface="Calibri" panose="020F0502020204030204" pitchFamily="34" charset="0"/>
              <a:cs typeface="Calibri" panose="020F0502020204030204" pitchFamily="34" charset="0"/>
            </a:endParaRPr>
          </a:p>
          <a:p>
            <a:pPr marL="0" indent="0">
              <a:buNone/>
            </a:pPr>
            <a:r>
              <a:rPr lang="en-US" sz="2800" dirty="0" smtClean="0">
                <a:solidFill>
                  <a:schemeClr val="bg1"/>
                </a:solidFill>
                <a:latin typeface="Calibri" panose="020F0502020204030204" pitchFamily="34" charset="0"/>
                <a:cs typeface="Calibri" panose="020F0502020204030204" pitchFamily="34" charset="0"/>
              </a:rPr>
              <a:t>      </a:t>
            </a:r>
            <a:endParaRPr lang="en-US" sz="2800" dirty="0">
              <a:solidFill>
                <a:schemeClr val="bg1"/>
              </a:solidFill>
              <a:latin typeface="Calibri" panose="020F0502020204030204" pitchFamily="34" charset="0"/>
              <a:cs typeface="Calibri" panose="020F0502020204030204" pitchFamily="34" charset="0"/>
            </a:endParaRPr>
          </a:p>
          <a:p>
            <a:pPr marL="0" indent="0">
              <a:buNone/>
            </a:pPr>
            <a:r>
              <a:rPr lang="en-US" sz="2800" dirty="0">
                <a:solidFill>
                  <a:schemeClr val="bg1"/>
                </a:solidFill>
                <a:latin typeface="Calibri" panose="020F0502020204030204" pitchFamily="34" charset="0"/>
                <a:cs typeface="Calibri" panose="020F0502020204030204" pitchFamily="34" charset="0"/>
              </a:rPr>
              <a:t>       </a:t>
            </a:r>
            <a:endParaRPr lang="en-US" sz="2800" dirty="0">
              <a:solidFill>
                <a:schemeClr val="bg1">
                  <a:lumMod val="95000"/>
                </a:schemeClr>
              </a:solidFill>
              <a:latin typeface="Calibri" panose="020F0502020204030204" pitchFamily="34" charset="0"/>
              <a:cs typeface="Calibri" panose="020F0502020204030204" pitchFamily="34" charset="0"/>
            </a:endParaRPr>
          </a:p>
          <a:p>
            <a:pPr marL="0" indent="0">
              <a:buNone/>
            </a:pPr>
            <a:r>
              <a:rPr lang="en-US" sz="2800" dirty="0">
                <a:solidFill>
                  <a:schemeClr val="bg1">
                    <a:lumMod val="95000"/>
                  </a:schemeClr>
                </a:solidFill>
                <a:latin typeface="Calibri" panose="020F0502020204030204" pitchFamily="34" charset="0"/>
                <a:cs typeface="Calibri" panose="020F0502020204030204" pitchFamily="34" charset="0"/>
              </a:rPr>
              <a:t>      </a:t>
            </a:r>
            <a:endParaRPr lang="en-US" sz="28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9615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39762"/>
          </a:xfrm>
        </p:spPr>
        <p:txBody>
          <a:bodyPr>
            <a:noAutofit/>
          </a:bodyPr>
          <a:lstStyle/>
          <a:p>
            <a:r>
              <a:rPr lang="en-US" sz="2800" dirty="0">
                <a:solidFill>
                  <a:schemeClr val="bg1"/>
                </a:solidFill>
                <a:latin typeface="Calibri" panose="020F0502020204030204" pitchFamily="34" charset="0"/>
                <a:cs typeface="Calibri" panose="020F0502020204030204" pitchFamily="34" charset="0"/>
              </a:rPr>
              <a:t>Objective 3: How long before the response </a:t>
            </a:r>
            <a:r>
              <a:rPr lang="en-US" sz="2800" dirty="0" smtClean="0">
                <a:solidFill>
                  <a:schemeClr val="bg1"/>
                </a:solidFill>
                <a:latin typeface="Calibri" panose="020F0502020204030204" pitchFamily="34" charset="0"/>
                <a:cs typeface="Calibri" panose="020F0502020204030204" pitchFamily="34" charset="0"/>
              </a:rPr>
              <a:t>is </a:t>
            </a:r>
            <a:r>
              <a:rPr lang="en-US" sz="2800" dirty="0">
                <a:solidFill>
                  <a:schemeClr val="bg1"/>
                </a:solidFill>
                <a:latin typeface="Calibri" panose="020F0502020204030204" pitchFamily="34" charset="0"/>
                <a:cs typeface="Calibri" panose="020F0502020204030204" pitchFamily="34" charset="0"/>
              </a:rPr>
              <a:t>apparent?</a:t>
            </a:r>
          </a:p>
        </p:txBody>
      </p:sp>
      <p:sp>
        <p:nvSpPr>
          <p:cNvPr id="3" name="Content Placeholder 2"/>
          <p:cNvSpPr>
            <a:spLocks noGrp="1"/>
          </p:cNvSpPr>
          <p:nvPr>
            <p:ph idx="1"/>
          </p:nvPr>
        </p:nvSpPr>
        <p:spPr>
          <a:xfrm>
            <a:off x="228600" y="1371600"/>
            <a:ext cx="8686800" cy="4754563"/>
          </a:xfrm>
        </p:spPr>
        <p:txBody>
          <a:bodyPr>
            <a:normAutofit/>
          </a:bodyPr>
          <a:lstStyle/>
          <a:p>
            <a:pPr marL="0" indent="0">
              <a:buNone/>
            </a:pPr>
            <a:r>
              <a:rPr lang="en-US" sz="2400" dirty="0" smtClean="0">
                <a:solidFill>
                  <a:schemeClr val="bg1"/>
                </a:solidFill>
                <a:latin typeface="Calibri" panose="020F0502020204030204" pitchFamily="34" charset="0"/>
                <a:cs typeface="Calibri" panose="020F0502020204030204" pitchFamily="34" charset="0"/>
              </a:rPr>
              <a:t>Long generation time (7 to 9 </a:t>
            </a:r>
            <a:r>
              <a:rPr lang="en-US" sz="2400" dirty="0" err="1" smtClean="0">
                <a:solidFill>
                  <a:schemeClr val="bg1"/>
                </a:solidFill>
                <a:latin typeface="Calibri" panose="020F0502020204030204" pitchFamily="34" charset="0"/>
                <a:cs typeface="Calibri" panose="020F0502020204030204" pitchFamily="34" charset="0"/>
              </a:rPr>
              <a:t>yrs</a:t>
            </a:r>
            <a:r>
              <a:rPr lang="en-US" sz="2400" dirty="0" smtClean="0">
                <a:solidFill>
                  <a:schemeClr val="bg1"/>
                </a:solidFill>
                <a:latin typeface="Calibri" panose="020F0502020204030204" pitchFamily="34" charset="0"/>
                <a:cs typeface="Calibri" panose="020F0502020204030204" pitchFamily="34" charset="0"/>
              </a:rPr>
              <a:t>)</a:t>
            </a:r>
          </a:p>
          <a:p>
            <a:pPr marL="0" indent="0">
              <a:buNone/>
            </a:pPr>
            <a:r>
              <a:rPr lang="en-US" sz="2400" dirty="0">
                <a:solidFill>
                  <a:schemeClr val="bg1"/>
                </a:solidFill>
                <a:latin typeface="Calibri" panose="020F0502020204030204" pitchFamily="34" charset="0"/>
                <a:cs typeface="Calibri" panose="020F0502020204030204" pitchFamily="34" charset="0"/>
              </a:rPr>
              <a:t>	Y</a:t>
            </a:r>
            <a:r>
              <a:rPr lang="en-US" sz="2400" dirty="0" smtClean="0">
                <a:solidFill>
                  <a:schemeClr val="bg1"/>
                </a:solidFill>
                <a:latin typeface="Calibri" panose="020F0502020204030204" pitchFamily="34" charset="0"/>
                <a:cs typeface="Calibri" panose="020F0502020204030204" pitchFamily="34" charset="0"/>
              </a:rPr>
              <a:t>oung bucks did not breed</a:t>
            </a:r>
          </a:p>
          <a:p>
            <a:pPr marL="0" indent="0">
              <a:buNone/>
            </a:pPr>
            <a:r>
              <a:rPr lang="en-US" sz="2400" dirty="0">
                <a:solidFill>
                  <a:schemeClr val="bg1"/>
                </a:solidFill>
                <a:latin typeface="Calibri" panose="020F0502020204030204" pitchFamily="34" charset="0"/>
                <a:cs typeface="Calibri" panose="020F0502020204030204" pitchFamily="34" charset="0"/>
              </a:rPr>
              <a:t>	</a:t>
            </a:r>
            <a:r>
              <a:rPr lang="en-US" sz="2400" dirty="0" smtClean="0">
                <a:solidFill>
                  <a:schemeClr val="bg1"/>
                </a:solidFill>
                <a:latin typeface="Calibri" panose="020F0502020204030204" pitchFamily="34" charset="0"/>
                <a:cs typeface="Calibri" panose="020F0502020204030204" pitchFamily="34" charset="0"/>
              </a:rPr>
              <a:t>Young bucks culled (Intensive TRT)</a:t>
            </a:r>
          </a:p>
          <a:p>
            <a:pPr marL="0" indent="0">
              <a:buNone/>
            </a:pPr>
            <a:endParaRPr lang="en-US" sz="2400" dirty="0">
              <a:solidFill>
                <a:schemeClr val="bg1"/>
              </a:solidFill>
              <a:latin typeface="Calibri" panose="020F0502020204030204" pitchFamily="34" charset="0"/>
              <a:cs typeface="Calibri" panose="020F0502020204030204" pitchFamily="34" charset="0"/>
            </a:endParaRPr>
          </a:p>
          <a:p>
            <a:pPr marL="0" indent="0">
              <a:buNone/>
            </a:pPr>
            <a:r>
              <a:rPr lang="en-US" sz="2400" dirty="0" smtClean="0">
                <a:solidFill>
                  <a:schemeClr val="bg1"/>
                </a:solidFill>
                <a:latin typeface="Calibri" panose="020F0502020204030204" pitchFamily="34" charset="0"/>
                <a:cs typeface="Calibri" panose="020F0502020204030204" pitchFamily="34" charset="0"/>
              </a:rPr>
              <a:t>Heritability was low* for young buck traits</a:t>
            </a:r>
          </a:p>
          <a:p>
            <a:pPr marL="0" indent="0">
              <a:buNone/>
            </a:pPr>
            <a:r>
              <a:rPr lang="en-US" sz="2400" dirty="0">
                <a:solidFill>
                  <a:schemeClr val="bg1"/>
                </a:solidFill>
                <a:latin typeface="Calibri" panose="020F0502020204030204" pitchFamily="34" charset="0"/>
                <a:cs typeface="Calibri" panose="020F0502020204030204" pitchFamily="34" charset="0"/>
              </a:rPr>
              <a:t>	</a:t>
            </a:r>
            <a:r>
              <a:rPr lang="en-US" sz="2400" dirty="0" smtClean="0">
                <a:solidFill>
                  <a:schemeClr val="bg1"/>
                </a:solidFill>
                <a:latin typeface="Calibri" panose="020F0502020204030204" pitchFamily="34" charset="0"/>
                <a:cs typeface="Calibri" panose="020F0502020204030204" pitchFamily="34" charset="0"/>
              </a:rPr>
              <a:t>Environment overwhelmed genetic potential</a:t>
            </a:r>
          </a:p>
          <a:p>
            <a:pPr marL="0" indent="0">
              <a:buNone/>
            </a:pPr>
            <a:endParaRPr lang="en-US" sz="2400" dirty="0" smtClean="0">
              <a:solidFill>
                <a:schemeClr val="bg1"/>
              </a:solidFill>
              <a:latin typeface="Calibri" panose="020F0502020204030204" pitchFamily="34" charset="0"/>
              <a:cs typeface="Calibri" panose="020F0502020204030204" pitchFamily="34" charset="0"/>
            </a:endParaRPr>
          </a:p>
          <a:p>
            <a:pPr marL="0" indent="0">
              <a:buNone/>
            </a:pPr>
            <a:r>
              <a:rPr lang="en-US" sz="2400" dirty="0" smtClean="0">
                <a:solidFill>
                  <a:schemeClr val="bg1"/>
                </a:solidFill>
                <a:latin typeface="Calibri" panose="020F0502020204030204" pitchFamily="34" charset="0"/>
                <a:cs typeface="Calibri" panose="020F0502020204030204" pitchFamily="34" charset="0"/>
              </a:rPr>
              <a:t>Predicted response was low: </a:t>
            </a:r>
          </a:p>
          <a:p>
            <a:pPr marL="0" indent="0">
              <a:buNone/>
            </a:pPr>
            <a:r>
              <a:rPr lang="en-US" sz="2400" dirty="0">
                <a:solidFill>
                  <a:schemeClr val="bg1"/>
                </a:solidFill>
                <a:latin typeface="Calibri" panose="020F0502020204030204" pitchFamily="34" charset="0"/>
                <a:cs typeface="Calibri" panose="020F0502020204030204" pitchFamily="34" charset="0"/>
              </a:rPr>
              <a:t>	&lt;</a:t>
            </a:r>
            <a:r>
              <a:rPr lang="en-US" sz="2400" dirty="0" smtClean="0">
                <a:solidFill>
                  <a:schemeClr val="bg1"/>
                </a:solidFill>
                <a:latin typeface="Calibri" panose="020F0502020204030204" pitchFamily="34" charset="0"/>
                <a:cs typeface="Calibri" panose="020F0502020204030204" pitchFamily="34" charset="0"/>
              </a:rPr>
              <a:t>0.5 antler point/generation (yearlings) </a:t>
            </a:r>
            <a:endParaRPr lang="en-US" sz="2400" dirty="0">
              <a:solidFill>
                <a:schemeClr val="bg1">
                  <a:lumMod val="95000"/>
                </a:schemeClr>
              </a:solidFill>
              <a:latin typeface="Calibri" panose="020F0502020204030204" pitchFamily="34" charset="0"/>
              <a:cs typeface="Calibri" panose="020F0502020204030204" pitchFamily="34" charset="0"/>
            </a:endParaRPr>
          </a:p>
          <a:p>
            <a:pPr marL="0" indent="0">
              <a:buNone/>
            </a:pPr>
            <a:r>
              <a:rPr lang="en-US" sz="2400" dirty="0">
                <a:solidFill>
                  <a:schemeClr val="bg1">
                    <a:lumMod val="95000"/>
                  </a:schemeClr>
                </a:solidFill>
                <a:latin typeface="Calibri" panose="020F0502020204030204" pitchFamily="34" charset="0"/>
                <a:cs typeface="Calibri" panose="020F0502020204030204" pitchFamily="34" charset="0"/>
              </a:rPr>
              <a:t>      </a:t>
            </a:r>
            <a:endParaRPr lang="en-US" sz="2400" dirty="0" smtClean="0">
              <a:solidFill>
                <a:schemeClr val="bg1"/>
              </a:solidFill>
              <a:latin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2378262"/>
              </p:ext>
            </p:extLst>
          </p:nvPr>
        </p:nvGraphicFramePr>
        <p:xfrm>
          <a:off x="685800" y="5486400"/>
          <a:ext cx="7696199" cy="1066800"/>
        </p:xfrm>
        <a:graphic>
          <a:graphicData uri="http://schemas.openxmlformats.org/drawingml/2006/table">
            <a:tbl>
              <a:tblPr/>
              <a:tblGrid>
                <a:gridCol w="1099457"/>
                <a:gridCol w="1099457"/>
                <a:gridCol w="1099457"/>
                <a:gridCol w="1099457"/>
                <a:gridCol w="1099457"/>
                <a:gridCol w="1099457"/>
                <a:gridCol w="1099457"/>
              </a:tblGrid>
              <a:tr h="419656">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chemeClr val="bg1"/>
                    </a:solidFill>
                  </a:tcPr>
                </a:tc>
                <a:tc gridSpan="3">
                  <a:txBody>
                    <a:bodyPr/>
                    <a:lstStyle/>
                    <a:p>
                      <a:pPr algn="l" fontAlgn="b"/>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        </a:t>
                      </a:r>
                      <a:endParaRPr lang="en-US" sz="1400" b="1" i="0" u="none" strike="noStrike" dirty="0">
                        <a:solidFill>
                          <a:srgbClr val="000000"/>
                        </a:solidFill>
                        <a:effectLst/>
                        <a:latin typeface="Calibri"/>
                      </a:endParaRPr>
                    </a:p>
                  </a:txBody>
                  <a:tcPr marL="9525" marR="9525" marT="95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chemeClr val="bg1"/>
                    </a:solidFill>
                  </a:tcPr>
                </a:tc>
              </a:tr>
              <a:tr h="331464">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r" fontAlgn="b"/>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smtClean="0">
                          <a:solidFill>
                            <a:srgbClr val="000000"/>
                          </a:solidFill>
                          <a:effectLst/>
                          <a:latin typeface="Calibri"/>
                        </a:rPr>
                        <a:t>  </a:t>
                      </a:r>
                      <a:endParaRPr lang="en-US" sz="1400" b="1"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a:rPr>
                        <a:t>                      </a:t>
                      </a:r>
                      <a:r>
                        <a:rPr lang="en-US" sz="1800" b="1" i="0" u="none" strike="noStrike" dirty="0" smtClean="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15680">
                <a:tc>
                  <a:txBody>
                    <a:bodyPr/>
                    <a:lstStyle/>
                    <a:p>
                      <a:pPr algn="l" fontAlgn="b"/>
                      <a:r>
                        <a:rPr lang="en-US" sz="1400" b="1" i="0" u="none" strike="noStrike" dirty="0">
                          <a:solidFill>
                            <a:srgbClr val="000000"/>
                          </a:solidFill>
                          <a:effectLst/>
                          <a:latin typeface="Calibri"/>
                        </a:rPr>
                        <a:t>2006</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400" b="1" i="0" u="none" strike="noStrike" dirty="0">
                          <a:solidFill>
                            <a:srgbClr val="000000"/>
                          </a:solidFill>
                          <a:effectLst/>
                          <a:latin typeface="Calibri"/>
                        </a:rPr>
                        <a:t>2010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1100" b="1"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1400" b="1" i="0" u="none" strike="noStrike" dirty="0" smtClean="0">
                          <a:solidFill>
                            <a:srgbClr val="000000"/>
                          </a:solidFill>
                          <a:effectLst/>
                          <a:latin typeface="Calibri"/>
                        </a:rPr>
                        <a:t>2015</a:t>
                      </a:r>
                      <a:endParaRPr lang="en-US" sz="1400" b="1"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r>
            </a:tbl>
          </a:graphicData>
        </a:graphic>
      </p:graphicFrame>
      <p:sp>
        <p:nvSpPr>
          <p:cNvPr id="5" name="TextBox 4"/>
          <p:cNvSpPr txBox="1"/>
          <p:nvPr/>
        </p:nvSpPr>
        <p:spPr>
          <a:xfrm>
            <a:off x="6673239" y="5559623"/>
            <a:ext cx="976229" cy="307777"/>
          </a:xfrm>
          <a:prstGeom prst="rect">
            <a:avLst/>
          </a:prstGeom>
          <a:noFill/>
        </p:spPr>
        <p:txBody>
          <a:bodyPr wrap="none" rtlCol="0">
            <a:spAutoFit/>
          </a:bodyPr>
          <a:lstStyle/>
          <a:p>
            <a:r>
              <a:rPr lang="en-US" sz="1400" b="1" dirty="0" smtClean="0"/>
              <a:t>+0.26 AP </a:t>
            </a:r>
            <a:endParaRPr lang="en-US" sz="1400" b="1" dirty="0"/>
          </a:p>
        </p:txBody>
      </p:sp>
      <p:sp>
        <p:nvSpPr>
          <p:cNvPr id="6" name="TextBox 5"/>
          <p:cNvSpPr txBox="1"/>
          <p:nvPr/>
        </p:nvSpPr>
        <p:spPr>
          <a:xfrm>
            <a:off x="685800" y="5559623"/>
            <a:ext cx="2783134" cy="307777"/>
          </a:xfrm>
          <a:prstGeom prst="rect">
            <a:avLst/>
          </a:prstGeom>
          <a:noFill/>
        </p:spPr>
        <p:txBody>
          <a:bodyPr wrap="none" rtlCol="0">
            <a:spAutoFit/>
          </a:bodyPr>
          <a:lstStyle/>
          <a:p>
            <a:r>
              <a:rPr lang="en-US" sz="1400" dirty="0" smtClean="0"/>
              <a:t>Predicted Response to Selection</a:t>
            </a:r>
            <a:endParaRPr lang="en-US" sz="1400" dirty="0"/>
          </a:p>
        </p:txBody>
      </p:sp>
    </p:spTree>
    <p:extLst>
      <p:ext uri="{BB962C8B-B14F-4D97-AF65-F5344CB8AC3E}">
        <p14:creationId xmlns:p14="http://schemas.microsoft.com/office/powerpoint/2010/main" val="1650135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3000" dirty="0" smtClean="0">
                <a:solidFill>
                  <a:schemeClr val="bg1">
                    <a:lumMod val="95000"/>
                  </a:schemeClr>
                </a:solidFill>
              </a:rPr>
              <a:t>Conclusions</a:t>
            </a:r>
            <a:endParaRPr lang="en-US" sz="3000" dirty="0">
              <a:solidFill>
                <a:schemeClr val="bg1">
                  <a:lumMod val="95000"/>
                </a:schemeClr>
              </a:solidFill>
            </a:endParaRPr>
          </a:p>
        </p:txBody>
      </p:sp>
      <p:sp>
        <p:nvSpPr>
          <p:cNvPr id="3" name="Content Placeholder 2"/>
          <p:cNvSpPr>
            <a:spLocks noGrp="1"/>
          </p:cNvSpPr>
          <p:nvPr>
            <p:ph idx="1"/>
          </p:nvPr>
        </p:nvSpPr>
        <p:spPr>
          <a:xfrm>
            <a:off x="228600" y="1219200"/>
            <a:ext cx="8763000" cy="4876800"/>
          </a:xfrm>
        </p:spPr>
        <p:txBody>
          <a:bodyPr>
            <a:normAutofit/>
          </a:bodyPr>
          <a:lstStyle/>
          <a:p>
            <a:r>
              <a:rPr lang="en-US" sz="2400" dirty="0" smtClean="0">
                <a:solidFill>
                  <a:schemeClr val="bg1"/>
                </a:solidFill>
              </a:rPr>
              <a:t>Most intensive manipulative study of culling ever done </a:t>
            </a:r>
          </a:p>
          <a:p>
            <a:pPr lvl="1"/>
            <a:r>
              <a:rPr lang="en-US" sz="1800" dirty="0" smtClean="0">
                <a:solidFill>
                  <a:schemeClr val="bg1"/>
                </a:solidFill>
              </a:rPr>
              <a:t>More intense than recreational harvest! </a:t>
            </a:r>
            <a:r>
              <a:rPr lang="en-US" sz="1800" dirty="0" smtClean="0">
                <a:solidFill>
                  <a:srgbClr val="FFFF00"/>
                </a:solidFill>
              </a:rPr>
              <a:t> </a:t>
            </a:r>
            <a:endParaRPr lang="en-US" sz="1800" dirty="0">
              <a:solidFill>
                <a:srgbClr val="FFFF00"/>
              </a:solidFill>
            </a:endParaRPr>
          </a:p>
          <a:p>
            <a:pPr lvl="1"/>
            <a:endParaRPr lang="en-US" sz="1800" dirty="0" smtClean="0">
              <a:solidFill>
                <a:schemeClr val="bg1">
                  <a:lumMod val="95000"/>
                </a:schemeClr>
              </a:solidFill>
            </a:endParaRPr>
          </a:p>
          <a:p>
            <a:r>
              <a:rPr lang="en-US" sz="2400" dirty="0" smtClean="0">
                <a:solidFill>
                  <a:schemeClr val="bg1">
                    <a:lumMod val="95000"/>
                  </a:schemeClr>
                </a:solidFill>
              </a:rPr>
              <a:t>Juvenile antler traits not a good indicator of genetic potential</a:t>
            </a:r>
            <a:endParaRPr lang="en-US" sz="1400" dirty="0">
              <a:solidFill>
                <a:schemeClr val="bg1">
                  <a:lumMod val="95000"/>
                </a:schemeClr>
              </a:solidFill>
            </a:endParaRPr>
          </a:p>
          <a:p>
            <a:pPr lvl="1"/>
            <a:r>
              <a:rPr lang="en-US" sz="1800" dirty="0" smtClean="0">
                <a:solidFill>
                  <a:schemeClr val="bg1">
                    <a:lumMod val="95000"/>
                  </a:schemeClr>
                </a:solidFill>
              </a:rPr>
              <a:t>Environment affected young deer antler growth (phenotype vs. genotype)</a:t>
            </a:r>
          </a:p>
          <a:p>
            <a:pPr lvl="1"/>
            <a:r>
              <a:rPr lang="en-US" sz="1800" dirty="0" smtClean="0">
                <a:solidFill>
                  <a:schemeClr val="bg1">
                    <a:lumMod val="95000"/>
                  </a:schemeClr>
                </a:solidFill>
              </a:rPr>
              <a:t>Intensive </a:t>
            </a:r>
            <a:r>
              <a:rPr lang="en-US" sz="1800" dirty="0">
                <a:solidFill>
                  <a:schemeClr val="bg1">
                    <a:lumMod val="95000"/>
                  </a:schemeClr>
                </a:solidFill>
              </a:rPr>
              <a:t>culling of young males </a:t>
            </a:r>
            <a:r>
              <a:rPr lang="en-US" sz="1800" dirty="0" smtClean="0">
                <a:solidFill>
                  <a:schemeClr val="bg1">
                    <a:lumMod val="95000"/>
                  </a:schemeClr>
                </a:solidFill>
              </a:rPr>
              <a:t>(S) not based on genetic potential</a:t>
            </a:r>
          </a:p>
          <a:p>
            <a:endParaRPr lang="en-US" sz="2400" dirty="0" smtClean="0">
              <a:solidFill>
                <a:schemeClr val="bg1">
                  <a:lumMod val="95000"/>
                </a:schemeClr>
              </a:solidFill>
            </a:endParaRPr>
          </a:p>
          <a:p>
            <a:r>
              <a:rPr lang="en-US" sz="2400" dirty="0" smtClean="0">
                <a:solidFill>
                  <a:schemeClr val="bg1">
                    <a:lumMod val="95000"/>
                  </a:schemeClr>
                </a:solidFill>
              </a:rPr>
              <a:t>Successful males sired &lt;2 male offspring per year</a:t>
            </a:r>
            <a:endParaRPr lang="en-US" sz="2400" dirty="0">
              <a:solidFill>
                <a:schemeClr val="bg1">
                  <a:lumMod val="95000"/>
                </a:schemeClr>
              </a:solidFill>
            </a:endParaRPr>
          </a:p>
          <a:p>
            <a:endParaRPr lang="en-US" sz="2400" dirty="0">
              <a:solidFill>
                <a:schemeClr val="bg1">
                  <a:lumMod val="95000"/>
                </a:schemeClr>
              </a:solidFill>
            </a:endParaRPr>
          </a:p>
          <a:p>
            <a:r>
              <a:rPr lang="en-US" sz="2400" dirty="0" smtClean="0">
                <a:solidFill>
                  <a:schemeClr val="bg1">
                    <a:lumMod val="95000"/>
                  </a:schemeClr>
                </a:solidFill>
              </a:rPr>
              <a:t>Generation time became slower by removing young males</a:t>
            </a:r>
          </a:p>
          <a:p>
            <a:pPr marL="0" indent="0">
              <a:buNone/>
            </a:pPr>
            <a:endParaRPr lang="en-US" sz="2400" dirty="0">
              <a:solidFill>
                <a:schemeClr val="bg1">
                  <a:lumMod val="95000"/>
                </a:schemeClr>
              </a:solidFill>
            </a:endParaRPr>
          </a:p>
          <a:p>
            <a:pPr marL="0" indent="0">
              <a:buNone/>
            </a:pPr>
            <a:endParaRPr lang="en-US" sz="2400" dirty="0">
              <a:solidFill>
                <a:schemeClr val="bg1">
                  <a:lumMod val="95000"/>
                </a:schemeClr>
              </a:solidFill>
            </a:endParaRPr>
          </a:p>
          <a:p>
            <a:pPr marL="0" indent="0">
              <a:buNone/>
            </a:pPr>
            <a:endParaRPr lang="en-US" sz="2400" dirty="0" smtClean="0">
              <a:solidFill>
                <a:schemeClr val="bg1">
                  <a:lumMod val="95000"/>
                </a:schemeClr>
              </a:solidFill>
            </a:endParaRPr>
          </a:p>
          <a:p>
            <a:pPr marL="0" indent="0">
              <a:buNone/>
            </a:pPr>
            <a:endParaRPr lang="en-US" sz="2400" dirty="0">
              <a:solidFill>
                <a:schemeClr val="bg1">
                  <a:lumMod val="95000"/>
                </a:schemeClr>
              </a:solidFill>
            </a:endParaRPr>
          </a:p>
        </p:txBody>
      </p:sp>
    </p:spTree>
    <p:extLst>
      <p:ext uri="{BB962C8B-B14F-4D97-AF65-F5344CB8AC3E}">
        <p14:creationId xmlns:p14="http://schemas.microsoft.com/office/powerpoint/2010/main" val="3964499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563562"/>
          </a:xfrm>
        </p:spPr>
        <p:txBody>
          <a:bodyPr>
            <a:normAutofit/>
          </a:bodyPr>
          <a:lstStyle/>
          <a:p>
            <a:r>
              <a:rPr lang="en-US" sz="3000" dirty="0">
                <a:solidFill>
                  <a:schemeClr val="bg1"/>
                </a:solidFill>
              </a:rPr>
              <a:t>Improving Antler Traits </a:t>
            </a:r>
            <a:r>
              <a:rPr lang="en-US" sz="3000" dirty="0" smtClean="0">
                <a:solidFill>
                  <a:schemeClr val="bg1"/>
                </a:solidFill>
              </a:rPr>
              <a:t>Through </a:t>
            </a:r>
            <a:r>
              <a:rPr lang="en-US" sz="3000" dirty="0">
                <a:solidFill>
                  <a:schemeClr val="bg1"/>
                </a:solidFill>
              </a:rPr>
              <a:t>Selection</a:t>
            </a:r>
            <a:endParaRPr lang="en-US" sz="3000" dirty="0"/>
          </a:p>
        </p:txBody>
      </p:sp>
      <p:grpSp>
        <p:nvGrpSpPr>
          <p:cNvPr id="4" name="Group 3"/>
          <p:cNvGrpSpPr/>
          <p:nvPr/>
        </p:nvGrpSpPr>
        <p:grpSpPr>
          <a:xfrm>
            <a:off x="239405" y="2209800"/>
            <a:ext cx="8686800" cy="3886200"/>
            <a:chOff x="228600" y="2514600"/>
            <a:chExt cx="8686800" cy="3352800"/>
          </a:xfrm>
        </p:grpSpPr>
        <p:graphicFrame>
          <p:nvGraphicFramePr>
            <p:cNvPr id="89" name="Chart 88"/>
            <p:cNvGraphicFramePr>
              <a:graphicFrameLocks/>
            </p:cNvGraphicFramePr>
            <p:nvPr>
              <p:extLst>
                <p:ext uri="{D42A27DB-BD31-4B8C-83A1-F6EECF244321}">
                  <p14:modId xmlns:p14="http://schemas.microsoft.com/office/powerpoint/2010/main" val="2354123142"/>
                </p:ext>
              </p:extLst>
            </p:nvPr>
          </p:nvGraphicFramePr>
          <p:xfrm>
            <a:off x="4724400" y="2514600"/>
            <a:ext cx="4191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43600" y="2590800"/>
              <a:ext cx="1818126" cy="307777"/>
            </a:xfrm>
            <a:prstGeom prst="rect">
              <a:avLst/>
            </a:prstGeom>
            <a:noFill/>
          </p:spPr>
          <p:txBody>
            <a:bodyPr wrap="none" rtlCol="0">
              <a:spAutoFit/>
            </a:bodyPr>
            <a:lstStyle/>
            <a:p>
              <a:r>
                <a:rPr lang="en-US" sz="1400" dirty="0" smtClean="0"/>
                <a:t>Directional Selection</a:t>
              </a:r>
              <a:endParaRPr lang="en-US" sz="1400" dirty="0"/>
            </a:p>
          </p:txBody>
        </p:sp>
        <p:graphicFrame>
          <p:nvGraphicFramePr>
            <p:cNvPr id="59" name="Chart 58"/>
            <p:cNvGraphicFramePr>
              <a:graphicFrameLocks/>
            </p:cNvGraphicFramePr>
            <p:nvPr>
              <p:extLst>
                <p:ext uri="{D42A27DB-BD31-4B8C-83A1-F6EECF244321}">
                  <p14:modId xmlns:p14="http://schemas.microsoft.com/office/powerpoint/2010/main" val="959062438"/>
                </p:ext>
              </p:extLst>
            </p:nvPr>
          </p:nvGraphicFramePr>
          <p:xfrm>
            <a:off x="228600" y="2514600"/>
            <a:ext cx="4343400" cy="3352800"/>
          </p:xfrm>
          <a:graphic>
            <a:graphicData uri="http://schemas.openxmlformats.org/drawingml/2006/chart">
              <c:chart xmlns:c="http://schemas.openxmlformats.org/drawingml/2006/chart" xmlns:r="http://schemas.openxmlformats.org/officeDocument/2006/relationships" r:id="rId4"/>
            </a:graphicData>
          </a:graphic>
        </p:graphicFrame>
      </p:grpSp>
      <p:sp>
        <p:nvSpPr>
          <p:cNvPr id="3" name="TextBox 2"/>
          <p:cNvSpPr txBox="1"/>
          <p:nvPr/>
        </p:nvSpPr>
        <p:spPr>
          <a:xfrm>
            <a:off x="762000" y="1219200"/>
            <a:ext cx="7696200" cy="861774"/>
          </a:xfrm>
          <a:prstGeom prst="rect">
            <a:avLst/>
          </a:prstGeom>
          <a:noFill/>
        </p:spPr>
        <p:txBody>
          <a:bodyPr wrap="square" rtlCol="0">
            <a:spAutoFit/>
          </a:bodyPr>
          <a:lstStyle/>
          <a:p>
            <a:pPr>
              <a:lnSpc>
                <a:spcPct val="150000"/>
              </a:lnSpc>
            </a:pPr>
            <a:r>
              <a:rPr lang="en-US" sz="2000" dirty="0" smtClean="0">
                <a:solidFill>
                  <a:schemeClr val="bg1"/>
                </a:solidFill>
              </a:rPr>
              <a:t>Ideally, average breeding values and antler size increase over time</a:t>
            </a:r>
          </a:p>
          <a:p>
            <a:endParaRPr lang="en-US" sz="2000" dirty="0">
              <a:solidFill>
                <a:schemeClr val="bg1"/>
              </a:solidFill>
            </a:endParaRPr>
          </a:p>
        </p:txBody>
      </p:sp>
    </p:spTree>
    <p:extLst>
      <p:ext uri="{BB962C8B-B14F-4D97-AF65-F5344CB8AC3E}">
        <p14:creationId xmlns:p14="http://schemas.microsoft.com/office/powerpoint/2010/main" val="2656807758"/>
      </p:ext>
    </p:extLst>
  </p:cSld>
  <p:clrMapOvr>
    <a:masterClrMapping/>
  </p:clrMapOvr>
  <mc:AlternateContent xmlns:mc="http://schemas.openxmlformats.org/markup-compatibility/2006" xmlns:p14="http://schemas.microsoft.com/office/powerpoint/2010/main">
    <mc:Choice Requires="p14">
      <p:transition spd="slow" p14:dur="2000" advTm="9557"/>
    </mc:Choice>
    <mc:Fallback xmlns="">
      <p:transition spd="slow" advTm="955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70" y="228600"/>
            <a:ext cx="8229600" cy="715962"/>
          </a:xfrm>
        </p:spPr>
        <p:txBody>
          <a:bodyPr>
            <a:normAutofit/>
          </a:bodyPr>
          <a:lstStyle/>
          <a:p>
            <a:r>
              <a:rPr lang="en-US" sz="3000" dirty="0" smtClean="0">
                <a:solidFill>
                  <a:schemeClr val="bg1">
                    <a:lumMod val="95000"/>
                  </a:schemeClr>
                </a:solidFill>
              </a:rPr>
              <a:t>Conclusions</a:t>
            </a:r>
            <a:endParaRPr lang="en-US" sz="3000" dirty="0">
              <a:solidFill>
                <a:schemeClr val="bg1">
                  <a:lumMod val="95000"/>
                </a:schemeClr>
              </a:solidFill>
            </a:endParaRPr>
          </a:p>
        </p:txBody>
      </p:sp>
      <p:sp>
        <p:nvSpPr>
          <p:cNvPr id="3" name="Content Placeholder 2"/>
          <p:cNvSpPr>
            <a:spLocks noGrp="1"/>
          </p:cNvSpPr>
          <p:nvPr>
            <p:ph idx="1"/>
          </p:nvPr>
        </p:nvSpPr>
        <p:spPr>
          <a:xfrm>
            <a:off x="533400" y="990600"/>
            <a:ext cx="8229600" cy="1676400"/>
          </a:xfrm>
        </p:spPr>
        <p:txBody>
          <a:bodyPr>
            <a:normAutofit fontScale="92500" lnSpcReduction="10000"/>
          </a:bodyPr>
          <a:lstStyle/>
          <a:p>
            <a:pPr marL="0" indent="0">
              <a:buNone/>
            </a:pPr>
            <a:r>
              <a:rPr lang="en-US" sz="2100" dirty="0" smtClean="0">
                <a:solidFill>
                  <a:schemeClr val="bg1"/>
                </a:solidFill>
              </a:rPr>
              <a:t>Culling criteria was based on antler size but NOT breeding values</a:t>
            </a:r>
          </a:p>
          <a:p>
            <a:pPr marL="0" indent="0">
              <a:buNone/>
            </a:pPr>
            <a:endParaRPr lang="en-US" sz="2100" dirty="0">
              <a:solidFill>
                <a:schemeClr val="bg1"/>
              </a:solidFill>
            </a:endParaRPr>
          </a:p>
          <a:p>
            <a:pPr marL="0" indent="0">
              <a:buNone/>
            </a:pPr>
            <a:r>
              <a:rPr lang="en-US" sz="2100" dirty="0" smtClean="0">
                <a:solidFill>
                  <a:schemeClr val="bg1"/>
                </a:solidFill>
              </a:rPr>
              <a:t>Thus, no sign of the GENETIC RESPONSE to culling in this study</a:t>
            </a:r>
          </a:p>
          <a:p>
            <a:pPr marL="0" indent="0">
              <a:buNone/>
            </a:pPr>
            <a:endParaRPr lang="en-US" sz="2100" dirty="0">
              <a:solidFill>
                <a:schemeClr val="bg1"/>
              </a:solidFill>
            </a:endParaRPr>
          </a:p>
          <a:p>
            <a:pPr marL="0" indent="0">
              <a:buNone/>
            </a:pPr>
            <a:r>
              <a:rPr lang="en-US" sz="2100" dirty="0" smtClean="0">
                <a:solidFill>
                  <a:schemeClr val="bg1"/>
                </a:solidFill>
              </a:rPr>
              <a:t>Culling is Designed to GENETICALLY change antler size…BUT</a:t>
            </a:r>
          </a:p>
          <a:p>
            <a:pPr marL="0" indent="0">
              <a:buNone/>
            </a:pPr>
            <a:endParaRPr lang="en-US" sz="2100" dirty="0" smtClean="0">
              <a:solidFill>
                <a:schemeClr val="bg1"/>
              </a:solidFill>
            </a:endParaRPr>
          </a:p>
          <a:p>
            <a:pPr marL="0" indent="0">
              <a:buNone/>
            </a:pPr>
            <a:endParaRPr lang="en-US" sz="2000" dirty="0">
              <a:solidFill>
                <a:schemeClr val="bg1">
                  <a:lumMod val="95000"/>
                </a:schemeClr>
              </a:solidFill>
            </a:endParaRPr>
          </a:p>
        </p:txBody>
      </p:sp>
      <p:grpSp>
        <p:nvGrpSpPr>
          <p:cNvPr id="13" name="Group 12"/>
          <p:cNvGrpSpPr/>
          <p:nvPr/>
        </p:nvGrpSpPr>
        <p:grpSpPr>
          <a:xfrm>
            <a:off x="533400" y="2971800"/>
            <a:ext cx="8153400" cy="3306763"/>
            <a:chOff x="533400" y="1371600"/>
            <a:chExt cx="8153400" cy="4754563"/>
          </a:xfrm>
        </p:grpSpPr>
        <p:sp>
          <p:nvSpPr>
            <p:cNvPr id="8" name="Content Placeholder 4"/>
            <p:cNvSpPr txBox="1">
              <a:spLocks/>
            </p:cNvSpPr>
            <p:nvPr/>
          </p:nvSpPr>
          <p:spPr>
            <a:xfrm>
              <a:off x="609600" y="1600200"/>
              <a:ext cx="807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mtClean="0"/>
            </a:p>
            <a:p>
              <a:pPr marL="0" indent="0">
                <a:buFont typeface="Arial" panose="020B0604020202020204" pitchFamily="34" charset="0"/>
                <a:buNone/>
              </a:pP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610063716"/>
                </p:ext>
              </p:extLst>
            </p:nvPr>
          </p:nvGraphicFramePr>
          <p:xfrm>
            <a:off x="533400" y="1371600"/>
            <a:ext cx="8001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flipV="1">
              <a:off x="533400" y="2895600"/>
              <a:ext cx="316992" cy="1694310"/>
            </a:xfrm>
            <a:prstGeom prst="rect">
              <a:avLst/>
            </a:prstGeom>
          </p:spPr>
          <p:txBody>
            <a:bodyPr vert="eaVert"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latin typeface="Calibri" panose="020F0502020204030204" pitchFamily="34" charset="0"/>
                </a:rPr>
                <a:t>Mean Breeding Value</a:t>
              </a:r>
              <a:endParaRPr lang="en-US" sz="1400" b="1" dirty="0">
                <a:latin typeface="Calibri" panose="020F0502020204030204" pitchFamily="34" charset="0"/>
              </a:endParaRPr>
            </a:p>
          </p:txBody>
        </p:sp>
        <p:cxnSp>
          <p:nvCxnSpPr>
            <p:cNvPr id="12" name="Straight Connector 11"/>
            <p:cNvCxnSpPr/>
            <p:nvPr/>
          </p:nvCxnSpPr>
          <p:spPr>
            <a:xfrm>
              <a:off x="1295400" y="3505200"/>
              <a:ext cx="7239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962400" y="3124200"/>
            <a:ext cx="1184940" cy="369332"/>
          </a:xfrm>
          <a:prstGeom prst="rect">
            <a:avLst/>
          </a:prstGeom>
          <a:noFill/>
        </p:spPr>
        <p:txBody>
          <a:bodyPr wrap="none" rtlCol="0">
            <a:spAutoFit/>
          </a:bodyPr>
          <a:lstStyle/>
          <a:p>
            <a:r>
              <a:rPr lang="en-US" b="1" dirty="0" smtClean="0"/>
              <a:t>Intensive</a:t>
            </a:r>
            <a:endParaRPr lang="en-US" b="1" dirty="0"/>
          </a:p>
        </p:txBody>
      </p:sp>
    </p:spTree>
    <p:extLst>
      <p:ext uri="{BB962C8B-B14F-4D97-AF65-F5344CB8AC3E}">
        <p14:creationId xmlns:p14="http://schemas.microsoft.com/office/powerpoint/2010/main" val="8769781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629400" cy="533400"/>
          </a:xfrm>
        </p:spPr>
        <p:txBody>
          <a:bodyPr/>
          <a:lstStyle/>
          <a:p>
            <a:r>
              <a:rPr lang="en-US" sz="2400" dirty="0" smtClean="0">
                <a:solidFill>
                  <a:schemeClr val="bg1"/>
                </a:solidFill>
              </a:rPr>
              <a:t>Acknowledgements</a:t>
            </a:r>
            <a:endParaRPr lang="en-US" sz="2400" dirty="0">
              <a:solidFill>
                <a:schemeClr val="bg1"/>
              </a:solidFill>
            </a:endParaRPr>
          </a:p>
        </p:txBody>
      </p:sp>
      <p:sp>
        <p:nvSpPr>
          <p:cNvPr id="4" name="TextBox 3"/>
          <p:cNvSpPr txBox="1"/>
          <p:nvPr/>
        </p:nvSpPr>
        <p:spPr>
          <a:xfrm>
            <a:off x="381000" y="1143000"/>
            <a:ext cx="8252164" cy="5016758"/>
          </a:xfrm>
          <a:prstGeom prst="rect">
            <a:avLst/>
          </a:prstGeom>
          <a:noFill/>
        </p:spPr>
        <p:txBody>
          <a:bodyPr wrap="square" rtlCol="0">
            <a:spAutoFit/>
          </a:bodyPr>
          <a:lstStyle/>
          <a:p>
            <a:r>
              <a:rPr lang="en-US" sz="2000" kern="0" dirty="0" smtClean="0">
                <a:solidFill>
                  <a:schemeClr val="bg1"/>
                </a:solidFill>
              </a:rPr>
              <a:t>Major funding by: </a:t>
            </a:r>
          </a:p>
          <a:p>
            <a:pPr lvl="1"/>
            <a:r>
              <a:rPr lang="en-US" sz="2000" kern="0" dirty="0" smtClean="0">
                <a:solidFill>
                  <a:schemeClr val="bg1"/>
                </a:solidFill>
              </a:rPr>
              <a:t>Comanche Ranch</a:t>
            </a:r>
          </a:p>
          <a:p>
            <a:endParaRPr kumimoji="0" lang="en-US" sz="2000" b="0" i="0" u="none" strike="noStrike" kern="0" cap="none" spc="0" normalizeH="0" baseline="0" noProof="0" dirty="0">
              <a:ln>
                <a:noFill/>
              </a:ln>
              <a:solidFill>
                <a:schemeClr val="bg1"/>
              </a:solidFill>
              <a:effectLst/>
              <a:uLnTx/>
              <a:uFillTx/>
            </a:endParaRPr>
          </a:p>
          <a:p>
            <a:r>
              <a:rPr lang="en-US" sz="2000" kern="0" dirty="0" smtClean="0">
                <a:solidFill>
                  <a:schemeClr val="bg1"/>
                </a:solidFill>
              </a:rPr>
              <a:t>Additional funding by:</a:t>
            </a:r>
            <a:endParaRPr kumimoji="0" lang="en-US" sz="2000" b="0" i="0" u="none" strike="noStrike" kern="0" cap="none" spc="0" normalizeH="0" baseline="0" noProof="0" dirty="0" smtClean="0">
              <a:ln>
                <a:noFill/>
              </a:ln>
              <a:solidFill>
                <a:schemeClr val="bg1"/>
              </a:solidFill>
              <a:effectLst/>
              <a:uLnTx/>
              <a:uFillTx/>
            </a:endParaRPr>
          </a:p>
          <a:p>
            <a:pPr lvl="1">
              <a:defRPr/>
            </a:pPr>
            <a:r>
              <a:rPr kumimoji="0" lang="en-US" sz="2000" b="0" i="0" u="none" strike="noStrike" kern="0" cap="none" spc="0" normalizeH="0" baseline="0" noProof="0" dirty="0" smtClean="0">
                <a:ln>
                  <a:noFill/>
                </a:ln>
                <a:solidFill>
                  <a:schemeClr val="bg1"/>
                </a:solidFill>
                <a:effectLst/>
                <a:uLnTx/>
                <a:uFillTx/>
              </a:rPr>
              <a:t>Caesar Kleberg Wildlife Research Institute</a:t>
            </a:r>
          </a:p>
          <a:p>
            <a:pPr lvl="1"/>
            <a:r>
              <a:rPr lang="en-US" sz="2000" dirty="0" smtClean="0">
                <a:solidFill>
                  <a:schemeClr val="bg1"/>
                </a:solidFill>
              </a:rPr>
              <a:t>Texas </a:t>
            </a:r>
            <a:r>
              <a:rPr lang="en-US" sz="2000" dirty="0">
                <a:solidFill>
                  <a:schemeClr val="bg1"/>
                </a:solidFill>
              </a:rPr>
              <a:t>Parks and Wildlife </a:t>
            </a:r>
            <a:r>
              <a:rPr lang="en-US" sz="2000" dirty="0" smtClean="0">
                <a:solidFill>
                  <a:schemeClr val="bg1"/>
                </a:solidFill>
              </a:rPr>
              <a:t>Department</a:t>
            </a:r>
          </a:p>
          <a:p>
            <a:endParaRPr lang="en-US" sz="2000" dirty="0">
              <a:solidFill>
                <a:schemeClr val="bg1"/>
              </a:solidFill>
            </a:endParaRPr>
          </a:p>
          <a:p>
            <a:r>
              <a:rPr lang="en-US" sz="2000" dirty="0" smtClean="0">
                <a:solidFill>
                  <a:schemeClr val="bg1"/>
                </a:solidFill>
              </a:rPr>
              <a:t>Additional thanks to:</a:t>
            </a:r>
          </a:p>
          <a:p>
            <a:pPr lvl="1"/>
            <a:r>
              <a:rPr lang="en-US" sz="2000" dirty="0" smtClean="0">
                <a:solidFill>
                  <a:schemeClr val="bg1"/>
                </a:solidFill>
              </a:rPr>
              <a:t>Houston </a:t>
            </a:r>
            <a:r>
              <a:rPr lang="en-US" sz="2000" dirty="0">
                <a:solidFill>
                  <a:schemeClr val="bg1"/>
                </a:solidFill>
              </a:rPr>
              <a:t>Safari </a:t>
            </a:r>
            <a:r>
              <a:rPr lang="en-US" sz="2000" dirty="0" smtClean="0">
                <a:solidFill>
                  <a:schemeClr val="bg1"/>
                </a:solidFill>
              </a:rPr>
              <a:t>Club</a:t>
            </a:r>
          </a:p>
          <a:p>
            <a:pPr lvl="1"/>
            <a:r>
              <a:rPr lang="en-US" sz="2000" dirty="0" smtClean="0">
                <a:solidFill>
                  <a:schemeClr val="bg1"/>
                </a:solidFill>
              </a:rPr>
              <a:t>Mr. Kenneth Leonard</a:t>
            </a:r>
          </a:p>
          <a:p>
            <a:pPr lvl="1"/>
            <a:r>
              <a:rPr lang="en-US" sz="2000" dirty="0" smtClean="0">
                <a:solidFill>
                  <a:schemeClr val="bg1"/>
                </a:solidFill>
              </a:rPr>
              <a:t>Mr. Bill Rauch and Mr. Ronnie Howard</a:t>
            </a:r>
          </a:p>
          <a:p>
            <a:pPr lvl="1"/>
            <a:r>
              <a:rPr lang="en-US" sz="2000" dirty="0" smtClean="0">
                <a:solidFill>
                  <a:schemeClr val="bg1"/>
                </a:solidFill>
              </a:rPr>
              <a:t>Mr. Rene Barrientos </a:t>
            </a:r>
          </a:p>
          <a:p>
            <a:pPr lvl="1"/>
            <a:r>
              <a:rPr lang="en-US" sz="2000" dirty="0" smtClean="0">
                <a:solidFill>
                  <a:schemeClr val="bg1"/>
                </a:solidFill>
              </a:rPr>
              <a:t>Caesar </a:t>
            </a:r>
            <a:r>
              <a:rPr lang="en-US" sz="2000" dirty="0">
                <a:solidFill>
                  <a:schemeClr val="bg1"/>
                </a:solidFill>
              </a:rPr>
              <a:t>Kleberg </a:t>
            </a:r>
            <a:r>
              <a:rPr lang="en-US" sz="2000" dirty="0" smtClean="0">
                <a:solidFill>
                  <a:schemeClr val="bg1"/>
                </a:solidFill>
              </a:rPr>
              <a:t>Foundation</a:t>
            </a:r>
          </a:p>
          <a:p>
            <a:pPr lvl="1"/>
            <a:r>
              <a:rPr lang="en-US" sz="2000" dirty="0" smtClean="0">
                <a:solidFill>
                  <a:schemeClr val="bg1"/>
                </a:solidFill>
              </a:rPr>
              <a:t>All graduate </a:t>
            </a:r>
            <a:r>
              <a:rPr lang="en-US" sz="2000" dirty="0">
                <a:solidFill>
                  <a:schemeClr val="bg1"/>
                </a:solidFill>
              </a:rPr>
              <a:t>s</a:t>
            </a:r>
            <a:r>
              <a:rPr lang="en-US" sz="2000" dirty="0" smtClean="0">
                <a:solidFill>
                  <a:schemeClr val="bg1"/>
                </a:solidFill>
              </a:rPr>
              <a:t>tudents</a:t>
            </a:r>
          </a:p>
          <a:p>
            <a:pPr lvl="1"/>
            <a:r>
              <a:rPr lang="en-US" sz="2000" dirty="0" smtClean="0">
                <a:solidFill>
                  <a:schemeClr val="bg1"/>
                </a:solidFill>
              </a:rPr>
              <a:t>Family and friends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1704470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371600"/>
          </a:xfrm>
        </p:spPr>
        <p:txBody>
          <a:bodyPr>
            <a:normAutofit/>
          </a:bodyPr>
          <a:lstStyle/>
          <a:p>
            <a:r>
              <a:rPr lang="en-US" sz="2800" dirty="0" smtClean="0">
                <a:solidFill>
                  <a:schemeClr val="bg1"/>
                </a:solidFill>
              </a:rPr>
              <a:t>Which buck is a better sire?</a:t>
            </a:r>
            <a:br>
              <a:rPr lang="en-US" sz="2800" dirty="0" smtClean="0">
                <a:solidFill>
                  <a:schemeClr val="bg1"/>
                </a:solidFill>
              </a:rPr>
            </a:br>
            <a:r>
              <a:rPr lang="en-US" sz="2800" dirty="0" smtClean="0">
                <a:solidFill>
                  <a:schemeClr val="bg1"/>
                </a:solidFill>
              </a:rPr>
              <a:t>Importance of breeding values…</a:t>
            </a:r>
            <a:endParaRPr lang="en-US" sz="2800"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53000" y="1524002"/>
            <a:ext cx="3315576" cy="267146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890" y="1524001"/>
            <a:ext cx="3512002" cy="2671464"/>
          </a:xfrm>
          <a:prstGeom prst="rect">
            <a:avLst/>
          </a:prstGeom>
        </p:spPr>
      </p:pic>
      <p:sp>
        <p:nvSpPr>
          <p:cNvPr id="6" name="TextBox 5"/>
          <p:cNvSpPr txBox="1"/>
          <p:nvPr/>
        </p:nvSpPr>
        <p:spPr>
          <a:xfrm>
            <a:off x="914400" y="4419600"/>
            <a:ext cx="3657600" cy="400110"/>
          </a:xfrm>
          <a:prstGeom prst="rect">
            <a:avLst/>
          </a:prstGeom>
          <a:noFill/>
        </p:spPr>
        <p:txBody>
          <a:bodyPr wrap="square" rtlCol="0">
            <a:spAutoFit/>
          </a:bodyPr>
          <a:lstStyle/>
          <a:p>
            <a:pPr algn="ctr"/>
            <a:r>
              <a:rPr lang="en-US" sz="2000" dirty="0" smtClean="0">
                <a:solidFill>
                  <a:schemeClr val="bg1"/>
                </a:solidFill>
              </a:rPr>
              <a:t>GBC 159 = “Keep”</a:t>
            </a:r>
          </a:p>
        </p:txBody>
      </p:sp>
      <p:sp>
        <p:nvSpPr>
          <p:cNvPr id="7" name="TextBox 6"/>
          <p:cNvSpPr txBox="1"/>
          <p:nvPr/>
        </p:nvSpPr>
        <p:spPr>
          <a:xfrm>
            <a:off x="4953000" y="4419600"/>
            <a:ext cx="3352800" cy="400110"/>
          </a:xfrm>
          <a:prstGeom prst="rect">
            <a:avLst/>
          </a:prstGeom>
          <a:noFill/>
        </p:spPr>
        <p:txBody>
          <a:bodyPr wrap="square" rtlCol="0">
            <a:spAutoFit/>
          </a:bodyPr>
          <a:lstStyle/>
          <a:p>
            <a:pPr algn="ctr"/>
            <a:r>
              <a:rPr lang="en-US" sz="2000" dirty="0" smtClean="0">
                <a:solidFill>
                  <a:schemeClr val="bg1"/>
                </a:solidFill>
              </a:rPr>
              <a:t>GBC 123 = “Cull”</a:t>
            </a:r>
          </a:p>
        </p:txBody>
      </p:sp>
      <p:sp>
        <p:nvSpPr>
          <p:cNvPr id="8" name="TextBox 7"/>
          <p:cNvSpPr txBox="1"/>
          <p:nvPr/>
        </p:nvSpPr>
        <p:spPr>
          <a:xfrm>
            <a:off x="1671383" y="5059977"/>
            <a:ext cx="2519617" cy="707886"/>
          </a:xfrm>
          <a:prstGeom prst="rect">
            <a:avLst/>
          </a:prstGeom>
          <a:solidFill>
            <a:srgbClr val="FFFF00"/>
          </a:solidFill>
        </p:spPr>
        <p:txBody>
          <a:bodyPr wrap="square" rtlCol="0">
            <a:spAutoFit/>
          </a:bodyPr>
          <a:lstStyle/>
          <a:p>
            <a:pPr algn="ctr"/>
            <a:r>
              <a:rPr lang="en-US" sz="2000" b="1" dirty="0" smtClean="0"/>
              <a:t>Lowest 10% of breeding values</a:t>
            </a:r>
          </a:p>
        </p:txBody>
      </p:sp>
      <p:sp>
        <p:nvSpPr>
          <p:cNvPr id="9" name="TextBox 8"/>
          <p:cNvSpPr txBox="1"/>
          <p:nvPr/>
        </p:nvSpPr>
        <p:spPr>
          <a:xfrm>
            <a:off x="5460651" y="5029200"/>
            <a:ext cx="2337499" cy="769441"/>
          </a:xfrm>
          <a:prstGeom prst="rect">
            <a:avLst/>
          </a:prstGeom>
          <a:solidFill>
            <a:srgbClr val="FFFF00"/>
          </a:solidFill>
        </p:spPr>
        <p:txBody>
          <a:bodyPr wrap="none" rtlCol="0">
            <a:spAutoFit/>
          </a:bodyPr>
          <a:lstStyle/>
          <a:p>
            <a:pPr algn="ctr"/>
            <a:r>
              <a:rPr lang="en-US" sz="2200" b="1" dirty="0" smtClean="0"/>
              <a:t>Highest</a:t>
            </a:r>
          </a:p>
          <a:p>
            <a:pPr algn="ctr"/>
            <a:r>
              <a:rPr lang="en-US" sz="2200" b="1" dirty="0"/>
              <a:t>b</a:t>
            </a:r>
            <a:r>
              <a:rPr lang="en-US" sz="2200" b="1" dirty="0" smtClean="0"/>
              <a:t>reeding values</a:t>
            </a:r>
          </a:p>
        </p:txBody>
      </p:sp>
    </p:spTree>
    <p:extLst>
      <p:ext uri="{BB962C8B-B14F-4D97-AF65-F5344CB8AC3E}">
        <p14:creationId xmlns:p14="http://schemas.microsoft.com/office/powerpoint/2010/main" val="232229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a:bodyPr>
          <a:lstStyle/>
          <a:p>
            <a:r>
              <a:rPr lang="en-US" sz="3000" dirty="0" smtClean="0">
                <a:solidFill>
                  <a:schemeClr val="bg1"/>
                </a:solidFill>
              </a:rPr>
              <a:t>Undesirable Effects of Harvest</a:t>
            </a:r>
            <a:endParaRPr lang="en-US" sz="3000" dirty="0">
              <a:solidFill>
                <a:schemeClr val="bg1"/>
              </a:solidFill>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lnSpc>
                <a:spcPct val="150000"/>
              </a:lnSpc>
              <a:buNone/>
            </a:pPr>
            <a:r>
              <a:rPr lang="en-US" sz="2000" dirty="0" smtClean="0">
                <a:solidFill>
                  <a:schemeClr val="bg1"/>
                </a:solidFill>
              </a:rPr>
              <a:t>High Grading = Harvesting the best quality of animals</a:t>
            </a:r>
            <a:endParaRPr lang="en-US" sz="2000" dirty="0">
              <a:solidFill>
                <a:schemeClr val="bg1"/>
              </a:solidFill>
            </a:endParaRPr>
          </a:p>
          <a:p>
            <a:pPr marL="0" indent="0">
              <a:lnSpc>
                <a:spcPct val="150000"/>
              </a:lnSpc>
              <a:buNone/>
            </a:pPr>
            <a:r>
              <a:rPr lang="en-US" sz="2000" dirty="0" smtClean="0">
                <a:solidFill>
                  <a:schemeClr val="bg1"/>
                </a:solidFill>
              </a:rPr>
              <a:t>Potential for “negative” effects of trophy hunting </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62200"/>
            <a:ext cx="4659530" cy="2562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00400"/>
            <a:ext cx="3705869" cy="2409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67200"/>
            <a:ext cx="5986462" cy="21374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14895"/>
      </p:ext>
    </p:extLst>
  </p:cSld>
  <p:clrMapOvr>
    <a:masterClrMapping/>
  </p:clrMapOvr>
  <mc:AlternateContent xmlns:mc="http://schemas.openxmlformats.org/markup-compatibility/2006" xmlns:p14="http://schemas.microsoft.com/office/powerpoint/2010/main">
    <mc:Choice Requires="p14">
      <p:transition spd="slow" p14:dur="2000" advTm="712"/>
    </mc:Choice>
    <mc:Fallback xmlns="">
      <p:transition spd="slow" advTm="71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563562"/>
          </a:xfrm>
        </p:spPr>
        <p:txBody>
          <a:bodyPr>
            <a:noAutofit/>
          </a:bodyPr>
          <a:lstStyle/>
          <a:p>
            <a:r>
              <a:rPr lang="en-US" sz="3000" dirty="0" smtClean="0">
                <a:solidFill>
                  <a:schemeClr val="bg1"/>
                </a:solidFill>
              </a:rPr>
              <a:t>How much variation in antler size due to genetics?</a:t>
            </a:r>
            <a:endParaRPr lang="en-US" sz="3000" dirty="0">
              <a:solidFill>
                <a:schemeClr val="bg1"/>
              </a:solidFill>
            </a:endParaRPr>
          </a:p>
        </p:txBody>
      </p:sp>
      <p:sp>
        <p:nvSpPr>
          <p:cNvPr id="3" name="Content Placeholder 2"/>
          <p:cNvSpPr>
            <a:spLocks noGrp="1"/>
          </p:cNvSpPr>
          <p:nvPr>
            <p:ph idx="1"/>
          </p:nvPr>
        </p:nvSpPr>
        <p:spPr>
          <a:xfrm>
            <a:off x="533400" y="4232715"/>
            <a:ext cx="3886200" cy="1308557"/>
          </a:xfrm>
          <a:noFill/>
        </p:spPr>
        <p:txBody>
          <a:bodyPr>
            <a:noAutofit/>
          </a:bodyPr>
          <a:lstStyle/>
          <a:p>
            <a:pPr marL="0" indent="0">
              <a:buNone/>
            </a:pPr>
            <a:r>
              <a:rPr lang="en-US" sz="2000" dirty="0" smtClean="0">
                <a:solidFill>
                  <a:srgbClr val="FF0000"/>
                </a:solidFill>
              </a:rPr>
              <a:t>■ </a:t>
            </a:r>
            <a:r>
              <a:rPr lang="en-US" sz="2000" dirty="0" smtClean="0">
                <a:solidFill>
                  <a:schemeClr val="bg1"/>
                </a:solidFill>
              </a:rPr>
              <a:t>Heritability (genetics)</a:t>
            </a:r>
            <a:endParaRPr lang="en-US" sz="2000" dirty="0" smtClean="0">
              <a:solidFill>
                <a:srgbClr val="FF0000"/>
              </a:solidFill>
            </a:endParaRPr>
          </a:p>
          <a:p>
            <a:pPr marL="0" indent="0">
              <a:buNone/>
            </a:pPr>
            <a:r>
              <a:rPr lang="en-US" sz="2000" dirty="0" smtClean="0">
                <a:solidFill>
                  <a:srgbClr val="7030A0"/>
                </a:solidFill>
              </a:rPr>
              <a:t>■ </a:t>
            </a:r>
            <a:r>
              <a:rPr lang="en-US" sz="2000" dirty="0" smtClean="0">
                <a:solidFill>
                  <a:schemeClr val="bg1"/>
                </a:solidFill>
              </a:rPr>
              <a:t>Permanent Environment</a:t>
            </a:r>
          </a:p>
          <a:p>
            <a:pPr marL="0" indent="0">
              <a:buNone/>
            </a:pPr>
            <a:r>
              <a:rPr lang="en-US" sz="2000" dirty="0" smtClean="0">
                <a:solidFill>
                  <a:srgbClr val="FFFF00"/>
                </a:solidFill>
              </a:rPr>
              <a:t>■ </a:t>
            </a:r>
            <a:r>
              <a:rPr lang="en-US" sz="2000" dirty="0" smtClean="0">
                <a:solidFill>
                  <a:schemeClr val="bg1"/>
                </a:solidFill>
              </a:rPr>
              <a:t>Year of Growth</a:t>
            </a:r>
            <a:endParaRPr lang="en-US" sz="2000" dirty="0">
              <a:solidFill>
                <a:schemeClr val="bg1"/>
              </a:solidFill>
            </a:endParaRPr>
          </a:p>
        </p:txBody>
      </p:sp>
      <p:grpSp>
        <p:nvGrpSpPr>
          <p:cNvPr id="15" name="Group 14"/>
          <p:cNvGrpSpPr/>
          <p:nvPr/>
        </p:nvGrpSpPr>
        <p:grpSpPr>
          <a:xfrm>
            <a:off x="5105400" y="1600200"/>
            <a:ext cx="3820160" cy="4667534"/>
            <a:chOff x="4419600" y="1219200"/>
            <a:chExt cx="4607224" cy="5048534"/>
          </a:xfrm>
        </p:grpSpPr>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219200"/>
              <a:ext cx="460722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Chart 10"/>
            <p:cNvGraphicFramePr>
              <a:graphicFrameLocks/>
            </p:cNvGraphicFramePr>
            <p:nvPr>
              <p:extLst>
                <p:ext uri="{D42A27DB-BD31-4B8C-83A1-F6EECF244321}">
                  <p14:modId xmlns:p14="http://schemas.microsoft.com/office/powerpoint/2010/main" val="2916162729"/>
                </p:ext>
              </p:extLst>
            </p:nvPr>
          </p:nvGraphicFramePr>
          <p:xfrm>
            <a:off x="4953000" y="3448334"/>
            <a:ext cx="3830488"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930856" y="4343400"/>
              <a:ext cx="780983" cy="430887"/>
            </a:xfrm>
            <a:prstGeom prst="rect">
              <a:avLst/>
            </a:prstGeom>
            <a:noFill/>
          </p:spPr>
          <p:txBody>
            <a:bodyPr wrap="none" rtlCol="0">
              <a:spAutoFit/>
            </a:bodyPr>
            <a:lstStyle/>
            <a:p>
              <a:r>
                <a:rPr lang="en-US" sz="2200" b="1" dirty="0" smtClean="0"/>
                <a:t>??%</a:t>
              </a:r>
              <a:endParaRPr lang="en-US" sz="2200" b="1" dirty="0"/>
            </a:p>
          </p:txBody>
        </p:sp>
        <p:sp>
          <p:nvSpPr>
            <p:cNvPr id="13" name="TextBox 12"/>
            <p:cNvSpPr txBox="1"/>
            <p:nvPr/>
          </p:nvSpPr>
          <p:spPr>
            <a:xfrm>
              <a:off x="6473747" y="5257800"/>
              <a:ext cx="780983" cy="430887"/>
            </a:xfrm>
            <a:prstGeom prst="rect">
              <a:avLst/>
            </a:prstGeom>
            <a:noFill/>
          </p:spPr>
          <p:txBody>
            <a:bodyPr wrap="none" rtlCol="0">
              <a:spAutoFit/>
            </a:bodyPr>
            <a:lstStyle/>
            <a:p>
              <a:r>
                <a:rPr lang="en-US" sz="2200" b="1" dirty="0" smtClean="0"/>
                <a:t>??%</a:t>
              </a:r>
              <a:endParaRPr lang="en-US" sz="2200" b="1" dirty="0"/>
            </a:p>
          </p:txBody>
        </p:sp>
        <p:sp>
          <p:nvSpPr>
            <p:cNvPr id="14" name="TextBox 13"/>
            <p:cNvSpPr txBox="1"/>
            <p:nvPr/>
          </p:nvSpPr>
          <p:spPr>
            <a:xfrm>
              <a:off x="7086600" y="4343400"/>
              <a:ext cx="780983" cy="430887"/>
            </a:xfrm>
            <a:prstGeom prst="rect">
              <a:avLst/>
            </a:prstGeom>
            <a:noFill/>
          </p:spPr>
          <p:txBody>
            <a:bodyPr wrap="none" rtlCol="0">
              <a:spAutoFit/>
            </a:bodyPr>
            <a:lstStyle/>
            <a:p>
              <a:r>
                <a:rPr lang="en-US" sz="2200" b="1" dirty="0" smtClean="0"/>
                <a:t>??%</a:t>
              </a:r>
              <a:endParaRPr lang="en-US" sz="2200" b="1" dirty="0"/>
            </a:p>
          </p:txBody>
        </p:sp>
      </p:grpSp>
      <p:sp>
        <p:nvSpPr>
          <p:cNvPr id="16" name="TextBox 15"/>
          <p:cNvSpPr txBox="1"/>
          <p:nvPr/>
        </p:nvSpPr>
        <p:spPr>
          <a:xfrm>
            <a:off x="228600" y="1600200"/>
            <a:ext cx="4800600" cy="1420325"/>
          </a:xfrm>
          <a:prstGeom prst="rect">
            <a:avLst/>
          </a:prstGeom>
          <a:noFill/>
        </p:spPr>
        <p:txBody>
          <a:bodyPr wrap="square" rtlCol="0">
            <a:spAutoFit/>
          </a:bodyPr>
          <a:lstStyle/>
          <a:p>
            <a:pPr>
              <a:lnSpc>
                <a:spcPct val="150000"/>
              </a:lnSpc>
            </a:pPr>
            <a:r>
              <a:rPr lang="en-US" sz="2000" dirty="0" smtClean="0">
                <a:solidFill>
                  <a:schemeClr val="bg1"/>
                </a:solidFill>
              </a:rPr>
              <a:t>Difficulty in determining how genes and environment affect antler size in wild populations </a:t>
            </a:r>
            <a:endParaRPr lang="en-US" sz="2000" dirty="0">
              <a:solidFill>
                <a:schemeClr val="bg1"/>
              </a:solidFill>
            </a:endParaRPr>
          </a:p>
        </p:txBody>
      </p:sp>
    </p:spTree>
    <p:extLst>
      <p:ext uri="{BB962C8B-B14F-4D97-AF65-F5344CB8AC3E}">
        <p14:creationId xmlns:p14="http://schemas.microsoft.com/office/powerpoint/2010/main" val="178294326"/>
      </p:ext>
    </p:extLst>
  </p:cSld>
  <p:clrMapOvr>
    <a:masterClrMapping/>
  </p:clrMapOvr>
  <mc:AlternateContent xmlns:mc="http://schemas.openxmlformats.org/markup-compatibility/2006" xmlns:p14="http://schemas.microsoft.com/office/powerpoint/2010/main">
    <mc:Choice Requires="p14">
      <p:transition spd="slow" p14:dur="2000" advTm="11530"/>
    </mc:Choice>
    <mc:Fallback xmlns="">
      <p:transition spd="slow" advTm="115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normAutofit/>
          </a:bodyPr>
          <a:lstStyle/>
          <a:p>
            <a:r>
              <a:rPr lang="en-US" sz="3000" dirty="0" smtClean="0">
                <a:solidFill>
                  <a:schemeClr val="bg1"/>
                </a:solidFill>
              </a:rPr>
              <a:t>Objectives: Comanche Culling Study</a:t>
            </a:r>
            <a:endParaRPr lang="en-US" sz="3000" dirty="0">
              <a:solidFill>
                <a:schemeClr val="bg1"/>
              </a:solidFill>
            </a:endParaRPr>
          </a:p>
        </p:txBody>
      </p:sp>
      <p:sp>
        <p:nvSpPr>
          <p:cNvPr id="3" name="Content Placeholder 2"/>
          <p:cNvSpPr>
            <a:spLocks noGrp="1"/>
          </p:cNvSpPr>
          <p:nvPr>
            <p:ph idx="1"/>
          </p:nvPr>
        </p:nvSpPr>
        <p:spPr>
          <a:xfrm>
            <a:off x="762000" y="1371600"/>
            <a:ext cx="7620000" cy="4419600"/>
          </a:xfrm>
        </p:spPr>
        <p:txBody>
          <a:bodyPr>
            <a:noAutofit/>
          </a:bodyPr>
          <a:lstStyle/>
          <a:p>
            <a:pPr marL="0" indent="0">
              <a:buNone/>
            </a:pPr>
            <a:r>
              <a:rPr lang="en-US" sz="2400" dirty="0" smtClean="0">
                <a:solidFill>
                  <a:schemeClr val="bg1"/>
                </a:solidFill>
                <a:latin typeface="+mj-lt"/>
              </a:rPr>
              <a:t>Overall goal: Is it possible to improve population antler traits through culling in wild deer?</a:t>
            </a:r>
          </a:p>
          <a:p>
            <a:pPr marL="0" indent="0">
              <a:buNone/>
            </a:pPr>
            <a:r>
              <a:rPr lang="en-US" sz="2400" dirty="0" smtClean="0">
                <a:solidFill>
                  <a:schemeClr val="bg1"/>
                </a:solidFill>
                <a:latin typeface="+mj-lt"/>
              </a:rPr>
              <a:t>       </a:t>
            </a:r>
          </a:p>
          <a:p>
            <a:pPr marL="0" indent="0">
              <a:buNone/>
            </a:pPr>
            <a:r>
              <a:rPr lang="en-US" sz="2400" dirty="0" smtClean="0">
                <a:solidFill>
                  <a:schemeClr val="bg1"/>
                </a:solidFill>
                <a:latin typeface="+mj-lt"/>
              </a:rPr>
              <a:t>1: Do offspring “resemble” their father?</a:t>
            </a:r>
          </a:p>
          <a:p>
            <a:pPr marL="0" indent="0">
              <a:buNone/>
            </a:pPr>
            <a:endParaRPr lang="en-US" sz="2400" dirty="0" smtClean="0">
              <a:solidFill>
                <a:schemeClr val="bg1"/>
              </a:solidFill>
              <a:latin typeface="+mj-lt"/>
            </a:endParaRPr>
          </a:p>
          <a:p>
            <a:pPr marL="0" indent="0">
              <a:buNone/>
            </a:pPr>
            <a:endParaRPr lang="en-US" sz="2400" dirty="0">
              <a:solidFill>
                <a:schemeClr val="bg1"/>
              </a:solidFill>
              <a:latin typeface="+mj-lt"/>
            </a:endParaRPr>
          </a:p>
          <a:p>
            <a:pPr marL="0" indent="0">
              <a:buNone/>
            </a:pPr>
            <a:r>
              <a:rPr lang="en-US" sz="2400" dirty="0" smtClean="0">
                <a:solidFill>
                  <a:schemeClr val="bg1"/>
                </a:solidFill>
                <a:latin typeface="+mj-lt"/>
              </a:rPr>
              <a:t>2: How “intense” was the culling?</a:t>
            </a:r>
          </a:p>
          <a:p>
            <a:pPr marL="0" indent="0">
              <a:buNone/>
            </a:pPr>
            <a:endParaRPr lang="en-US" sz="2400" dirty="0" smtClean="0">
              <a:solidFill>
                <a:schemeClr val="bg1"/>
              </a:solidFill>
              <a:latin typeface="+mj-lt"/>
            </a:endParaRPr>
          </a:p>
          <a:p>
            <a:pPr marL="0" indent="0">
              <a:buNone/>
            </a:pPr>
            <a:endParaRPr lang="en-US" sz="2400" dirty="0">
              <a:solidFill>
                <a:schemeClr val="bg1"/>
              </a:solidFill>
              <a:latin typeface="+mj-lt"/>
            </a:endParaRPr>
          </a:p>
          <a:p>
            <a:pPr marL="0" indent="0">
              <a:buNone/>
            </a:pPr>
            <a:r>
              <a:rPr lang="en-US" sz="2400" dirty="0" smtClean="0">
                <a:solidFill>
                  <a:schemeClr val="bg1"/>
                </a:solidFill>
                <a:latin typeface="+mj-lt"/>
              </a:rPr>
              <a:t>3: How long before “response” is apparent?</a:t>
            </a:r>
          </a:p>
          <a:p>
            <a:pPr marL="0" indent="0">
              <a:buNone/>
            </a:pPr>
            <a:r>
              <a:rPr lang="en-US" sz="2400" dirty="0">
                <a:solidFill>
                  <a:schemeClr val="bg1"/>
                </a:solidFill>
                <a:latin typeface="+mj-lt"/>
              </a:rPr>
              <a:t>	</a:t>
            </a:r>
            <a:r>
              <a:rPr lang="en-US" sz="2400" dirty="0" smtClean="0">
                <a:solidFill>
                  <a:schemeClr val="bg1"/>
                </a:solidFill>
                <a:latin typeface="+mj-lt"/>
              </a:rPr>
              <a:t>        </a:t>
            </a:r>
          </a:p>
          <a:p>
            <a:pPr marL="0" indent="0">
              <a:buNone/>
            </a:pPr>
            <a:r>
              <a:rPr lang="en-US" sz="2400" dirty="0">
                <a:solidFill>
                  <a:schemeClr val="bg1"/>
                </a:solidFill>
                <a:latin typeface="+mj-lt"/>
              </a:rPr>
              <a:t>	</a:t>
            </a:r>
            <a:r>
              <a:rPr lang="en-US" sz="2400" dirty="0" smtClean="0">
                <a:solidFill>
                  <a:schemeClr val="bg1"/>
                </a:solidFill>
                <a:latin typeface="+mj-lt"/>
              </a:rPr>
              <a:t>        </a:t>
            </a:r>
          </a:p>
        </p:txBody>
      </p:sp>
    </p:spTree>
    <p:extLst>
      <p:ext uri="{BB962C8B-B14F-4D97-AF65-F5344CB8AC3E}">
        <p14:creationId xmlns:p14="http://schemas.microsoft.com/office/powerpoint/2010/main" val="195148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20000" cy="715962"/>
          </a:xfrm>
        </p:spPr>
        <p:txBody>
          <a:bodyPr>
            <a:normAutofit/>
          </a:bodyPr>
          <a:lstStyle/>
          <a:p>
            <a:r>
              <a:rPr lang="en-US" sz="3000" dirty="0" smtClean="0">
                <a:solidFill>
                  <a:schemeClr val="bg1"/>
                </a:solidFill>
              </a:rPr>
              <a:t>Methods: Study Area</a:t>
            </a:r>
            <a:endParaRPr lang="en-US" sz="3000" dirty="0">
              <a:solidFill>
                <a:schemeClr val="bg1"/>
              </a:solidFill>
            </a:endParaRPr>
          </a:p>
        </p:txBody>
      </p:sp>
      <p:sp>
        <p:nvSpPr>
          <p:cNvPr id="3" name="Content Placeholder 2"/>
          <p:cNvSpPr>
            <a:spLocks noGrp="1"/>
          </p:cNvSpPr>
          <p:nvPr>
            <p:ph idx="1"/>
          </p:nvPr>
        </p:nvSpPr>
        <p:spPr>
          <a:xfrm>
            <a:off x="228600" y="990600"/>
            <a:ext cx="8534400" cy="5410200"/>
          </a:xfrm>
        </p:spPr>
        <p:txBody>
          <a:bodyPr>
            <a:normAutofit/>
          </a:bodyPr>
          <a:lstStyle/>
          <a:p>
            <a:pPr marL="0" indent="0">
              <a:buNone/>
            </a:pPr>
            <a:r>
              <a:rPr lang="en-US" sz="2000" dirty="0" smtClean="0">
                <a:solidFill>
                  <a:schemeClr val="bg1"/>
                </a:solidFill>
                <a:latin typeface="+mj-lt"/>
              </a:rPr>
              <a:t>Comanche Ranch,</a:t>
            </a:r>
            <a:r>
              <a:rPr lang="en-US" sz="2000" dirty="0">
                <a:solidFill>
                  <a:schemeClr val="bg1"/>
                </a:solidFill>
                <a:latin typeface="+mj-lt"/>
              </a:rPr>
              <a:t> </a:t>
            </a:r>
            <a:r>
              <a:rPr lang="en-US" sz="2000" dirty="0" smtClean="0">
                <a:solidFill>
                  <a:schemeClr val="bg1"/>
                </a:solidFill>
                <a:latin typeface="+mj-lt"/>
              </a:rPr>
              <a:t>Maverick County, TX</a:t>
            </a:r>
          </a:p>
          <a:p>
            <a:pPr marL="0" indent="0">
              <a:buNone/>
            </a:pPr>
            <a:r>
              <a:rPr lang="en-US" sz="2000" dirty="0" smtClean="0">
                <a:solidFill>
                  <a:schemeClr val="bg1"/>
                </a:solidFill>
                <a:latin typeface="+mj-lt"/>
              </a:rPr>
              <a:t>Texas-</a:t>
            </a:r>
            <a:r>
              <a:rPr lang="en-US" sz="2000" dirty="0" err="1" smtClean="0">
                <a:solidFill>
                  <a:schemeClr val="bg1"/>
                </a:solidFill>
                <a:latin typeface="+mj-lt"/>
              </a:rPr>
              <a:t>Tamaulipan</a:t>
            </a:r>
            <a:r>
              <a:rPr lang="en-US" sz="2000" dirty="0" smtClean="0">
                <a:solidFill>
                  <a:schemeClr val="bg1"/>
                </a:solidFill>
                <a:latin typeface="+mj-lt"/>
              </a:rPr>
              <a:t> Thornscrub </a:t>
            </a:r>
            <a:r>
              <a:rPr lang="en-US" sz="2000" dirty="0">
                <a:solidFill>
                  <a:schemeClr val="bg1"/>
                </a:solidFill>
                <a:latin typeface="+mj-lt"/>
              </a:rPr>
              <a:t>E</a:t>
            </a:r>
            <a:r>
              <a:rPr lang="en-US" sz="2000" dirty="0" smtClean="0">
                <a:solidFill>
                  <a:schemeClr val="bg1"/>
                </a:solidFill>
                <a:latin typeface="+mj-lt"/>
              </a:rPr>
              <a:t>coregion </a:t>
            </a:r>
          </a:p>
          <a:p>
            <a:pPr marL="0" indent="0">
              <a:buNone/>
            </a:pPr>
            <a:r>
              <a:rPr lang="en-US" sz="2000" dirty="0">
                <a:solidFill>
                  <a:schemeClr val="bg1"/>
                </a:solidFill>
                <a:latin typeface="+mj-lt"/>
              </a:rPr>
              <a:t>120,000 </a:t>
            </a:r>
            <a:r>
              <a:rPr lang="en-US" sz="2000" dirty="0" smtClean="0">
                <a:solidFill>
                  <a:schemeClr val="bg1"/>
                </a:solidFill>
                <a:latin typeface="+mj-lt"/>
              </a:rPr>
              <a:t>ac </a:t>
            </a:r>
          </a:p>
          <a:p>
            <a:pPr marL="0" indent="0">
              <a:buNone/>
            </a:pPr>
            <a:r>
              <a:rPr lang="en-US" sz="2000" dirty="0" smtClean="0">
                <a:solidFill>
                  <a:schemeClr val="bg1"/>
                </a:solidFill>
                <a:latin typeface="+mj-lt"/>
              </a:rPr>
              <a:t>High fences at each treatment</a:t>
            </a:r>
            <a:endParaRPr lang="en-US" sz="2000" dirty="0">
              <a:solidFill>
                <a:schemeClr val="bg1"/>
              </a:solidFill>
              <a:latin typeface="+mj-lt"/>
            </a:endParaRPr>
          </a:p>
        </p:txBody>
      </p:sp>
      <p:pic>
        <p:nvPicPr>
          <p:cNvPr id="1026" name="Picture 2" descr="C:\Users\Comanche\Desktop\Comanche_Ran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43201"/>
            <a:ext cx="5791200" cy="39343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066800"/>
            <a:ext cx="2743200" cy="5566411"/>
          </a:xfrm>
          <a:prstGeom prst="rect">
            <a:avLst/>
          </a:prstGeom>
        </p:spPr>
      </p:pic>
    </p:spTree>
    <p:extLst>
      <p:ext uri="{BB962C8B-B14F-4D97-AF65-F5344CB8AC3E}">
        <p14:creationId xmlns:p14="http://schemas.microsoft.com/office/powerpoint/2010/main" val="190771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09600"/>
            <a:ext cx="3934611"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48018" y="381000"/>
            <a:ext cx="4648200" cy="685800"/>
          </a:xfrm>
        </p:spPr>
        <p:txBody>
          <a:bodyPr>
            <a:noAutofit/>
          </a:bodyPr>
          <a:lstStyle/>
          <a:p>
            <a:pPr algn="l"/>
            <a:r>
              <a:rPr lang="en-US" sz="2800" dirty="0" smtClean="0">
                <a:solidFill>
                  <a:schemeClr val="bg1"/>
                </a:solidFill>
              </a:rPr>
              <a:t>Moderate Culling Treatment</a:t>
            </a:r>
            <a:endParaRPr lang="en-US" sz="2800" dirty="0">
              <a:solidFill>
                <a:schemeClr val="bg1"/>
              </a:solidFill>
            </a:endParaRPr>
          </a:p>
        </p:txBody>
      </p:sp>
      <p:sp>
        <p:nvSpPr>
          <p:cNvPr id="3" name="Content Placeholder 2"/>
          <p:cNvSpPr>
            <a:spLocks noGrp="1"/>
          </p:cNvSpPr>
          <p:nvPr>
            <p:ph idx="1"/>
          </p:nvPr>
        </p:nvSpPr>
        <p:spPr>
          <a:xfrm>
            <a:off x="381000" y="1371600"/>
            <a:ext cx="8305800" cy="4754563"/>
          </a:xfrm>
        </p:spPr>
        <p:txBody>
          <a:bodyPr>
            <a:normAutofit/>
          </a:bodyPr>
          <a:lstStyle/>
          <a:p>
            <a:pPr marL="0" indent="0">
              <a:buNone/>
            </a:pPr>
            <a:r>
              <a:rPr lang="en-US" sz="2800" dirty="0" smtClean="0">
                <a:solidFill>
                  <a:schemeClr val="bg1"/>
                </a:solidFill>
                <a:latin typeface="+mj-lt"/>
              </a:rPr>
              <a:t>18,000 ac</a:t>
            </a:r>
            <a:endParaRPr lang="en-US" sz="2800" dirty="0" smtClean="0">
              <a:solidFill>
                <a:schemeClr val="bg1"/>
              </a:solidFill>
            </a:endParaRPr>
          </a:p>
          <a:p>
            <a:pPr marL="0" indent="0">
              <a:buNone/>
            </a:pPr>
            <a:endParaRPr lang="en-US" sz="2800" dirty="0" smtClean="0">
              <a:solidFill>
                <a:schemeClr val="bg1"/>
              </a:solidFill>
              <a:latin typeface="+mj-lt"/>
            </a:endParaRPr>
          </a:p>
          <a:p>
            <a:pPr marL="0" indent="0">
              <a:buNone/>
            </a:pPr>
            <a:r>
              <a:rPr lang="en-US" sz="2800" dirty="0" smtClean="0">
                <a:solidFill>
                  <a:schemeClr val="bg1"/>
                </a:solidFill>
                <a:latin typeface="+mj-lt"/>
              </a:rPr>
              <a:t>Culling: only ages 3.5+ </a:t>
            </a:r>
            <a:endParaRPr lang="en-US" sz="2800" dirty="0" smtClean="0">
              <a:solidFill>
                <a:srgbClr val="FFFF00"/>
              </a:solidFill>
              <a:latin typeface="+mj-lt"/>
            </a:endParaRPr>
          </a:p>
          <a:p>
            <a:endParaRPr lang="en-US" sz="2400" dirty="0" smtClean="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812228366"/>
              </p:ext>
            </p:extLst>
          </p:nvPr>
        </p:nvGraphicFramePr>
        <p:xfrm>
          <a:off x="1219200" y="3429000"/>
          <a:ext cx="3986116" cy="2594506"/>
        </p:xfrm>
        <a:graphic>
          <a:graphicData uri="http://schemas.openxmlformats.org/drawingml/2006/table">
            <a:tbl>
              <a:tblPr>
                <a:tableStyleId>{5C22544A-7EE6-4342-B048-85BDC9FD1C3A}</a:tableStyleId>
              </a:tblPr>
              <a:tblGrid>
                <a:gridCol w="1090516"/>
                <a:gridCol w="1567543"/>
                <a:gridCol w="1328057"/>
              </a:tblGrid>
              <a:tr h="371581">
                <a:tc>
                  <a:txBody>
                    <a:bodyPr/>
                    <a:lstStyle/>
                    <a:p>
                      <a:pPr algn="ctr" fontAlgn="b"/>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fontAlgn="b"/>
                      <a:r>
                        <a:rPr lang="en-US" sz="2000" u="none" strike="noStrike" dirty="0" smtClean="0">
                          <a:effectLst/>
                          <a:latin typeface="+mj-lt"/>
                        </a:rPr>
                        <a:t>Moderate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r>
              <a:tr h="732897">
                <a:tc>
                  <a:txBody>
                    <a:bodyPr/>
                    <a:lstStyle/>
                    <a:p>
                      <a:pPr algn="ctr" fontAlgn="b"/>
                      <a:r>
                        <a:rPr lang="en-US" sz="2000" u="none" strike="noStrike" dirty="0">
                          <a:effectLst/>
                          <a:latin typeface="+mj-lt"/>
                        </a:rPr>
                        <a:t>Age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2000" u="none" strike="noStrike" dirty="0" smtClean="0">
                          <a:effectLst/>
                          <a:latin typeface="+mj-lt"/>
                        </a:rPr>
                        <a:t>Antler </a:t>
                      </a:r>
                    </a:p>
                    <a:p>
                      <a:pPr algn="ctr" fontAlgn="b"/>
                      <a:r>
                        <a:rPr lang="en-US" sz="2000" u="none" strike="noStrike" dirty="0" smtClean="0">
                          <a:effectLst/>
                          <a:latin typeface="+mj-lt"/>
                        </a:rPr>
                        <a:t>Points</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2000" u="none" strike="noStrike" dirty="0" smtClean="0">
                          <a:effectLst/>
                          <a:latin typeface="+mj-lt"/>
                        </a:rPr>
                        <a:t>B&amp;C </a:t>
                      </a:r>
                    </a:p>
                    <a:p>
                      <a:pPr algn="ctr" fontAlgn="b"/>
                      <a:r>
                        <a:rPr lang="en-US" sz="2000" u="none" strike="noStrike" dirty="0" smtClean="0">
                          <a:effectLst/>
                          <a:latin typeface="+mj-lt"/>
                        </a:rPr>
                        <a:t>score</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1581">
                <a:tc>
                  <a:txBody>
                    <a:bodyPr/>
                    <a:lstStyle/>
                    <a:p>
                      <a:pPr algn="ctr" fontAlgn="b"/>
                      <a:r>
                        <a:rPr lang="en-US" sz="2200" u="none" strike="noStrike" dirty="0" smtClean="0">
                          <a:effectLst/>
                          <a:latin typeface="+mj-lt"/>
                        </a:rPr>
                        <a:t>1.5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baseline="0" dirty="0" smtClean="0">
                          <a:solidFill>
                            <a:schemeClr val="dk1"/>
                          </a:solidFill>
                          <a:effectLst/>
                          <a:latin typeface="+mj-lt"/>
                        </a:rPr>
                        <a:t>Not culled</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1581">
                <a:tc>
                  <a:txBody>
                    <a:bodyPr/>
                    <a:lstStyle/>
                    <a:p>
                      <a:pPr algn="ctr" fontAlgn="b"/>
                      <a:r>
                        <a:rPr lang="en-US" sz="2200" u="none" strike="noStrike" dirty="0">
                          <a:effectLst/>
                          <a:latin typeface="+mj-lt"/>
                        </a:rPr>
                        <a:t>2.5 </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2000" b="0" i="0" u="none" strike="noStrike" baseline="0" dirty="0" smtClean="0">
                          <a:solidFill>
                            <a:schemeClr val="dk1"/>
                          </a:solidFill>
                          <a:effectLst/>
                          <a:latin typeface="+mj-lt"/>
                        </a:rPr>
                        <a:t>Not culled</a:t>
                      </a:r>
                      <a:endParaRPr lang="en-US" sz="20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1581">
                <a:tc>
                  <a:txBody>
                    <a:bodyPr/>
                    <a:lstStyle/>
                    <a:p>
                      <a:pPr algn="ctr" fontAlgn="b"/>
                      <a:r>
                        <a:rPr lang="en-US" sz="2200" u="none" strike="noStrike" dirty="0">
                          <a:effectLst/>
                          <a:latin typeface="+mj-lt"/>
                        </a:rPr>
                        <a:t>3.5 - 4.5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200" u="none" strike="noStrike" kern="1200" dirty="0" smtClean="0">
                          <a:solidFill>
                            <a:schemeClr val="dk1"/>
                          </a:solidFill>
                          <a:effectLst/>
                          <a:latin typeface="+mn-lt"/>
                          <a:ea typeface="+mn-ea"/>
                          <a:cs typeface="+mn-cs"/>
                        </a:rPr>
                        <a:t>&lt;</a:t>
                      </a:r>
                      <a:r>
                        <a:rPr lang="en-US" sz="2200" b="0" i="0" u="none" strike="noStrike" kern="1200" baseline="0" dirty="0" smtClean="0">
                          <a:solidFill>
                            <a:srgbClr val="000000"/>
                          </a:solidFill>
                          <a:effectLst/>
                          <a:latin typeface="+mn-lt"/>
                          <a:ea typeface="+mn-ea"/>
                          <a:cs typeface="+mn-cs"/>
                        </a:rPr>
                        <a:t> </a:t>
                      </a:r>
                      <a:r>
                        <a:rPr lang="en-US" sz="2200" u="none" strike="noStrike" dirty="0" smtClean="0">
                          <a:effectLst/>
                          <a:latin typeface="+mj-lt"/>
                        </a:rPr>
                        <a:t>9</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1581">
                <a:tc>
                  <a:txBody>
                    <a:bodyPr/>
                    <a:lstStyle/>
                    <a:p>
                      <a:pPr algn="ctr" fontAlgn="b"/>
                      <a:r>
                        <a:rPr lang="en-US" sz="2400" dirty="0" smtClean="0">
                          <a:solidFill>
                            <a:schemeClr val="tx1"/>
                          </a:solidFill>
                        </a:rPr>
                        <a:t>≥</a:t>
                      </a:r>
                      <a:r>
                        <a:rPr lang="en-US" sz="2200" u="none" strike="noStrike" dirty="0" smtClean="0">
                          <a:solidFill>
                            <a:schemeClr val="tx1"/>
                          </a:solidFill>
                          <a:effectLst/>
                          <a:latin typeface="+mj-lt"/>
                        </a:rPr>
                        <a:t> </a:t>
                      </a:r>
                      <a:r>
                        <a:rPr lang="en-US" sz="2200" u="none" strike="noStrike" dirty="0">
                          <a:effectLst/>
                          <a:latin typeface="+mj-lt"/>
                        </a:rPr>
                        <a:t>5.5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200" u="none" strike="noStrike" kern="1200" dirty="0" smtClean="0">
                          <a:solidFill>
                            <a:schemeClr val="dk1"/>
                          </a:solidFill>
                          <a:effectLst/>
                          <a:latin typeface="+mn-lt"/>
                          <a:ea typeface="+mn-ea"/>
                          <a:cs typeface="+mn-cs"/>
                        </a:rPr>
                        <a:t>&lt; </a:t>
                      </a:r>
                      <a:r>
                        <a:rPr lang="en-US" sz="2200" u="none" strike="noStrike" dirty="0" smtClean="0">
                          <a:effectLst/>
                          <a:latin typeface="+mj-lt"/>
                        </a:rPr>
                        <a:t>145</a:t>
                      </a:r>
                      <a:endParaRPr lang="en-US" sz="2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4" name="Oval 3"/>
          <p:cNvSpPr/>
          <p:nvPr/>
        </p:nvSpPr>
        <p:spPr>
          <a:xfrm>
            <a:off x="7239000" y="1371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59053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18906</TotalTime>
  <Words>3735</Words>
  <Application>Microsoft Office PowerPoint</Application>
  <PresentationFormat>On-screen Show (4:3)</PresentationFormat>
  <Paragraphs>634</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Which buck is a better sire for antler development? </vt:lpstr>
      <vt:lpstr>Harvest is Artificial Selection</vt:lpstr>
      <vt:lpstr>Improving Antler Traits Through Selection</vt:lpstr>
      <vt:lpstr>Undesirable Effects of Harvest</vt:lpstr>
      <vt:lpstr>How much variation in antler size due to genetics?</vt:lpstr>
      <vt:lpstr>Objectives: Comanche Culling Study</vt:lpstr>
      <vt:lpstr>Methods: Study Area</vt:lpstr>
      <vt:lpstr>Moderate Culling Treatment</vt:lpstr>
      <vt:lpstr>Intensive Culling Treatment</vt:lpstr>
      <vt:lpstr>Control Area: No Culling</vt:lpstr>
      <vt:lpstr>Data Collection: Falls of 2006 – 2016 </vt:lpstr>
      <vt:lpstr>Resemblance: Heritability and Breeding Values</vt:lpstr>
      <vt:lpstr>Resemblance: Heritability and Breeding Values</vt:lpstr>
      <vt:lpstr>Resemblance: Multi-State (Category)  Analysis </vt:lpstr>
      <vt:lpstr>Culling Intensity: Selection Differential (S)</vt:lpstr>
      <vt:lpstr>Response: Generation Time</vt:lpstr>
      <vt:lpstr>Response to Selection (R) </vt:lpstr>
      <vt:lpstr>Results: Data Collection (2006-2016)</vt:lpstr>
      <vt:lpstr>Resemblance: Heritabilities of Antler Points</vt:lpstr>
      <vt:lpstr>Resemblance: Heritabilities of GBC </vt:lpstr>
      <vt:lpstr>Resemblance: Multi-State Analysis “Cull” to “Keep”</vt:lpstr>
      <vt:lpstr>Resemblance: Multi-State Analysis “Keep” to “Cull”</vt:lpstr>
      <vt:lpstr>Genetic (Breeding Values) Improvements??</vt:lpstr>
      <vt:lpstr>Resemblance: Breeding Values: Moderate</vt:lpstr>
      <vt:lpstr>Resemblance: Breeding Values: Intensive</vt:lpstr>
      <vt:lpstr>Resemblance: Breeding Values: Control</vt:lpstr>
      <vt:lpstr>Culling Intensity: Moderate</vt:lpstr>
      <vt:lpstr>Culling Intensity: Intensive </vt:lpstr>
      <vt:lpstr>Culling Intensity: Who is sire??</vt:lpstr>
      <vt:lpstr>Culling Intensity: Average Male Offspring per Sire</vt:lpstr>
      <vt:lpstr>Culling Intensity: Selection Differential “Antler Points”</vt:lpstr>
      <vt:lpstr>Culling Intensity: Selection Differential “GBC”</vt:lpstr>
      <vt:lpstr>Response: Generation Time </vt:lpstr>
      <vt:lpstr>Predicted Response to Selection (gain per generation) </vt:lpstr>
      <vt:lpstr>Objective 1: Do sons resemble their father?</vt:lpstr>
      <vt:lpstr>Objective 2: How intense was the culling?</vt:lpstr>
      <vt:lpstr>Objective 3: How long before the response is apparent?</vt:lpstr>
      <vt:lpstr>Conclusions</vt:lpstr>
      <vt:lpstr>Conclusions</vt:lpstr>
      <vt:lpstr>Acknowledgements</vt:lpstr>
      <vt:lpstr>Which buck is a better sire? Importance of breeding values…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Comanche</dc:creator>
  <cp:lastModifiedBy>Comanche</cp:lastModifiedBy>
  <cp:revision>1156</cp:revision>
  <cp:lastPrinted>2017-02-25T22:56:20Z</cp:lastPrinted>
  <dcterms:created xsi:type="dcterms:W3CDTF">2015-07-08T05:00:30Z</dcterms:created>
  <dcterms:modified xsi:type="dcterms:W3CDTF">2017-03-03T13:41:35Z</dcterms:modified>
</cp:coreProperties>
</file>