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2" r:id="rId2"/>
    <p:sldMasterId id="2147484025" r:id="rId3"/>
    <p:sldMasterId id="2147484228" r:id="rId4"/>
    <p:sldMasterId id="2147484276" r:id="rId5"/>
    <p:sldMasterId id="2147484288" r:id="rId6"/>
  </p:sldMasterIdLst>
  <p:notesMasterIdLst>
    <p:notesMasterId r:id="rId37"/>
  </p:notesMasterIdLst>
  <p:sldIdLst>
    <p:sldId id="323" r:id="rId7"/>
    <p:sldId id="350" r:id="rId8"/>
    <p:sldId id="351" r:id="rId9"/>
    <p:sldId id="353" r:id="rId10"/>
    <p:sldId id="357" r:id="rId11"/>
    <p:sldId id="358" r:id="rId12"/>
    <p:sldId id="359" r:id="rId13"/>
    <p:sldId id="360" r:id="rId14"/>
    <p:sldId id="364" r:id="rId15"/>
    <p:sldId id="365" r:id="rId16"/>
    <p:sldId id="392" r:id="rId17"/>
    <p:sldId id="393" r:id="rId18"/>
    <p:sldId id="366" r:id="rId19"/>
    <p:sldId id="367" r:id="rId20"/>
    <p:sldId id="368" r:id="rId21"/>
    <p:sldId id="394" r:id="rId22"/>
    <p:sldId id="371" r:id="rId23"/>
    <p:sldId id="373" r:id="rId24"/>
    <p:sldId id="383" r:id="rId25"/>
    <p:sldId id="381" r:id="rId26"/>
    <p:sldId id="382" r:id="rId27"/>
    <p:sldId id="395" r:id="rId28"/>
    <p:sldId id="397" r:id="rId29"/>
    <p:sldId id="384" r:id="rId30"/>
    <p:sldId id="396" r:id="rId31"/>
    <p:sldId id="385" r:id="rId32"/>
    <p:sldId id="257" r:id="rId33"/>
    <p:sldId id="263" r:id="rId34"/>
    <p:sldId id="398" r:id="rId35"/>
    <p:sldId id="26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-824" y="-112"/>
      </p:cViewPr>
      <p:guideLst>
        <p:guide orient="horz" pos="2160"/>
        <p:guide pos="2880"/>
        <p:guide pos="28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fdgh00.TAMUK\Documents\MyFiles\Student%20Data%20Files\John%20Lewis\Lewis%20files\Dissertation\Antler%20Development\JWM%20article\SAS%20results_JWM%20revis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Chart%20in%20Microsoft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Chart%20in%20Microsoft%20PowerPoint" TargetMode="External"/><Relationship Id="rId3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6627296587927"/>
          <c:y val="0.0514005540974045"/>
          <c:w val="0.784108267716535"/>
          <c:h val="0.753915864683582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'Age_Score_KA Deer'!$I$51</c:f>
              <c:strCache>
                <c:ptCount val="1"/>
                <c:pt idx="0">
                  <c:v>Spike</c:v>
                </c:pt>
              </c:strCache>
            </c:strRef>
          </c:tx>
          <c:spPr>
            <a:ln>
              <a:solidFill>
                <a:srgbClr val="FFFF00"/>
              </a:solidFill>
              <a:prstDash val="sysDash"/>
            </a:ln>
          </c:spPr>
          <c:marker>
            <c:symbol val="circle"/>
            <c:size val="7"/>
            <c:spPr>
              <a:noFill/>
              <a:ln w="19050">
                <a:solidFill>
                  <a:srgbClr val="FFFF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'Age_Score_KA Deer'!$K$52:$K$55</c:f>
                <c:numCache>
                  <c:formatCode>General</c:formatCode>
                  <c:ptCount val="4"/>
                  <c:pt idx="0">
                    <c:v>5.95275590551181</c:v>
                  </c:pt>
                  <c:pt idx="1">
                    <c:v>6.173228346456693</c:v>
                  </c:pt>
                  <c:pt idx="2">
                    <c:v>6.956692913385833</c:v>
                  </c:pt>
                  <c:pt idx="3">
                    <c:v>6.500000000000001</c:v>
                  </c:pt>
                </c:numCache>
              </c:numRef>
            </c:plus>
            <c:minus>
              <c:numRef>
                <c:f>'Age_Score_KA Deer'!$K$52:$K$55</c:f>
                <c:numCache>
                  <c:formatCode>General</c:formatCode>
                  <c:ptCount val="4"/>
                  <c:pt idx="0">
                    <c:v>5.95275590551181</c:v>
                  </c:pt>
                  <c:pt idx="1">
                    <c:v>6.173228346456693</c:v>
                  </c:pt>
                  <c:pt idx="2">
                    <c:v>6.956692913385833</c:v>
                  </c:pt>
                  <c:pt idx="3">
                    <c:v>6.500000000000001</c:v>
                  </c:pt>
                </c:numCache>
              </c:numRef>
            </c:minus>
            <c:spPr>
              <a:ln>
                <a:solidFill>
                  <a:srgbClr val="FFFF00"/>
                </a:solidFill>
              </a:ln>
            </c:spPr>
          </c:errBars>
          <c:xVal>
            <c:numRef>
              <c:f>'Age_Score_KA Deer'!$A$34:$A$37</c:f>
              <c:numCache>
                <c:formatCode>General</c:formatCode>
                <c:ptCount val="4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</c:numCache>
            </c:numRef>
          </c:xVal>
          <c:yVal>
            <c:numRef>
              <c:f>'Age_Score_KA Deer'!$I$52:$I$55</c:f>
              <c:numCache>
                <c:formatCode>0.0</c:formatCode>
                <c:ptCount val="4"/>
                <c:pt idx="0">
                  <c:v>71.18897637795257</c:v>
                </c:pt>
                <c:pt idx="1">
                  <c:v>95.78346456692911</c:v>
                </c:pt>
                <c:pt idx="2">
                  <c:v>114.0748031496063</c:v>
                </c:pt>
                <c:pt idx="3">
                  <c:v>126.8779527559055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'Age_Score_KA Deer'!$J$51</c:f>
              <c:strCache>
                <c:ptCount val="1"/>
                <c:pt idx="0">
                  <c:v>Fork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FF0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'Age_Score_KA Deer'!$L$52:$L$55</c:f>
                <c:numCache>
                  <c:formatCode>General</c:formatCode>
                  <c:ptCount val="4"/>
                  <c:pt idx="0">
                    <c:v>5.224409448818895</c:v>
                  </c:pt>
                  <c:pt idx="1">
                    <c:v>5.476377952755906</c:v>
                  </c:pt>
                  <c:pt idx="2">
                    <c:v>5.598425196850393</c:v>
                  </c:pt>
                  <c:pt idx="3">
                    <c:v>6.263779527559055</c:v>
                  </c:pt>
                </c:numCache>
              </c:numRef>
            </c:plus>
            <c:minus>
              <c:numRef>
                <c:f>'Age_Score_KA Deer'!$L$52:$L$55</c:f>
                <c:numCache>
                  <c:formatCode>General</c:formatCode>
                  <c:ptCount val="4"/>
                  <c:pt idx="0">
                    <c:v>5.224409448818895</c:v>
                  </c:pt>
                  <c:pt idx="1">
                    <c:v>5.476377952755906</c:v>
                  </c:pt>
                  <c:pt idx="2">
                    <c:v>5.598425196850393</c:v>
                  </c:pt>
                  <c:pt idx="3">
                    <c:v>6.263779527559055</c:v>
                  </c:pt>
                </c:numCache>
              </c:numRef>
            </c:minus>
            <c:spPr>
              <a:ln>
                <a:solidFill>
                  <a:srgbClr val="FFFF00"/>
                </a:solidFill>
              </a:ln>
            </c:spPr>
          </c:errBars>
          <c:xVal>
            <c:numRef>
              <c:f>'Age_Score_KA Deer'!$A$34:$A$37</c:f>
              <c:numCache>
                <c:formatCode>General</c:formatCode>
                <c:ptCount val="4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</c:numCache>
            </c:numRef>
          </c:xVal>
          <c:yVal>
            <c:numRef>
              <c:f>'Age_Score_KA Deer'!$J$52:$J$55</c:f>
              <c:numCache>
                <c:formatCode>0.0</c:formatCode>
                <c:ptCount val="4"/>
                <c:pt idx="0">
                  <c:v>86.3464566929134</c:v>
                </c:pt>
                <c:pt idx="1">
                  <c:v>110.2913385826772</c:v>
                </c:pt>
                <c:pt idx="2">
                  <c:v>125.0905511811024</c:v>
                </c:pt>
                <c:pt idx="3">
                  <c:v>136.8543307086615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2789448"/>
        <c:axId val="2122794856"/>
      </c:scatterChart>
      <c:valAx>
        <c:axId val="2122789448"/>
        <c:scaling>
          <c:orientation val="minMax"/>
          <c:max val="5.0"/>
          <c:min val="1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 (yr)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2122794856"/>
        <c:crosses val="autoZero"/>
        <c:crossBetween val="midCat"/>
        <c:majorUnit val="1.0"/>
      </c:valAx>
      <c:valAx>
        <c:axId val="2122794856"/>
        <c:scaling>
          <c:orientation val="minMax"/>
          <c:max val="150.0"/>
          <c:min val="50.0"/>
        </c:scaling>
        <c:delete val="0"/>
        <c:axPos val="l"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en-US" dirty="0" smtClean="0"/>
                  <a:t>Antler score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342004562513798"/>
              <c:y val="0.24242903290934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122789448"/>
        <c:crosses val="autoZero"/>
        <c:crossBetween val="midCat"/>
        <c:majorUnit val="20.0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73152230971128"/>
          <c:y val="0.550349956255469"/>
          <c:w val="0.207403324584427"/>
          <c:h val="0.176693642461359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00">
          <a:solidFill>
            <a:srgbClr val="FFFF00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4471851324019"/>
          <c:y val="0.0649927880636542"/>
          <c:w val="0.79878207329394"/>
          <c:h val="0.738288051831359"/>
        </c:manualLayout>
      </c:layout>
      <c:scatterChart>
        <c:scatterStyle val="lineMarker"/>
        <c:varyColors val="0"/>
        <c:ser>
          <c:idx val="0"/>
          <c:order val="0"/>
          <c:tx>
            <c:v>Spike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FFFF00"/>
              </a:solidFill>
              <a:ln w="19050">
                <a:solidFill>
                  <a:srgbClr val="FFFF00"/>
                </a:solidFill>
                <a:prstDash val="solid"/>
              </a:ln>
            </c:spPr>
          </c:marker>
          <c:xVal>
            <c:numRef>
              <c:f>'[Chart in Microsoft PowerPoint]5 yr old'!$N$2:$N$41</c:f>
              <c:numCache>
                <c:formatCode>General</c:formatCode>
                <c:ptCount val="40"/>
                <c:pt idx="0">
                  <c:v>36.5</c:v>
                </c:pt>
                <c:pt idx="1">
                  <c:v>34.12500000000002</c:v>
                </c:pt>
                <c:pt idx="2">
                  <c:v>30.125</c:v>
                </c:pt>
                <c:pt idx="3">
                  <c:v>30.125</c:v>
                </c:pt>
                <c:pt idx="4">
                  <c:v>26.125</c:v>
                </c:pt>
                <c:pt idx="5">
                  <c:v>28.0</c:v>
                </c:pt>
                <c:pt idx="6">
                  <c:v>26.0</c:v>
                </c:pt>
                <c:pt idx="7">
                  <c:v>26.75</c:v>
                </c:pt>
                <c:pt idx="8">
                  <c:v>32.75</c:v>
                </c:pt>
                <c:pt idx="9">
                  <c:v>32.75</c:v>
                </c:pt>
                <c:pt idx="10">
                  <c:v>30.125</c:v>
                </c:pt>
                <c:pt idx="11">
                  <c:v>36.875</c:v>
                </c:pt>
                <c:pt idx="12">
                  <c:v>36.875</c:v>
                </c:pt>
                <c:pt idx="13">
                  <c:v>34.62500000000002</c:v>
                </c:pt>
                <c:pt idx="14">
                  <c:v>34.62500000000002</c:v>
                </c:pt>
                <c:pt idx="15">
                  <c:v>28.875</c:v>
                </c:pt>
                <c:pt idx="16">
                  <c:v>28.875</c:v>
                </c:pt>
                <c:pt idx="17">
                  <c:v>37.62500000000002</c:v>
                </c:pt>
                <c:pt idx="18">
                  <c:v>34.62500000000002</c:v>
                </c:pt>
                <c:pt idx="19">
                  <c:v>34.62500000000002</c:v>
                </c:pt>
                <c:pt idx="20">
                  <c:v>30.375</c:v>
                </c:pt>
                <c:pt idx="21">
                  <c:v>30.375</c:v>
                </c:pt>
                <c:pt idx="22">
                  <c:v>17.25</c:v>
                </c:pt>
                <c:pt idx="23">
                  <c:v>17.25</c:v>
                </c:pt>
                <c:pt idx="24">
                  <c:v>23.0</c:v>
                </c:pt>
                <c:pt idx="25">
                  <c:v>38.62500000000002</c:v>
                </c:pt>
                <c:pt idx="26">
                  <c:v>39.0</c:v>
                </c:pt>
                <c:pt idx="27">
                  <c:v>22.875</c:v>
                </c:pt>
                <c:pt idx="28">
                  <c:v>31.375</c:v>
                </c:pt>
                <c:pt idx="29">
                  <c:v>30.875</c:v>
                </c:pt>
                <c:pt idx="30">
                  <c:v>28.625</c:v>
                </c:pt>
                <c:pt idx="31">
                  <c:v>28.625</c:v>
                </c:pt>
                <c:pt idx="32">
                  <c:v>30.5</c:v>
                </c:pt>
                <c:pt idx="33">
                  <c:v>30.5</c:v>
                </c:pt>
                <c:pt idx="34">
                  <c:v>42.875</c:v>
                </c:pt>
                <c:pt idx="35">
                  <c:v>23.625</c:v>
                </c:pt>
                <c:pt idx="36">
                  <c:v>29.0</c:v>
                </c:pt>
                <c:pt idx="37">
                  <c:v>29.0</c:v>
                </c:pt>
                <c:pt idx="38">
                  <c:v>31.125</c:v>
                </c:pt>
                <c:pt idx="39">
                  <c:v>0.0</c:v>
                </c:pt>
              </c:numCache>
            </c:numRef>
          </c:xVal>
          <c:yVal>
            <c:numRef>
              <c:f>'[Chart in Microsoft PowerPoint]5 yr old'!$AF$2:$AF$41</c:f>
              <c:numCache>
                <c:formatCode>General</c:formatCode>
                <c:ptCount val="40"/>
                <c:pt idx="0">
                  <c:v>94.37499999999998</c:v>
                </c:pt>
                <c:pt idx="1">
                  <c:v>102.875</c:v>
                </c:pt>
                <c:pt idx="2">
                  <c:v>102.42</c:v>
                </c:pt>
                <c:pt idx="3">
                  <c:v>112.125</c:v>
                </c:pt>
                <c:pt idx="4">
                  <c:v>107.8125</c:v>
                </c:pt>
                <c:pt idx="5">
                  <c:v>108.375</c:v>
                </c:pt>
                <c:pt idx="6">
                  <c:v>108.875</c:v>
                </c:pt>
                <c:pt idx="7">
                  <c:v>114.25</c:v>
                </c:pt>
                <c:pt idx="8">
                  <c:v>113.375</c:v>
                </c:pt>
                <c:pt idx="9">
                  <c:v>115.375</c:v>
                </c:pt>
                <c:pt idx="10">
                  <c:v>117.678</c:v>
                </c:pt>
                <c:pt idx="11">
                  <c:v>124.25</c:v>
                </c:pt>
                <c:pt idx="12">
                  <c:v>115.125</c:v>
                </c:pt>
                <c:pt idx="13">
                  <c:v>117.625</c:v>
                </c:pt>
                <c:pt idx="14">
                  <c:v>125.25</c:v>
                </c:pt>
                <c:pt idx="15">
                  <c:v>122.5</c:v>
                </c:pt>
                <c:pt idx="16">
                  <c:v>127.25</c:v>
                </c:pt>
                <c:pt idx="17">
                  <c:v>125.25</c:v>
                </c:pt>
                <c:pt idx="18">
                  <c:v>124.5</c:v>
                </c:pt>
                <c:pt idx="19">
                  <c:v>129.0</c:v>
                </c:pt>
                <c:pt idx="20">
                  <c:v>125.25</c:v>
                </c:pt>
                <c:pt idx="21">
                  <c:v>128.625</c:v>
                </c:pt>
                <c:pt idx="22">
                  <c:v>120.625</c:v>
                </c:pt>
                <c:pt idx="23">
                  <c:v>134.0</c:v>
                </c:pt>
                <c:pt idx="24">
                  <c:v>128.125</c:v>
                </c:pt>
                <c:pt idx="25">
                  <c:v>129.375</c:v>
                </c:pt>
                <c:pt idx="26">
                  <c:v>129.65</c:v>
                </c:pt>
                <c:pt idx="27">
                  <c:v>131.0</c:v>
                </c:pt>
                <c:pt idx="28">
                  <c:v>131.125</c:v>
                </c:pt>
                <c:pt idx="29">
                  <c:v>135.5</c:v>
                </c:pt>
                <c:pt idx="30">
                  <c:v>132.125</c:v>
                </c:pt>
                <c:pt idx="31">
                  <c:v>139.875</c:v>
                </c:pt>
                <c:pt idx="32">
                  <c:v>133.875</c:v>
                </c:pt>
                <c:pt idx="33">
                  <c:v>138.25</c:v>
                </c:pt>
                <c:pt idx="34">
                  <c:v>144.25</c:v>
                </c:pt>
                <c:pt idx="35">
                  <c:v>144.875</c:v>
                </c:pt>
                <c:pt idx="36">
                  <c:v>145.625</c:v>
                </c:pt>
                <c:pt idx="37">
                  <c:v>150.875</c:v>
                </c:pt>
                <c:pt idx="38">
                  <c:v>155.0</c:v>
                </c:pt>
                <c:pt idx="39">
                  <c:v>112.5</c:v>
                </c:pt>
              </c:numCache>
            </c:numRef>
          </c:yVal>
          <c:smooth val="0"/>
        </c:ser>
        <c:ser>
          <c:idx val="1"/>
          <c:order val="1"/>
          <c:tx>
            <c:v>Fork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'[Chart in Microsoft PowerPoint]5 yr old'!$N$42:$N$72</c:f>
              <c:numCache>
                <c:formatCode>General</c:formatCode>
                <c:ptCount val="31"/>
                <c:pt idx="0">
                  <c:v>29.375</c:v>
                </c:pt>
                <c:pt idx="1">
                  <c:v>37.75</c:v>
                </c:pt>
                <c:pt idx="2">
                  <c:v>42.75</c:v>
                </c:pt>
                <c:pt idx="3">
                  <c:v>64.62499999999998</c:v>
                </c:pt>
                <c:pt idx="4">
                  <c:v>64.62499999999998</c:v>
                </c:pt>
                <c:pt idx="5">
                  <c:v>39.12500000000002</c:v>
                </c:pt>
                <c:pt idx="6">
                  <c:v>44.75</c:v>
                </c:pt>
                <c:pt idx="7">
                  <c:v>69.75</c:v>
                </c:pt>
                <c:pt idx="8">
                  <c:v>42.875</c:v>
                </c:pt>
                <c:pt idx="9">
                  <c:v>42.375</c:v>
                </c:pt>
                <c:pt idx="10">
                  <c:v>41.12500000000002</c:v>
                </c:pt>
                <c:pt idx="11">
                  <c:v>53.12500000000002</c:v>
                </c:pt>
                <c:pt idx="12">
                  <c:v>46.0</c:v>
                </c:pt>
                <c:pt idx="13">
                  <c:v>50.5</c:v>
                </c:pt>
                <c:pt idx="14">
                  <c:v>50.5</c:v>
                </c:pt>
                <c:pt idx="15">
                  <c:v>59.0</c:v>
                </c:pt>
                <c:pt idx="16">
                  <c:v>82.37499999999998</c:v>
                </c:pt>
                <c:pt idx="17">
                  <c:v>82.37499999999998</c:v>
                </c:pt>
                <c:pt idx="18">
                  <c:v>58.75</c:v>
                </c:pt>
                <c:pt idx="19">
                  <c:v>58.75</c:v>
                </c:pt>
                <c:pt idx="20">
                  <c:v>61.375</c:v>
                </c:pt>
                <c:pt idx="21">
                  <c:v>59.25</c:v>
                </c:pt>
                <c:pt idx="22">
                  <c:v>59.25</c:v>
                </c:pt>
                <c:pt idx="23">
                  <c:v>47.62500000000002</c:v>
                </c:pt>
                <c:pt idx="24">
                  <c:v>45.62500000000002</c:v>
                </c:pt>
                <c:pt idx="25">
                  <c:v>57.12500000000002</c:v>
                </c:pt>
                <c:pt idx="26">
                  <c:v>60.875</c:v>
                </c:pt>
                <c:pt idx="27">
                  <c:v>53.25</c:v>
                </c:pt>
                <c:pt idx="28">
                  <c:v>79.5</c:v>
                </c:pt>
                <c:pt idx="29">
                  <c:v>79.5</c:v>
                </c:pt>
                <c:pt idx="30">
                  <c:v>79.5</c:v>
                </c:pt>
              </c:numCache>
            </c:numRef>
          </c:xVal>
          <c:yVal>
            <c:numRef>
              <c:f>'[Chart in Microsoft PowerPoint]5 yr old'!$AF$42:$AF$72</c:f>
              <c:numCache>
                <c:formatCode>General</c:formatCode>
                <c:ptCount val="31"/>
                <c:pt idx="0">
                  <c:v>115.875</c:v>
                </c:pt>
                <c:pt idx="1">
                  <c:v>120.75</c:v>
                </c:pt>
                <c:pt idx="2">
                  <c:v>121.375</c:v>
                </c:pt>
                <c:pt idx="3">
                  <c:v>139.038</c:v>
                </c:pt>
                <c:pt idx="4">
                  <c:v>106.0</c:v>
                </c:pt>
                <c:pt idx="5">
                  <c:v>123.625</c:v>
                </c:pt>
                <c:pt idx="6">
                  <c:v>124.875</c:v>
                </c:pt>
                <c:pt idx="7">
                  <c:v>128.625</c:v>
                </c:pt>
                <c:pt idx="8">
                  <c:v>128.875</c:v>
                </c:pt>
                <c:pt idx="9">
                  <c:v>131.375</c:v>
                </c:pt>
                <c:pt idx="10">
                  <c:v>131.5</c:v>
                </c:pt>
                <c:pt idx="11">
                  <c:v>132.625</c:v>
                </c:pt>
                <c:pt idx="12">
                  <c:v>134.5</c:v>
                </c:pt>
                <c:pt idx="13">
                  <c:v>139.53</c:v>
                </c:pt>
                <c:pt idx="14">
                  <c:v>138.25</c:v>
                </c:pt>
                <c:pt idx="15">
                  <c:v>139.5</c:v>
                </c:pt>
                <c:pt idx="16">
                  <c:v>128.75</c:v>
                </c:pt>
                <c:pt idx="17">
                  <c:v>158.125</c:v>
                </c:pt>
                <c:pt idx="18">
                  <c:v>144.125</c:v>
                </c:pt>
                <c:pt idx="19">
                  <c:v>147.125</c:v>
                </c:pt>
                <c:pt idx="20">
                  <c:v>146.0</c:v>
                </c:pt>
                <c:pt idx="21">
                  <c:v>158.625</c:v>
                </c:pt>
                <c:pt idx="22">
                  <c:v>146.875</c:v>
                </c:pt>
                <c:pt idx="23">
                  <c:v>153.375</c:v>
                </c:pt>
                <c:pt idx="24">
                  <c:v>160.375</c:v>
                </c:pt>
                <c:pt idx="25">
                  <c:v>160.75</c:v>
                </c:pt>
                <c:pt idx="26">
                  <c:v>166.0</c:v>
                </c:pt>
                <c:pt idx="27">
                  <c:v>167.75</c:v>
                </c:pt>
                <c:pt idx="28">
                  <c:v>210.5</c:v>
                </c:pt>
                <c:pt idx="29">
                  <c:v>166.875</c:v>
                </c:pt>
                <c:pt idx="30">
                  <c:v>208.625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2854920"/>
        <c:axId val="2122863736"/>
      </c:scatterChart>
      <c:valAx>
        <c:axId val="2122854920"/>
        <c:scaling>
          <c:orientation val="minMax"/>
          <c:max val="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Yearling antler score</a:t>
                </a:r>
              </a:p>
            </c:rich>
          </c:tx>
          <c:layout>
            <c:manualLayout>
              <c:xMode val="edge"/>
              <c:yMode val="edge"/>
              <c:x val="0.388212235665664"/>
              <c:y val="0.89890944881889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22863736"/>
        <c:crosses val="autoZero"/>
        <c:crossBetween val="midCat"/>
      </c:valAx>
      <c:valAx>
        <c:axId val="2122863736"/>
        <c:scaling>
          <c:orientation val="minMax"/>
          <c:max val="250.0"/>
          <c:min val="50.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≥5-year old antler score</a:t>
                </a:r>
              </a:p>
            </c:rich>
          </c:tx>
          <c:layout>
            <c:manualLayout>
              <c:xMode val="edge"/>
              <c:yMode val="edge"/>
              <c:x val="0.0182926829268293"/>
              <c:y val="0.1857929133858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22854920"/>
        <c:crosses val="autoZero"/>
        <c:crossBetween val="midCat"/>
        <c:majorUnit val="50.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800" b="0" i="0" u="none" strike="noStrike" baseline="0">
          <a:solidFill>
            <a:srgbClr val="FFFF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4471851324019"/>
          <c:y val="0.0649927880636542"/>
          <c:w val="0.79878207329394"/>
          <c:h val="0.738288051831359"/>
        </c:manualLayout>
      </c:layout>
      <c:scatterChart>
        <c:scatterStyle val="lineMarker"/>
        <c:varyColors val="0"/>
        <c:ser>
          <c:idx val="0"/>
          <c:order val="0"/>
          <c:tx>
            <c:v>Spike</c:v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 w="19050">
                <a:solidFill>
                  <a:srgbClr val="FFFF00"/>
                </a:solidFill>
                <a:prstDash val="solid"/>
              </a:ln>
            </c:spPr>
          </c:marker>
          <c:xVal>
            <c:numRef>
              <c:f>'[Chart in Microsoft PowerPoint]5 yr old'!$N$2:$N$41</c:f>
              <c:numCache>
                <c:formatCode>General</c:formatCode>
                <c:ptCount val="40"/>
                <c:pt idx="0">
                  <c:v>36.5</c:v>
                </c:pt>
                <c:pt idx="1">
                  <c:v>34.12500000000002</c:v>
                </c:pt>
                <c:pt idx="2">
                  <c:v>30.125</c:v>
                </c:pt>
                <c:pt idx="3">
                  <c:v>30.125</c:v>
                </c:pt>
                <c:pt idx="4">
                  <c:v>26.125</c:v>
                </c:pt>
                <c:pt idx="5">
                  <c:v>28.0</c:v>
                </c:pt>
                <c:pt idx="6">
                  <c:v>26.0</c:v>
                </c:pt>
                <c:pt idx="7">
                  <c:v>26.75</c:v>
                </c:pt>
                <c:pt idx="8">
                  <c:v>32.75</c:v>
                </c:pt>
                <c:pt idx="9">
                  <c:v>32.75</c:v>
                </c:pt>
                <c:pt idx="10">
                  <c:v>30.125</c:v>
                </c:pt>
                <c:pt idx="11">
                  <c:v>36.875</c:v>
                </c:pt>
                <c:pt idx="12">
                  <c:v>36.875</c:v>
                </c:pt>
                <c:pt idx="13">
                  <c:v>34.62500000000002</c:v>
                </c:pt>
                <c:pt idx="14">
                  <c:v>34.62500000000002</c:v>
                </c:pt>
                <c:pt idx="15">
                  <c:v>28.875</c:v>
                </c:pt>
                <c:pt idx="16">
                  <c:v>28.875</c:v>
                </c:pt>
                <c:pt idx="17">
                  <c:v>37.62500000000002</c:v>
                </c:pt>
                <c:pt idx="18">
                  <c:v>34.62500000000002</c:v>
                </c:pt>
                <c:pt idx="19">
                  <c:v>34.62500000000002</c:v>
                </c:pt>
                <c:pt idx="20">
                  <c:v>30.375</c:v>
                </c:pt>
                <c:pt idx="21">
                  <c:v>30.375</c:v>
                </c:pt>
                <c:pt idx="22">
                  <c:v>17.25</c:v>
                </c:pt>
                <c:pt idx="23">
                  <c:v>17.25</c:v>
                </c:pt>
                <c:pt idx="24">
                  <c:v>23.0</c:v>
                </c:pt>
                <c:pt idx="25">
                  <c:v>38.62500000000002</c:v>
                </c:pt>
                <c:pt idx="26">
                  <c:v>39.0</c:v>
                </c:pt>
                <c:pt idx="27">
                  <c:v>22.875</c:v>
                </c:pt>
                <c:pt idx="28">
                  <c:v>31.375</c:v>
                </c:pt>
                <c:pt idx="29">
                  <c:v>30.875</c:v>
                </c:pt>
                <c:pt idx="30">
                  <c:v>28.625</c:v>
                </c:pt>
                <c:pt idx="31">
                  <c:v>28.625</c:v>
                </c:pt>
                <c:pt idx="32">
                  <c:v>30.5</c:v>
                </c:pt>
                <c:pt idx="33">
                  <c:v>30.5</c:v>
                </c:pt>
                <c:pt idx="34">
                  <c:v>42.875</c:v>
                </c:pt>
                <c:pt idx="35">
                  <c:v>23.625</c:v>
                </c:pt>
                <c:pt idx="36">
                  <c:v>29.0</c:v>
                </c:pt>
                <c:pt idx="37">
                  <c:v>29.0</c:v>
                </c:pt>
                <c:pt idx="38">
                  <c:v>31.125</c:v>
                </c:pt>
                <c:pt idx="39">
                  <c:v>0.0</c:v>
                </c:pt>
              </c:numCache>
            </c:numRef>
          </c:xVal>
          <c:yVal>
            <c:numRef>
              <c:f>'[Chart in Microsoft PowerPoint]5 yr old'!$AF$2:$AF$41</c:f>
              <c:numCache>
                <c:formatCode>General</c:formatCode>
                <c:ptCount val="40"/>
                <c:pt idx="0">
                  <c:v>94.37499999999998</c:v>
                </c:pt>
                <c:pt idx="1">
                  <c:v>102.875</c:v>
                </c:pt>
                <c:pt idx="2">
                  <c:v>102.42</c:v>
                </c:pt>
                <c:pt idx="3">
                  <c:v>112.125</c:v>
                </c:pt>
                <c:pt idx="4">
                  <c:v>107.8125</c:v>
                </c:pt>
                <c:pt idx="5">
                  <c:v>108.375</c:v>
                </c:pt>
                <c:pt idx="6">
                  <c:v>108.875</c:v>
                </c:pt>
                <c:pt idx="7">
                  <c:v>114.25</c:v>
                </c:pt>
                <c:pt idx="8">
                  <c:v>113.375</c:v>
                </c:pt>
                <c:pt idx="9">
                  <c:v>115.375</c:v>
                </c:pt>
                <c:pt idx="10">
                  <c:v>117.678</c:v>
                </c:pt>
                <c:pt idx="11">
                  <c:v>124.25</c:v>
                </c:pt>
                <c:pt idx="12">
                  <c:v>115.125</c:v>
                </c:pt>
                <c:pt idx="13">
                  <c:v>117.625</c:v>
                </c:pt>
                <c:pt idx="14">
                  <c:v>125.25</c:v>
                </c:pt>
                <c:pt idx="15">
                  <c:v>122.5</c:v>
                </c:pt>
                <c:pt idx="16">
                  <c:v>127.25</c:v>
                </c:pt>
                <c:pt idx="17">
                  <c:v>125.25</c:v>
                </c:pt>
                <c:pt idx="18">
                  <c:v>124.5</c:v>
                </c:pt>
                <c:pt idx="19">
                  <c:v>129.0</c:v>
                </c:pt>
                <c:pt idx="20">
                  <c:v>125.25</c:v>
                </c:pt>
                <c:pt idx="21">
                  <c:v>128.625</c:v>
                </c:pt>
                <c:pt idx="22">
                  <c:v>120.625</c:v>
                </c:pt>
                <c:pt idx="23">
                  <c:v>134.0</c:v>
                </c:pt>
                <c:pt idx="24">
                  <c:v>128.125</c:v>
                </c:pt>
                <c:pt idx="25">
                  <c:v>129.375</c:v>
                </c:pt>
                <c:pt idx="26">
                  <c:v>129.65</c:v>
                </c:pt>
                <c:pt idx="27">
                  <c:v>131.0</c:v>
                </c:pt>
                <c:pt idx="28">
                  <c:v>131.125</c:v>
                </c:pt>
                <c:pt idx="29">
                  <c:v>135.5</c:v>
                </c:pt>
                <c:pt idx="30">
                  <c:v>132.125</c:v>
                </c:pt>
                <c:pt idx="31">
                  <c:v>139.875</c:v>
                </c:pt>
                <c:pt idx="32">
                  <c:v>133.875</c:v>
                </c:pt>
                <c:pt idx="33">
                  <c:v>138.25</c:v>
                </c:pt>
                <c:pt idx="34">
                  <c:v>144.25</c:v>
                </c:pt>
                <c:pt idx="35">
                  <c:v>144.875</c:v>
                </c:pt>
                <c:pt idx="36">
                  <c:v>145.625</c:v>
                </c:pt>
                <c:pt idx="37">
                  <c:v>150.875</c:v>
                </c:pt>
                <c:pt idx="38">
                  <c:v>155.0</c:v>
                </c:pt>
                <c:pt idx="39">
                  <c:v>112.5</c:v>
                </c:pt>
              </c:numCache>
            </c:numRef>
          </c:yVal>
          <c:smooth val="0"/>
        </c:ser>
        <c:ser>
          <c:idx val="1"/>
          <c:order val="1"/>
          <c:tx>
            <c:v>Fork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'[Chart in Microsoft PowerPoint]5 yr old'!$N$42:$N$72</c:f>
              <c:numCache>
                <c:formatCode>General</c:formatCode>
                <c:ptCount val="31"/>
                <c:pt idx="0">
                  <c:v>29.375</c:v>
                </c:pt>
                <c:pt idx="1">
                  <c:v>37.75</c:v>
                </c:pt>
                <c:pt idx="2">
                  <c:v>42.75</c:v>
                </c:pt>
                <c:pt idx="3">
                  <c:v>64.62499999999998</c:v>
                </c:pt>
                <c:pt idx="4">
                  <c:v>64.62499999999998</c:v>
                </c:pt>
                <c:pt idx="5">
                  <c:v>39.12500000000002</c:v>
                </c:pt>
                <c:pt idx="6">
                  <c:v>44.75</c:v>
                </c:pt>
                <c:pt idx="7">
                  <c:v>69.75</c:v>
                </c:pt>
                <c:pt idx="8">
                  <c:v>42.875</c:v>
                </c:pt>
                <c:pt idx="9">
                  <c:v>42.375</c:v>
                </c:pt>
                <c:pt idx="10">
                  <c:v>41.12500000000002</c:v>
                </c:pt>
                <c:pt idx="11">
                  <c:v>53.12500000000002</c:v>
                </c:pt>
                <c:pt idx="12">
                  <c:v>46.0</c:v>
                </c:pt>
                <c:pt idx="13">
                  <c:v>50.5</c:v>
                </c:pt>
                <c:pt idx="14">
                  <c:v>50.5</c:v>
                </c:pt>
                <c:pt idx="15">
                  <c:v>59.0</c:v>
                </c:pt>
                <c:pt idx="16">
                  <c:v>82.37499999999998</c:v>
                </c:pt>
                <c:pt idx="17">
                  <c:v>82.37499999999998</c:v>
                </c:pt>
                <c:pt idx="18">
                  <c:v>58.75</c:v>
                </c:pt>
                <c:pt idx="19">
                  <c:v>58.75</c:v>
                </c:pt>
                <c:pt idx="20">
                  <c:v>61.375</c:v>
                </c:pt>
                <c:pt idx="21">
                  <c:v>59.25</c:v>
                </c:pt>
                <c:pt idx="22">
                  <c:v>59.25</c:v>
                </c:pt>
                <c:pt idx="23">
                  <c:v>47.62500000000002</c:v>
                </c:pt>
                <c:pt idx="24">
                  <c:v>45.62500000000002</c:v>
                </c:pt>
                <c:pt idx="25">
                  <c:v>57.12500000000002</c:v>
                </c:pt>
                <c:pt idx="26">
                  <c:v>60.875</c:v>
                </c:pt>
                <c:pt idx="27">
                  <c:v>53.25</c:v>
                </c:pt>
                <c:pt idx="28">
                  <c:v>79.5</c:v>
                </c:pt>
                <c:pt idx="29">
                  <c:v>79.5</c:v>
                </c:pt>
                <c:pt idx="30">
                  <c:v>79.5</c:v>
                </c:pt>
              </c:numCache>
            </c:numRef>
          </c:xVal>
          <c:yVal>
            <c:numRef>
              <c:f>'[Chart in Microsoft PowerPoint]5 yr old'!$AF$42:$AF$72</c:f>
              <c:numCache>
                <c:formatCode>General</c:formatCode>
                <c:ptCount val="31"/>
                <c:pt idx="0">
                  <c:v>115.875</c:v>
                </c:pt>
                <c:pt idx="1">
                  <c:v>120.75</c:v>
                </c:pt>
                <c:pt idx="2">
                  <c:v>121.375</c:v>
                </c:pt>
                <c:pt idx="3">
                  <c:v>139.038</c:v>
                </c:pt>
                <c:pt idx="4">
                  <c:v>106.0</c:v>
                </c:pt>
                <c:pt idx="5">
                  <c:v>123.625</c:v>
                </c:pt>
                <c:pt idx="6">
                  <c:v>124.875</c:v>
                </c:pt>
                <c:pt idx="7">
                  <c:v>128.625</c:v>
                </c:pt>
                <c:pt idx="8">
                  <c:v>128.875</c:v>
                </c:pt>
                <c:pt idx="9">
                  <c:v>131.375</c:v>
                </c:pt>
                <c:pt idx="10">
                  <c:v>131.5</c:v>
                </c:pt>
                <c:pt idx="11">
                  <c:v>132.625</c:v>
                </c:pt>
                <c:pt idx="12">
                  <c:v>134.5</c:v>
                </c:pt>
                <c:pt idx="13">
                  <c:v>139.53</c:v>
                </c:pt>
                <c:pt idx="14">
                  <c:v>138.25</c:v>
                </c:pt>
                <c:pt idx="15">
                  <c:v>139.5</c:v>
                </c:pt>
                <c:pt idx="16">
                  <c:v>128.75</c:v>
                </c:pt>
                <c:pt idx="17">
                  <c:v>158.125</c:v>
                </c:pt>
                <c:pt idx="18">
                  <c:v>144.125</c:v>
                </c:pt>
                <c:pt idx="19">
                  <c:v>147.125</c:v>
                </c:pt>
                <c:pt idx="20">
                  <c:v>146.0</c:v>
                </c:pt>
                <c:pt idx="21">
                  <c:v>158.625</c:v>
                </c:pt>
                <c:pt idx="22">
                  <c:v>146.875</c:v>
                </c:pt>
                <c:pt idx="23">
                  <c:v>153.375</c:v>
                </c:pt>
                <c:pt idx="24">
                  <c:v>160.375</c:v>
                </c:pt>
                <c:pt idx="25">
                  <c:v>160.75</c:v>
                </c:pt>
                <c:pt idx="26">
                  <c:v>166.0</c:v>
                </c:pt>
                <c:pt idx="27">
                  <c:v>167.75</c:v>
                </c:pt>
                <c:pt idx="28">
                  <c:v>210.5</c:v>
                </c:pt>
                <c:pt idx="29">
                  <c:v>166.875</c:v>
                </c:pt>
                <c:pt idx="30">
                  <c:v>208.625</c:v>
                </c:pt>
              </c:numCache>
            </c:numRef>
          </c:yVal>
          <c:smooth val="0"/>
        </c:ser>
        <c:ser>
          <c:idx val="2"/>
          <c:order val="2"/>
          <c:tx>
            <c:v>Spike</c:v>
          </c:tx>
          <c:spPr>
            <a:ln w="28575">
              <a:noFill/>
            </a:ln>
          </c:spPr>
          <c:marker>
            <c:symbol val="circle"/>
            <c:size val="10"/>
            <c:spPr>
              <a:noFill/>
              <a:ln w="15875">
                <a:solidFill>
                  <a:srgbClr val="FFFF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'[Chart in Microsoft PowerPoint]5 yr old'!$AZ$70</c:f>
                <c:numCache>
                  <c:formatCode>General</c:formatCode>
                  <c:ptCount val="1"/>
                  <c:pt idx="0">
                    <c:v>6.500000000000001</c:v>
                  </c:pt>
                </c:numCache>
              </c:numRef>
            </c:plus>
            <c:minus>
              <c:numRef>
                <c:f>'[Chart in Microsoft PowerPoint]5 yr old'!$AZ$70</c:f>
                <c:numCache>
                  <c:formatCode>General</c:formatCode>
                  <c:ptCount val="1"/>
                  <c:pt idx="0">
                    <c:v>6.500000000000001</c:v>
                  </c:pt>
                </c:numCache>
              </c:numRef>
            </c:minus>
            <c:spPr>
              <a:ln w="12700">
                <a:solidFill>
                  <a:srgbClr val="FFFF00"/>
                </a:solidFill>
                <a:prstDash val="solid"/>
              </a:ln>
            </c:spPr>
          </c:errBars>
          <c:xVal>
            <c:numRef>
              <c:f>'[Chart in Microsoft PowerPoint]5 yr old'!$AU$70</c:f>
              <c:numCache>
                <c:formatCode>General</c:formatCode>
                <c:ptCount val="1"/>
                <c:pt idx="0">
                  <c:v>5.0</c:v>
                </c:pt>
              </c:numCache>
            </c:numRef>
          </c:xVal>
          <c:yVal>
            <c:numRef>
              <c:f>'[Chart in Microsoft PowerPoint]5 yr old'!$AX$70</c:f>
              <c:numCache>
                <c:formatCode>General</c:formatCode>
                <c:ptCount val="1"/>
                <c:pt idx="0">
                  <c:v>126.8779527559055</c:v>
                </c:pt>
              </c:numCache>
            </c:numRef>
          </c:yVal>
          <c:smooth val="0"/>
        </c:ser>
        <c:ser>
          <c:idx val="4"/>
          <c:order val="3"/>
          <c:tx>
            <c:v>Fork</c:v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'[Chart in Microsoft PowerPoint]5 yr old'!$BA$70</c:f>
                <c:numCache>
                  <c:formatCode>General</c:formatCode>
                  <c:ptCount val="1"/>
                  <c:pt idx="0">
                    <c:v>6.263779527559055</c:v>
                  </c:pt>
                </c:numCache>
              </c:numRef>
            </c:plus>
            <c:minus>
              <c:numRef>
                <c:f>'[Chart in Microsoft PowerPoint]5 yr old'!$BA$70</c:f>
                <c:numCache>
                  <c:formatCode>General</c:formatCode>
                  <c:ptCount val="1"/>
                  <c:pt idx="0">
                    <c:v>6.263779527559055</c:v>
                  </c:pt>
                </c:numCache>
              </c:numRef>
            </c:minus>
            <c:spPr>
              <a:ln>
                <a:solidFill>
                  <a:srgbClr val="FFFF00"/>
                </a:solidFill>
              </a:ln>
            </c:spPr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'[Chart in Microsoft PowerPoint]5 yr old'!$AV$70</c:f>
              <c:numCache>
                <c:formatCode>General</c:formatCode>
                <c:ptCount val="1"/>
                <c:pt idx="0">
                  <c:v>5.0</c:v>
                </c:pt>
              </c:numCache>
            </c:numRef>
          </c:xVal>
          <c:yVal>
            <c:numRef>
              <c:f>'[Chart in Microsoft PowerPoint]5 yr old'!$AY$70</c:f>
              <c:numCache>
                <c:formatCode>General</c:formatCode>
                <c:ptCount val="1"/>
                <c:pt idx="0">
                  <c:v>136.8543307086615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2935288"/>
        <c:axId val="2122941480"/>
      </c:scatterChart>
      <c:valAx>
        <c:axId val="2122935288"/>
        <c:scaling>
          <c:orientation val="minMax"/>
          <c:max val="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Yearling antler score</a:t>
                </a:r>
              </a:p>
            </c:rich>
          </c:tx>
          <c:layout>
            <c:manualLayout>
              <c:xMode val="edge"/>
              <c:yMode val="edge"/>
              <c:x val="0.388212235665664"/>
              <c:y val="0.89890944881889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22941480"/>
        <c:crosses val="autoZero"/>
        <c:crossBetween val="midCat"/>
      </c:valAx>
      <c:valAx>
        <c:axId val="2122941480"/>
        <c:scaling>
          <c:orientation val="minMax"/>
          <c:max val="250.0"/>
          <c:min val="50.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≥5-year old antler score</a:t>
                </a:r>
              </a:p>
            </c:rich>
          </c:tx>
          <c:layout>
            <c:manualLayout>
              <c:xMode val="edge"/>
              <c:yMode val="edge"/>
              <c:x val="0.0182926829268293"/>
              <c:y val="0.1857929133858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22935288"/>
        <c:crosses val="autoZero"/>
        <c:crossBetween val="midCat"/>
        <c:majorUnit val="50.0"/>
      </c:valAx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86992296694621"/>
          <c:y val="0.0737708661417323"/>
          <c:w val="0.169596269978448"/>
          <c:h val="0.144446719160105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800" b="0" i="0" u="none" strike="noStrike" baseline="0">
          <a:solidFill>
            <a:srgbClr val="FFFF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47106920276941"/>
          <c:y val="0.215621077256647"/>
          <c:w val="0.778917010373703"/>
          <c:h val="0.711185096428164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21827896512936"/>
                  <c:y val="0.139475350907224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r>
                      <a:rPr lang="en-US" sz="1600" b="1" dirty="0"/>
                      <a:t>17%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78243032120985"/>
                  <c:y val="-0.188624900148351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r>
                      <a:rPr lang="en-US" sz="1600" b="1" dirty="0"/>
                      <a:t>83%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Sheet1!$E$2:$E$4</c:f>
              <c:strCache>
                <c:ptCount val="3"/>
                <c:pt idx="0">
                  <c:v>Genetic Effects</c:v>
                </c:pt>
                <c:pt idx="1">
                  <c:v>Common Effects </c:v>
                </c:pt>
                <c:pt idx="2">
                  <c:v>Permanent Environmental Effects</c:v>
                </c:pt>
              </c:strCache>
            </c:strRef>
          </c:cat>
          <c:val>
            <c:numRef>
              <c:f>Sheet1!$A$2:$C$2</c:f>
              <c:numCache>
                <c:formatCode>General</c:formatCode>
                <c:ptCount val="3"/>
                <c:pt idx="0" formatCode="0%">
                  <c:v>0.17</c:v>
                </c:pt>
                <c:pt idx="2" formatCode="0%">
                  <c:v>0.83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40180106797"/>
          <c:y val="0.158952219040802"/>
          <c:w val="0.551173635623133"/>
          <c:h val="0.726547065139585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4560186442212"/>
                  <c:y val="0.09024874731567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60685808670468"/>
                  <c:y val="-0.13084347411119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Sheet1!$E$2:$E$4</c:f>
              <c:strCache>
                <c:ptCount val="3"/>
                <c:pt idx="0">
                  <c:v>Genetic Effects</c:v>
                </c:pt>
                <c:pt idx="1">
                  <c:v>Common Effects </c:v>
                </c:pt>
                <c:pt idx="2">
                  <c:v>Permanent Environmental Effects</c:v>
                </c:pt>
              </c:strCache>
            </c:strRef>
          </c:cat>
          <c:val>
            <c:numRef>
              <c:f>Sheet1!$A$3:$C$3</c:f>
              <c:numCache>
                <c:formatCode>General</c:formatCode>
                <c:ptCount val="3"/>
                <c:pt idx="0" formatCode="0%">
                  <c:v>0.15</c:v>
                </c:pt>
                <c:pt idx="2" formatCode="0%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7864446631671"/>
          <c:y val="0.0496793189312874"/>
          <c:w val="0.679687773403325"/>
          <c:h val="0.836538798034861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58267E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51347878390201"/>
                  <c:y val="0.1529036274311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51347878390201"/>
                  <c:y val="-0.1375186755501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95965660542432"/>
                  <c:y val="0.00341880341880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Sheet1!$A$4:$C$4</c:f>
              <c:numCache>
                <c:formatCode>0%</c:formatCode>
                <c:ptCount val="3"/>
                <c:pt idx="0">
                  <c:v>0.25</c:v>
                </c:pt>
                <c:pt idx="1">
                  <c:v>0.25</c:v>
                </c:pt>
                <c:pt idx="2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72396206156048"/>
          <c:y val="0.119488446297154"/>
          <c:w val="0.732214865187306"/>
          <c:h val="0.631714785651794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87157897876402"/>
                  <c:y val="0.0825708918738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94508768790265"/>
                  <c:y val="-0.1056224589573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Sheet1!$E$2:$E$4</c:f>
              <c:strCache>
                <c:ptCount val="3"/>
                <c:pt idx="0">
                  <c:v>Genetic Effects</c:v>
                </c:pt>
                <c:pt idx="1">
                  <c:v>Common Effects </c:v>
                </c:pt>
                <c:pt idx="2">
                  <c:v>Permanent Environmental Effects</c:v>
                </c:pt>
              </c:strCache>
            </c:strRef>
          </c:cat>
          <c:val>
            <c:numRef>
              <c:f>Sheet1!$A$6:$C$6</c:f>
              <c:numCache>
                <c:formatCode>General</c:formatCode>
                <c:ptCount val="3"/>
                <c:pt idx="0" formatCode="0%">
                  <c:v>0.3</c:v>
                </c:pt>
                <c:pt idx="2" formatCode="0%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617816091954"/>
          <c:y val="0.0281862745098039"/>
          <c:w val="0.55316091954023"/>
          <c:h val="0.943627450980392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26600823603946"/>
                  <c:y val="0.1537895630693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41685220381935"/>
                  <c:y val="-0.19741662806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Sheet1!$A$7:$C$7</c:f>
              <c:numCache>
                <c:formatCode>General</c:formatCode>
                <c:ptCount val="3"/>
                <c:pt idx="0" formatCode="0%">
                  <c:v>0.27</c:v>
                </c:pt>
                <c:pt idx="2" formatCode="0%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53618133259658"/>
          <c:y val="0.160984848484848"/>
          <c:w val="0.565476190476191"/>
          <c:h val="0.71969696969697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58267E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4989571616048"/>
                  <c:y val="0.03465670484371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0222424828475388"/>
                  <c:y val="-0.1369318181818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73302751218598"/>
                  <c:y val="0.0525891791935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Sheet1!$A$8:$C$8</c:f>
              <c:numCache>
                <c:formatCode>0%</c:formatCode>
                <c:ptCount val="3"/>
                <c:pt idx="0">
                  <c:v>0.45</c:v>
                </c:pt>
                <c:pt idx="1">
                  <c:v>0.13</c:v>
                </c:pt>
                <c:pt idx="2">
                  <c:v>0.42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0.16832</cdr:x>
      <cdr:y>0.43939</cdr:y>
    </cdr:from>
    <cdr:to>
      <cdr:x>0.21782</cdr:x>
      <cdr:y>0.56061</cdr:y>
    </cdr:to>
    <cdr:sp macro="" textlink="">
      <cdr:nvSpPr>
        <cdr:cNvPr id="3" name="Rectangle 2"/>
        <cdr:cNvSpPr/>
      </cdr:nvSpPr>
      <cdr:spPr bwMode="auto">
        <a:xfrm xmlns:a="http://schemas.openxmlformats.org/drawingml/2006/main">
          <a:off x="1295400" y="2209800"/>
          <a:ext cx="381000" cy="6096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50000"/>
            <a:alpha val="33000"/>
          </a:schemeClr>
        </a:solidFill>
        <a:ln xmlns:a="http://schemas.openxmlformats.org/drawingml/2006/main" w="12700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24911-7606-4B60-AC0C-562F612A21BF}" type="datetimeFigureOut">
              <a:rPr lang="en-US" smtClean="0"/>
              <a:t>3/2/17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BB2B7-55D8-4148-B741-942A08F09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Heritability for yearling's antler points is 17%. For two and a half years old, heritability is 15%. And for over three and a half years old, heritability is 25%. Permanent environmental effects were 25%.  Permanent environmental effects are considered as the year effects and birth year effects.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9E918-6F9F-400B-9D7C-343141E75D9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735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Heritability</a:t>
            </a:r>
            <a:r>
              <a:rPr lang="en-US" baseline="0" dirty="0" smtClean="0"/>
              <a:t> for yearling’s </a:t>
            </a:r>
            <a:r>
              <a:rPr lang="en-US" baseline="0" dirty="0" err="1" smtClean="0"/>
              <a:t>boone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crockett</a:t>
            </a:r>
            <a:r>
              <a:rPr lang="en-US" baseline="0" dirty="0" smtClean="0"/>
              <a:t> score is 30%. For 2.5 years old, heritability is 27%. And for over three and a half years old, heritability is 45%. And permanent environmental effects were 13%.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9E918-6F9F-400B-9D7C-343141E75D9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735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A2B8D2-59EC-42F7-88C3-2B8A130A731C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4096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>
              <a:defRPr/>
            </a:pPr>
            <a:fld id="{3C249D37-757F-4527-AABE-5486A34538B2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19</a:t>
            </a:fld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624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Response to selection is used to predict the gain of the antler size per generation after selection. We modified the breeder’s equation because we only captured male for selection.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9E918-6F9F-400B-9D7C-343141E75D9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590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Response to selection is used to predict the gain of the antler size per generation after selection. We modified the breeder’s equation because we only captured male for selection.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9E918-6F9F-400B-9D7C-343141E75D9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59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5F85B-F7E5-42EB-8C05-30E79F937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9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73B2E-9D16-486F-8331-F7CB0FC845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6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7D0DA-129C-4DAD-84FB-15641171F3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0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5DBB1-FF6D-4ED0-BC9D-661E68BEC7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16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19F72-D9BD-460B-A364-9F9B71B43A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37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15580-10B9-4E35-B234-4F29F10197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40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94D43-C0C9-4029-9003-0B9D5A8500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11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01701-6BBD-4823-AE13-880D46D41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26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50AC2-561E-4ED3-B396-92233E18AE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25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AC016-89A3-4737-8B12-5165AF489C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37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B6FF1-17E3-47BB-AE51-BEC8CA818C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5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B9EC6-A0D0-4688-B776-D09D1C82A4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04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57796-EE80-4618-8622-8535694442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88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8EA95-2E9F-49B7-9729-79172D1A0F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16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F2809-EB32-4958-94E8-93D35A724C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05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576F8-0A90-4C86-8E21-AC453422FD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62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7068A-3B8B-46E0-B22A-47232F1553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34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92118-E7B4-420C-BC4D-447D81048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5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018CE-9C91-42CC-8E86-1A29D2E01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62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9270-6958-424A-938A-4718FE7BD9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13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33C7B-83FD-4F19-9D68-632E4FF3FE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98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9FB90-2B9B-406A-9584-FC0BD69E79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86DB5-19E0-432E-A641-BA7B62B9A1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83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79704-315E-45D4-9A3D-DAA9C1726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19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E7A6F-F690-40B8-9722-34F6A55AA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0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83E23-12A4-49F1-8D6D-EDBF8D39C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50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2E6F6-CB5F-42CF-AFBE-5B1017110C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47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8CC9E-21CA-47D1-BF14-2A073EC280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68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8D480-208E-46D8-A458-AF3A3972B5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86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496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134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20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622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F8381-2D35-459A-8CB6-5D464A17E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62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393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633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894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337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0366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687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50492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832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365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01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565CC-E0BD-4125-B715-1AA02AAC2D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877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981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686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341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850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164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3220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744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616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315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76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DCDF5-DDDE-4A00-AE39-2ACAD09270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412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1784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126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8966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4870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998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8147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1584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972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17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E8AD0-45F6-4846-8241-7CD0B2E115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0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FCAB4-5E10-4FF2-A4A4-18D41318B2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75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E8AB4-0FEE-475B-A5B9-A98DEB44AD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5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tint val="5451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B0C6E2-BA7C-4937-B08B-D42652BCCA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1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tint val="5451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C9B34B-C8A8-4C59-86CF-A63AE32F51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8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502F4E-E240-4385-8866-608310AC98C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0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44BA5-CFEA-4FEC-B4F6-F6BD393E7D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9E161-3AA9-419D-B85D-0F29669FEA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580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293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34D0-CE27-44E3-A87E-37C2BC6DA19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3/2/17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21A13-F86E-413F-AD2B-DA20E4F90D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92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5" Type="http://schemas.openxmlformats.org/officeDocument/2006/relationships/chart" Target="../charts/chart9.xml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6.jpeg"/><Relationship Id="rId5" Type="http://schemas.openxmlformats.org/officeDocument/2006/relationships/image" Target="../media/image20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jpeg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jpeg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.jpeg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.jpeg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 bright="-6000" contrast="1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81600" y="4648200"/>
            <a:ext cx="3733800" cy="609600"/>
          </a:xfrm>
          <a:solidFill>
            <a:schemeClr val="tx1">
              <a:alpha val="2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Randy W.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DeYoung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CKWRI_Logo_2009_green_tamuk_1x0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6384" y="5181600"/>
            <a:ext cx="2754216" cy="1524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15881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Putting Culling, Genetic Management, in Perspective</a:t>
            </a:r>
            <a:endParaRPr lang="en-US" sz="4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007" y="3901001"/>
            <a:ext cx="4382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Deer Associates 2017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968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ChangeAspect="1"/>
          </p:cNvPicPr>
          <p:nvPr/>
        </p:nvPicPr>
        <p:blipFill>
          <a:blip r:embed="rId3" cstate="print"/>
          <a:srcRect l="25352" t="9212" r="33234" b="8064"/>
          <a:stretch>
            <a:fillRect/>
          </a:stretch>
        </p:blipFill>
        <p:spPr bwMode="auto">
          <a:xfrm>
            <a:off x="5702300" y="2341563"/>
            <a:ext cx="3289300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 smtClean="0">
                <a:solidFill>
                  <a:srgbClr val="000000"/>
                </a:solidFill>
                <a:latin typeface="Arial"/>
              </a:rPr>
              <a:t>Are antlers a reliable indicator of genetic potential?</a:t>
            </a:r>
            <a:endParaRPr lang="en-US" altLang="en-US" sz="4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44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13" y="1905000"/>
            <a:ext cx="298608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097088"/>
            <a:ext cx="29718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272867" y="6459379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7648" y="6260069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0437" y="6093725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02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118" y="350838"/>
            <a:ext cx="8229600" cy="639762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bg1"/>
                </a:solidFill>
              </a:rPr>
              <a:t>Heritabilities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smtClean="0">
                <a:solidFill>
                  <a:schemeClr val="bg1"/>
                </a:solidFill>
              </a:rPr>
              <a:t>of Antler Points</a:t>
            </a:r>
            <a:endParaRPr lang="en-US" sz="3000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826509"/>
              </p:ext>
            </p:extLst>
          </p:nvPr>
        </p:nvGraphicFramePr>
        <p:xfrm>
          <a:off x="677917" y="2158663"/>
          <a:ext cx="2895600" cy="317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72817" y="2318266"/>
            <a:ext cx="1324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Yearlings</a:t>
            </a:r>
            <a:endParaRPr lang="en-US" sz="2000" b="1" dirty="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9769826"/>
              </p:ext>
            </p:extLst>
          </p:nvPr>
        </p:nvGraphicFramePr>
        <p:xfrm>
          <a:off x="2841463" y="2472154"/>
          <a:ext cx="38862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87417" y="2318266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2.5 years old</a:t>
            </a:r>
            <a:endParaRPr lang="en-US" sz="2000" b="1" dirty="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0510928"/>
              </p:ext>
            </p:extLst>
          </p:nvPr>
        </p:nvGraphicFramePr>
        <p:xfrm>
          <a:off x="5304949" y="2667000"/>
          <a:ext cx="3458051" cy="303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43028" y="2318266"/>
            <a:ext cx="1885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3.5+ years old</a:t>
            </a:r>
            <a:endParaRPr lang="en-US" sz="20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9851" y="1143000"/>
            <a:ext cx="4234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■</a:t>
            </a:r>
            <a:r>
              <a:rPr lang="en-US" dirty="0" smtClean="0">
                <a:solidFill>
                  <a:prstClr val="white"/>
                </a:solidFill>
                <a:latin typeface="Arial"/>
              </a:rPr>
              <a:t> Heritability (h²)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</a:rPr>
              <a:t>■</a:t>
            </a:r>
            <a:r>
              <a:rPr lang="en-US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"/>
              </a:rPr>
              <a:t>Unknown effects (e²)</a:t>
            </a:r>
          </a:p>
          <a:p>
            <a:r>
              <a:rPr lang="en-US" sz="2000" dirty="0" smtClean="0">
                <a:solidFill>
                  <a:srgbClr val="7030A0"/>
                </a:solidFill>
                <a:latin typeface="Arial"/>
              </a:rPr>
              <a:t>■</a:t>
            </a:r>
            <a:r>
              <a:rPr lang="en-US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"/>
              </a:rPr>
              <a:t>Permanent environmental effects (p²)</a:t>
            </a: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257800"/>
            <a:ext cx="17235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h² (SD) = 0.17 (0.14)</a:t>
            </a:r>
          </a:p>
          <a:p>
            <a:r>
              <a:rPr lang="en-US" sz="1300" b="1" dirty="0" smtClean="0">
                <a:solidFill>
                  <a:srgbClr val="FFFF00"/>
                </a:solidFill>
                <a:latin typeface="Arial"/>
              </a:rPr>
              <a:t>* Not Significant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e² (SD) = 0.83 (0.14)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* Significant</a:t>
            </a:r>
            <a:endParaRPr lang="en-US" sz="13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5257800"/>
            <a:ext cx="17235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h² (SD) = 0.15 (0.15)</a:t>
            </a:r>
          </a:p>
          <a:p>
            <a:r>
              <a:rPr lang="en-US" sz="1300" b="1" dirty="0" smtClean="0">
                <a:solidFill>
                  <a:srgbClr val="FFFF00"/>
                </a:solidFill>
                <a:latin typeface="Arial"/>
              </a:rPr>
              <a:t>* Not Significant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e² (SD) = 0.85 (0.15)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* Significant</a:t>
            </a:r>
            <a:endParaRPr lang="en-US" sz="13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5257800"/>
            <a:ext cx="172354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h² (SD) = 0.25 (0.09)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* Significant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e² (SD) = 0.50 (0.02)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* Significant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p² (SD) = 0.25 (0.09)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* Significant</a:t>
            </a:r>
            <a:endParaRPr lang="en-US" sz="1300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04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bg1"/>
                </a:solidFill>
              </a:rPr>
              <a:t>Heritabilities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smtClean="0">
                <a:solidFill>
                  <a:schemeClr val="bg1"/>
                </a:solidFill>
              </a:rPr>
              <a:t>of GBC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1570" y="1981200"/>
            <a:ext cx="1324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Yearlings</a:t>
            </a:r>
            <a:endParaRPr lang="en-US" sz="20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8570" y="1981200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2.5 years old</a:t>
            </a:r>
            <a:endParaRPr lang="en-US" sz="20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0370" y="1981200"/>
            <a:ext cx="1885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3.5+ years old</a:t>
            </a:r>
            <a:endParaRPr lang="en-US" sz="2000" b="1" dirty="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887802"/>
              </p:ext>
            </p:extLst>
          </p:nvPr>
        </p:nvGraphicFramePr>
        <p:xfrm>
          <a:off x="210787" y="2133600"/>
          <a:ext cx="3352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755080"/>
              </p:ext>
            </p:extLst>
          </p:nvPr>
        </p:nvGraphicFramePr>
        <p:xfrm>
          <a:off x="2514600" y="2514600"/>
          <a:ext cx="44196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648084"/>
              </p:ext>
            </p:extLst>
          </p:nvPr>
        </p:nvGraphicFramePr>
        <p:xfrm>
          <a:off x="4800600" y="2133600"/>
          <a:ext cx="43434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62000" y="914400"/>
            <a:ext cx="4240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</a:rPr>
              <a:t>■</a:t>
            </a:r>
            <a:r>
              <a:rPr lang="en-US" sz="20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"/>
              </a:rPr>
              <a:t>Heritability (h²)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</a:rPr>
              <a:t>■</a:t>
            </a:r>
            <a:r>
              <a:rPr lang="en-US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"/>
              </a:rPr>
              <a:t>Unknown </a:t>
            </a:r>
            <a:r>
              <a:rPr lang="en-US" dirty="0">
                <a:solidFill>
                  <a:prstClr val="white"/>
                </a:solidFill>
                <a:latin typeface="Arial"/>
              </a:rPr>
              <a:t>effects (</a:t>
            </a:r>
            <a:r>
              <a:rPr lang="en-US" dirty="0" smtClean="0">
                <a:solidFill>
                  <a:prstClr val="white"/>
                </a:solidFill>
                <a:latin typeface="Arial"/>
              </a:rPr>
              <a:t>e²)</a:t>
            </a:r>
          </a:p>
          <a:p>
            <a:r>
              <a:rPr lang="en-US" sz="2000" dirty="0" smtClean="0">
                <a:solidFill>
                  <a:srgbClr val="7030A0"/>
                </a:solidFill>
                <a:latin typeface="Arial"/>
              </a:rPr>
              <a:t>■</a:t>
            </a:r>
            <a:r>
              <a:rPr lang="en-US" sz="20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"/>
              </a:rPr>
              <a:t>Permanent environmental effects (p²)</a:t>
            </a: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5257800"/>
            <a:ext cx="17235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h² (SD) = 0.30 (0.28)</a:t>
            </a:r>
          </a:p>
          <a:p>
            <a:r>
              <a:rPr lang="en-US" sz="1300" b="1" dirty="0" smtClean="0">
                <a:solidFill>
                  <a:srgbClr val="FFFF00"/>
                </a:solidFill>
                <a:latin typeface="Arial"/>
              </a:rPr>
              <a:t>* Not Significant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e² (SD) = 0.70 (0.28)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* Significant</a:t>
            </a:r>
            <a:endParaRPr lang="en-US" sz="13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3800" y="5257800"/>
            <a:ext cx="17235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h² (SD) = 0.27 (0.14)</a:t>
            </a:r>
          </a:p>
          <a:p>
            <a:r>
              <a:rPr lang="en-US" sz="1300" b="1" dirty="0" smtClean="0">
                <a:solidFill>
                  <a:srgbClr val="FFFF00"/>
                </a:solidFill>
                <a:latin typeface="Arial"/>
              </a:rPr>
              <a:t>* Not Significant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e² (SD) = 0.73 (0.14)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* Significant</a:t>
            </a:r>
            <a:endParaRPr lang="en-US" sz="13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5257800"/>
            <a:ext cx="172354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h² (SD) = 0.45 (0.09)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* Significant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e² (SD) = 0.13 (0.09)</a:t>
            </a:r>
          </a:p>
          <a:p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* Significant</a:t>
            </a:r>
          </a:p>
          <a:p>
            <a:r>
              <a:rPr lang="en-US" sz="1300" b="1" dirty="0">
                <a:solidFill>
                  <a:prstClr val="white"/>
                </a:solidFill>
                <a:latin typeface="Arial"/>
              </a:rPr>
              <a:t>p² (SD) </a:t>
            </a:r>
            <a:r>
              <a:rPr lang="en-US" sz="1300" b="1">
                <a:solidFill>
                  <a:prstClr val="white"/>
                </a:solidFill>
                <a:latin typeface="Arial"/>
              </a:rPr>
              <a:t>= </a:t>
            </a:r>
            <a:r>
              <a:rPr lang="en-US" sz="1300" b="1" smtClean="0">
                <a:solidFill>
                  <a:prstClr val="white"/>
                </a:solidFill>
                <a:latin typeface="Arial"/>
              </a:rPr>
              <a:t>0.45 (0.02)</a:t>
            </a:r>
            <a:endParaRPr lang="en-US" sz="1300" b="1" dirty="0">
              <a:solidFill>
                <a:prstClr val="white"/>
              </a:solidFill>
              <a:latin typeface="Arial"/>
            </a:endParaRPr>
          </a:p>
          <a:p>
            <a:r>
              <a:rPr lang="en-US" sz="1300" b="1" dirty="0">
                <a:solidFill>
                  <a:prstClr val="white"/>
                </a:solidFill>
                <a:latin typeface="Arial"/>
              </a:rPr>
              <a:t>* </a:t>
            </a:r>
            <a:r>
              <a:rPr lang="en-US" sz="1300" b="1" dirty="0" smtClean="0">
                <a:solidFill>
                  <a:prstClr val="white"/>
                </a:solidFill>
                <a:latin typeface="Arial"/>
              </a:rPr>
              <a:t>Significant</a:t>
            </a:r>
            <a:endParaRPr lang="en-US" sz="1300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48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/>
          </p:cNvPicPr>
          <p:nvPr/>
        </p:nvPicPr>
        <p:blipFill>
          <a:blip r:embed="rId3" cstate="print"/>
          <a:srcRect l="16475" t="-6116" r="3276" b="23569"/>
          <a:stretch>
            <a:fillRect/>
          </a:stretch>
        </p:blipFill>
        <p:spPr bwMode="auto">
          <a:xfrm>
            <a:off x="1981200" y="3581400"/>
            <a:ext cx="2068513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1"/>
          <p:cNvSpPr>
            <a:spLocks noChangeArrowheads="1"/>
          </p:cNvSpPr>
          <p:nvPr/>
        </p:nvSpPr>
        <p:spPr bwMode="auto">
          <a:xfrm>
            <a:off x="747712" y="228600"/>
            <a:ext cx="7697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 smtClean="0">
                <a:solidFill>
                  <a:srgbClr val="000000"/>
                </a:solidFill>
                <a:latin typeface="Arial"/>
              </a:rPr>
              <a:t>Repeatability: “Consistency”</a:t>
            </a:r>
            <a:endParaRPr lang="en-US" altLang="en-US" sz="4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600200"/>
            <a:ext cx="6781800" cy="18669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Repeatability ≈ 0</a:t>
            </a: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Antlers change </a:t>
            </a:r>
            <a:r>
              <a:rPr lang="en-US" altLang="en-US" kern="0" dirty="0" err="1" smtClean="0">
                <a:solidFill>
                  <a:srgbClr val="000000"/>
                </a:solidFill>
                <a:latin typeface="Arial"/>
              </a:rPr>
              <a:t>yr</a:t>
            </a: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 to </a:t>
            </a:r>
            <a:r>
              <a:rPr lang="en-US" altLang="en-US" kern="0" dirty="0" err="1" smtClean="0">
                <a:solidFill>
                  <a:srgbClr val="000000"/>
                </a:solidFill>
                <a:latin typeface="Arial"/>
              </a:rPr>
              <a:t>yr</a:t>
            </a:r>
            <a:endParaRPr lang="en-US" altLang="en-US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69" name="Picture 2"/>
          <p:cNvPicPr>
            <a:picLocks noChangeAspect="1"/>
          </p:cNvPicPr>
          <p:nvPr/>
        </p:nvPicPr>
        <p:blipFill>
          <a:blip r:embed="rId4" cstate="print"/>
          <a:srcRect l="10519" t="4041" r="11414" b="20203"/>
          <a:stretch>
            <a:fillRect/>
          </a:stretch>
        </p:blipFill>
        <p:spPr bwMode="auto">
          <a:xfrm>
            <a:off x="228600" y="3127375"/>
            <a:ext cx="192722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295400"/>
            <a:ext cx="2151063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67200" y="5114925"/>
            <a:ext cx="4724400" cy="15906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Repeatability </a:t>
            </a:r>
            <a:r>
              <a:rPr lang="en-US" altLang="en-US" kern="0" dirty="0">
                <a:solidFill>
                  <a:srgbClr val="000000"/>
                </a:solidFill>
                <a:latin typeface="Arial"/>
              </a:rPr>
              <a:t>≈</a:t>
            </a: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 1</a:t>
            </a:r>
          </a:p>
          <a:p>
            <a:pPr lvl="1">
              <a:defRPr/>
            </a:pPr>
            <a:r>
              <a:rPr lang="en-US" altLang="en-US" kern="0" dirty="0">
                <a:solidFill>
                  <a:srgbClr val="000000"/>
                </a:solidFill>
                <a:latin typeface="Arial"/>
              </a:rPr>
              <a:t>Antlers same </a:t>
            </a:r>
            <a:r>
              <a:rPr lang="en-US" altLang="en-US" kern="0" dirty="0" err="1">
                <a:solidFill>
                  <a:srgbClr val="000000"/>
                </a:solidFill>
                <a:latin typeface="Arial"/>
              </a:rPr>
              <a:t>yr</a:t>
            </a:r>
            <a:r>
              <a:rPr lang="en-US" altLang="en-US" kern="0" dirty="0">
                <a:solidFill>
                  <a:srgbClr val="000000"/>
                </a:solidFill>
                <a:latin typeface="Arial"/>
              </a:rPr>
              <a:t> to </a:t>
            </a:r>
            <a:r>
              <a:rPr lang="en-US" altLang="en-US" kern="0" dirty="0" err="1">
                <a:solidFill>
                  <a:srgbClr val="000000"/>
                </a:solidFill>
                <a:latin typeface="Arial"/>
              </a:rPr>
              <a:t>yr</a:t>
            </a:r>
            <a:endParaRPr lang="en-US" altLang="en-US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72" name="Picture 8" descr="DSC_6716_cropped"/>
          <p:cNvPicPr>
            <a:picLocks noChangeAspect="1" noChangeArrowheads="1"/>
          </p:cNvPicPr>
          <p:nvPr/>
        </p:nvPicPr>
        <p:blipFill>
          <a:blip r:embed="rId6" cstate="print"/>
          <a:srcRect l="7111" t="8015" b="8873"/>
          <a:stretch>
            <a:fillRect/>
          </a:stretch>
        </p:blipFill>
        <p:spPr bwMode="auto">
          <a:xfrm>
            <a:off x="4860925" y="1676400"/>
            <a:ext cx="2149475" cy="2886075"/>
          </a:xfrm>
          <a:prstGeom prst="rect">
            <a:avLst/>
          </a:prstGeom>
          <a:noFill/>
          <a:ln w="66675" cmpd="thinThick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303436" y="3919379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3961" y="4293314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2868" y="6459379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8510" y="5697379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84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8" descr="DSC_6716_cropped"/>
          <p:cNvPicPr>
            <a:picLocks noChangeAspect="1" noChangeArrowheads="1"/>
          </p:cNvPicPr>
          <p:nvPr/>
        </p:nvPicPr>
        <p:blipFill>
          <a:blip r:embed="rId3" cstate="print"/>
          <a:srcRect l="7111" t="8015" b="8873"/>
          <a:stretch>
            <a:fillRect/>
          </a:stretch>
        </p:blipFill>
        <p:spPr bwMode="auto">
          <a:xfrm>
            <a:off x="7392988" y="935150"/>
            <a:ext cx="1674812" cy="2249488"/>
          </a:xfrm>
          <a:prstGeom prst="rect">
            <a:avLst/>
          </a:prstGeom>
          <a:noFill/>
          <a:ln w="66675" cmpd="thinThick">
            <a:noFill/>
            <a:miter lim="800000"/>
            <a:headEnd/>
            <a:tailEnd/>
          </a:ln>
        </p:spPr>
      </p:pic>
      <p:sp>
        <p:nvSpPr>
          <p:cNvPr id="37891" name="Rectangle 1"/>
          <p:cNvSpPr>
            <a:spLocks noChangeArrowheads="1"/>
          </p:cNvSpPr>
          <p:nvPr/>
        </p:nvSpPr>
        <p:spPr bwMode="auto">
          <a:xfrm>
            <a:off x="849313" y="228600"/>
            <a:ext cx="7010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/>
              </a:rPr>
              <a:t>Repeatability of antler size at maturity?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752600"/>
            <a:ext cx="5715000" cy="3733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3600" kern="0" dirty="0" smtClean="0">
                <a:solidFill>
                  <a:srgbClr val="000000"/>
                </a:solidFill>
                <a:latin typeface="Arial"/>
              </a:rPr>
              <a:t>7 sites across S. Texas</a:t>
            </a: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Total “Score” = 0.59 – 0.82</a:t>
            </a:r>
          </a:p>
          <a:p>
            <a:pPr lvl="1">
              <a:defRPr/>
            </a:pPr>
            <a:endParaRPr lang="en-US" altLang="en-US" kern="0" dirty="0" smtClean="0">
              <a:solidFill>
                <a:srgbClr val="000000"/>
              </a:solidFill>
              <a:latin typeface="Arial"/>
            </a:endParaRPr>
          </a:p>
          <a:p>
            <a:pPr lvl="1"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latin typeface="Arial"/>
              </a:rPr>
              <a:t># Points = 0.42 – 0.64</a:t>
            </a:r>
          </a:p>
          <a:p>
            <a:pPr lvl="1">
              <a:defRPr/>
            </a:pPr>
            <a:endParaRPr lang="en-US" altLang="en-US" b="1" kern="0" dirty="0" smtClean="0">
              <a:solidFill>
                <a:srgbClr val="000000"/>
              </a:solidFill>
              <a:latin typeface="Arial"/>
            </a:endParaRP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Spread = 0.58 – 0.80</a:t>
            </a:r>
          </a:p>
          <a:p>
            <a:pPr lvl="1">
              <a:defRPr/>
            </a:pPr>
            <a:endParaRPr lang="en-US" altLang="en-US" kern="0" dirty="0" smtClean="0">
              <a:solidFill>
                <a:srgbClr val="000000"/>
              </a:solidFill>
              <a:latin typeface="Arial"/>
            </a:endParaRP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Base = 0.54 – 0.70</a:t>
            </a:r>
          </a:p>
        </p:txBody>
      </p:sp>
      <p:pic>
        <p:nvPicPr>
          <p:cNvPr id="37893" name="Picture 2"/>
          <p:cNvPicPr>
            <a:picLocks noChangeAspect="1"/>
          </p:cNvPicPr>
          <p:nvPr/>
        </p:nvPicPr>
        <p:blipFill>
          <a:blip r:embed="rId4" cstate="print"/>
          <a:srcRect l="10519" t="4041" r="11414" b="20203"/>
          <a:stretch>
            <a:fillRect/>
          </a:stretch>
        </p:blipFill>
        <p:spPr bwMode="auto">
          <a:xfrm>
            <a:off x="4724400" y="4332288"/>
            <a:ext cx="16764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6475" y="2416175"/>
            <a:ext cx="168592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4"/>
          <p:cNvPicPr>
            <a:picLocks noChangeAspect="1"/>
          </p:cNvPicPr>
          <p:nvPr/>
        </p:nvPicPr>
        <p:blipFill>
          <a:blip r:embed="rId6" cstate="print"/>
          <a:srcRect l="16475" t="-6116" r="3276" b="23569"/>
          <a:stretch>
            <a:fillRect/>
          </a:stretch>
        </p:blipFill>
        <p:spPr bwMode="auto">
          <a:xfrm>
            <a:off x="7308850" y="4100513"/>
            <a:ext cx="17256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TextBox 4"/>
          <p:cNvSpPr txBox="1">
            <a:spLocks noChangeArrowheads="1"/>
          </p:cNvSpPr>
          <p:nvPr/>
        </p:nvSpPr>
        <p:spPr bwMode="auto">
          <a:xfrm>
            <a:off x="19050" y="6563625"/>
            <a:ext cx="34031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000000"/>
                </a:solidFill>
                <a:latin typeface="Arial"/>
              </a:rPr>
              <a:t>Foley et al. </a:t>
            </a:r>
            <a:r>
              <a:rPr lang="en-US" altLang="en-US" sz="1200" dirty="0" smtClean="0">
                <a:solidFill>
                  <a:srgbClr val="000000"/>
                </a:solidFill>
                <a:latin typeface="Arial"/>
              </a:rPr>
              <a:t>2012; J. </a:t>
            </a:r>
            <a:r>
              <a:rPr lang="en-US" altLang="en-US" sz="1200" dirty="0" err="1" smtClean="0">
                <a:solidFill>
                  <a:srgbClr val="000000"/>
                </a:solidFill>
                <a:latin typeface="Arial"/>
              </a:rPr>
              <a:t>Mammalogy</a:t>
            </a:r>
            <a:r>
              <a:rPr lang="en-US" altLang="en-US" sz="1200" dirty="0">
                <a:solidFill>
                  <a:srgbClr val="000000"/>
                </a:solidFill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</a:rPr>
              <a:t>93:1149–1157</a:t>
            </a:r>
            <a:endParaRPr lang="en-US" alt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71656" y="6477000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3092" y="2889013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9812" y="4421029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5444" y="6538833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F3_Spring2011_Folks 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86200"/>
            <a:ext cx="370205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849313" y="77787"/>
            <a:ext cx="7010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/>
              </a:rPr>
              <a:t>Repeatability of antler </a:t>
            </a:r>
            <a:r>
              <a:rPr lang="en-US" altLang="en-US" sz="4400" dirty="0" smtClean="0">
                <a:solidFill>
                  <a:srgbClr val="000000"/>
                </a:solidFill>
                <a:latin typeface="Arial"/>
              </a:rPr>
              <a:t>size</a:t>
            </a:r>
            <a:endParaRPr lang="en-US" altLang="en-US" sz="4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609725"/>
            <a:ext cx="5715000" cy="3733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3600" kern="0" dirty="0" smtClean="0">
                <a:solidFill>
                  <a:srgbClr val="000000"/>
                </a:solidFill>
                <a:latin typeface="Arial"/>
              </a:rPr>
              <a:t>Less consistent in areas with variable rainfall</a:t>
            </a:r>
          </a:p>
          <a:p>
            <a:pPr lvl="4">
              <a:defRPr/>
            </a:pPr>
            <a:endParaRPr lang="en-US" altLang="en-US" kern="0" dirty="0" smtClean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en-US" altLang="en-US" sz="3600" kern="0" dirty="0" smtClean="0">
                <a:solidFill>
                  <a:srgbClr val="000000"/>
                </a:solidFill>
                <a:latin typeface="Arial"/>
              </a:rPr>
              <a:t>More consistent with pelleted supplement</a:t>
            </a:r>
          </a:p>
        </p:txBody>
      </p:sp>
      <p:pic>
        <p:nvPicPr>
          <p:cNvPr id="38918" name="Picture 4" descr="F3_Spring2010_Folks 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7526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4" descr="Pelleted feed 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8063" y="4360863"/>
            <a:ext cx="3030537" cy="21161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258476" y="6381544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87561" y="4020979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5443" y="6292612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9050" y="6563625"/>
            <a:ext cx="34031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000000"/>
                </a:solidFill>
                <a:latin typeface="Arial"/>
              </a:rPr>
              <a:t>Foley et al. </a:t>
            </a:r>
            <a:r>
              <a:rPr lang="en-US" altLang="en-US" sz="1200" dirty="0" smtClean="0">
                <a:solidFill>
                  <a:srgbClr val="000000"/>
                </a:solidFill>
                <a:latin typeface="Arial"/>
              </a:rPr>
              <a:t>2012; J. </a:t>
            </a:r>
            <a:r>
              <a:rPr lang="en-US" altLang="en-US" sz="1200" dirty="0" err="1" smtClean="0">
                <a:solidFill>
                  <a:srgbClr val="000000"/>
                </a:solidFill>
                <a:latin typeface="Arial"/>
              </a:rPr>
              <a:t>Mammalogy</a:t>
            </a:r>
            <a:r>
              <a:rPr lang="en-US" altLang="en-US" sz="1200" dirty="0">
                <a:solidFill>
                  <a:srgbClr val="000000"/>
                </a:solidFill>
              </a:rPr>
              <a:t> </a:t>
            </a:r>
            <a:r>
              <a:rPr lang="en-US" altLang="en-US" sz="1200" dirty="0" smtClean="0">
                <a:solidFill>
                  <a:srgbClr val="000000"/>
                </a:solidFill>
              </a:rPr>
              <a:t>93:1149–1157</a:t>
            </a:r>
            <a:endParaRPr lang="en-US" alt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079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Critical questions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257800"/>
          </a:xfrm>
        </p:spPr>
        <p:txBody>
          <a:bodyPr/>
          <a:lstStyle/>
          <a:p>
            <a:pPr marL="914400" lvl="2" indent="0">
              <a:buNone/>
            </a:pPr>
            <a:endParaRPr lang="en-US" altLang="en-US" dirty="0" smtClean="0"/>
          </a:p>
          <a:p>
            <a:r>
              <a:rPr lang="en-US" altLang="en-US" sz="3600" dirty="0" smtClean="0"/>
              <a:t>Does phenotype = genotype?</a:t>
            </a:r>
          </a:p>
          <a:p>
            <a:pPr lvl="1"/>
            <a:r>
              <a:rPr lang="en-US" altLang="en-US" dirty="0" smtClean="0"/>
              <a:t>(how reliable are antlers?)</a:t>
            </a:r>
            <a:endParaRPr lang="en-US" altLang="en-US" dirty="0" smtClean="0"/>
          </a:p>
          <a:p>
            <a:pPr lvl="2"/>
            <a:endParaRPr lang="en-US" altLang="en-US" dirty="0" smtClean="0"/>
          </a:p>
          <a:p>
            <a:r>
              <a:rPr lang="en-US" altLang="en-US" dirty="0" smtClean="0"/>
              <a:t>Not very reliable for young bucks</a:t>
            </a:r>
          </a:p>
          <a:p>
            <a:pPr lvl="1"/>
            <a:r>
              <a:rPr lang="en-US" altLang="en-US" dirty="0" smtClean="0"/>
              <a:t>Increases with age</a:t>
            </a:r>
          </a:p>
          <a:p>
            <a:pPr lvl="1"/>
            <a:r>
              <a:rPr lang="en-US" altLang="en-US" dirty="0" smtClean="0"/>
              <a:t>“transition” frequency high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Imperfect indicator of </a:t>
            </a:r>
            <a:r>
              <a:rPr lang="en-US" altLang="en-US" b="1" u="sng" dirty="0" smtClean="0"/>
              <a:t>breeding value</a:t>
            </a:r>
            <a:endParaRPr lang="en-US" altLang="en-US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395671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Selection</a:t>
            </a:r>
            <a:endParaRPr lang="en-US" altLang="en-US" b="1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sz="3600" dirty="0" smtClean="0"/>
              <a:t>Antler traits are </a:t>
            </a:r>
            <a:r>
              <a:rPr lang="en-US" altLang="en-US" sz="3600" dirty="0" smtClean="0"/>
              <a:t>heritable</a:t>
            </a:r>
            <a:endParaRPr lang="en-US" altLang="en-US" sz="3600" dirty="0" smtClean="0"/>
          </a:p>
          <a:p>
            <a:pPr lvl="1"/>
            <a:r>
              <a:rPr lang="en-US" altLang="en-US" dirty="0" smtClean="0"/>
              <a:t>Trait can be altered through </a:t>
            </a:r>
            <a:r>
              <a:rPr lang="en-US" altLang="en-US" dirty="0" smtClean="0"/>
              <a:t>selection</a:t>
            </a:r>
          </a:p>
          <a:p>
            <a:endParaRPr lang="en-US" altLang="en-US" sz="3600" dirty="0" smtClean="0"/>
          </a:p>
          <a:p>
            <a:r>
              <a:rPr lang="en-US" altLang="en-US" sz="3600" dirty="0" smtClean="0"/>
              <a:t>Kerr WMA study:</a:t>
            </a:r>
          </a:p>
          <a:p>
            <a:pPr lvl="1"/>
            <a:r>
              <a:rPr lang="en-US" altLang="en-US" dirty="0" smtClean="0"/>
              <a:t>Selection increased yearling antlers </a:t>
            </a:r>
          </a:p>
          <a:p>
            <a:pPr lvl="2"/>
            <a:r>
              <a:rPr lang="en-US" altLang="en-US" dirty="0" smtClean="0"/>
              <a:t>3.2 antler points </a:t>
            </a:r>
          </a:p>
          <a:p>
            <a:pPr lvl="2"/>
            <a:r>
              <a:rPr lang="en-US" altLang="en-US" dirty="0" smtClean="0"/>
              <a:t>36 inches B&amp;C score</a:t>
            </a:r>
          </a:p>
        </p:txBody>
      </p:sp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6575425" y="6477000"/>
            <a:ext cx="2364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Lockwood et al. 2007</a:t>
            </a:r>
          </a:p>
        </p:txBody>
      </p:sp>
    </p:spTree>
    <p:extLst>
      <p:ext uri="{BB962C8B-B14F-4D97-AF65-F5344CB8AC3E}">
        <p14:creationId xmlns:p14="http://schemas.microsoft.com/office/powerpoint/2010/main" val="261663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409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0" y="1677203"/>
            <a:ext cx="9144000" cy="4525963"/>
          </a:xfrm>
        </p:spPr>
        <p:txBody>
          <a:bodyPr/>
          <a:lstStyle/>
          <a:p>
            <a:r>
              <a:rPr lang="en-US" altLang="en-US" sz="4000" dirty="0" smtClean="0"/>
              <a:t>Why difference in Pen vs. Pasture?</a:t>
            </a:r>
          </a:p>
        </p:txBody>
      </p:sp>
      <p:pic>
        <p:nvPicPr>
          <p:cNvPr id="5325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438400"/>
            <a:ext cx="376396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452688"/>
            <a:ext cx="34290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in pen, but not wild…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27468" y="6352667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4233" y="6339620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81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979714" y="4038600"/>
            <a:ext cx="7162800" cy="1588"/>
          </a:xfrm>
          <a:prstGeom prst="line">
            <a:avLst/>
          </a:prstGeom>
          <a:ln w="1016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724694" y="4663736"/>
            <a:ext cx="11430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09858" y="3845318"/>
            <a:ext cx="99738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County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29400" y="5257800"/>
            <a:ext cx="11095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50,000 ac.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Low-fenced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9400" y="5268686"/>
            <a:ext cx="114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10,000 ac.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High-fenced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52600" y="5281136"/>
            <a:ext cx="114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1,000 ac.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High-fenced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800" y="5267980"/>
            <a:ext cx="114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250 ac.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High-fenced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1485502" y="3009503"/>
            <a:ext cx="4343400" cy="794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962400" y="3124200"/>
            <a:ext cx="3200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Genetic manipulation difficult or impossible due to dispersal, inefficiency of selection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19200" y="3124200"/>
            <a:ext cx="19812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Unable to select for maternal characters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0" y="679571"/>
            <a:ext cx="35814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Corral, penned, or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captive:  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286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Ensure paternity and maternity</a:t>
            </a:r>
          </a:p>
          <a:p>
            <a:pPr marL="2286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Selection for buck antler traits</a:t>
            </a:r>
          </a:p>
          <a:p>
            <a:pPr marL="2286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Selection for maternal characters</a:t>
            </a:r>
          </a:p>
          <a:p>
            <a:pPr marL="2286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Breeding records improve selection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114800" y="2633246"/>
            <a:ext cx="274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Low-fenced, free-ranging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76800" y="679571"/>
            <a:ext cx="4267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Free-ranging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286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Can not ensure paternity or maternity</a:t>
            </a:r>
          </a:p>
          <a:p>
            <a:pPr marL="2286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Selection for bucks inefficient</a:t>
            </a:r>
          </a:p>
          <a:p>
            <a:pPr marL="2286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Selection for maternal characters impossible</a:t>
            </a:r>
          </a:p>
          <a:p>
            <a:pPr marL="228600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Dispersal and lack of breeding records 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rot="5400000" flipH="1" flipV="1">
            <a:off x="1637506" y="4663736"/>
            <a:ext cx="11430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 flipH="1" flipV="1">
            <a:off x="2704306" y="4663736"/>
            <a:ext cx="11430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57200" y="2633246"/>
            <a:ext cx="304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Game-proof or “high-fenced”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5314" y="3841560"/>
            <a:ext cx="99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Corral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rot="5400000" flipH="1" flipV="1">
            <a:off x="6361906" y="4674620"/>
            <a:ext cx="11430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0" y="7173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Scale 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management: the “Corral Continuum”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60455" y="6457890"/>
            <a:ext cx="4283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Adapted from Stedman, unpublished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Jacobson et al 2011, Biology and Management of White-tailed Deer: 464</a:t>
            </a:r>
            <a:endParaRPr lang="en-US" sz="10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09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Why would anyone cull?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5791200" cy="51054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sz="3600" dirty="0" smtClean="0"/>
              <a:t>Two reasons to remove small-antlered bucks:</a:t>
            </a:r>
          </a:p>
          <a:p>
            <a:pPr marL="0" indent="0">
              <a:buFontTx/>
              <a:buNone/>
              <a:defRPr/>
            </a:pPr>
            <a:endParaRPr lang="en-US" altLang="en-US" sz="3600" dirty="0" smtClean="0"/>
          </a:p>
          <a:p>
            <a:pPr marL="0" indent="0">
              <a:buFontTx/>
              <a:buAutoNum type="arabicPeriod"/>
              <a:defRPr/>
            </a:pPr>
            <a:r>
              <a:rPr lang="en-US" altLang="en-US" dirty="0" smtClean="0"/>
              <a:t>Leave larger bucks</a:t>
            </a:r>
          </a:p>
          <a:p>
            <a:pPr marL="0" indent="0">
              <a:buFontTx/>
              <a:buAutoNum type="arabicPeriod"/>
              <a:defRPr/>
            </a:pPr>
            <a:endParaRPr lang="en-US" altLang="en-US" dirty="0" smtClean="0"/>
          </a:p>
          <a:p>
            <a:pPr marL="0" indent="-457200">
              <a:buFontTx/>
              <a:buAutoNum type="arabicPeriod"/>
              <a:defRPr/>
            </a:pPr>
            <a:r>
              <a:rPr lang="en-US" altLang="en-US" dirty="0" smtClean="0"/>
              <a:t>Improve antlers in future</a:t>
            </a:r>
          </a:p>
          <a:p>
            <a:pPr marL="0" indent="0">
              <a:buFontTx/>
              <a:buNone/>
              <a:defRPr/>
            </a:pPr>
            <a:r>
              <a:rPr lang="en-US" altLang="en-US" dirty="0"/>
              <a:t> </a:t>
            </a:r>
            <a:r>
              <a:rPr lang="en-US" altLang="en-US" dirty="0" smtClean="0"/>
              <a:t>  generations through</a:t>
            </a:r>
          </a:p>
          <a:p>
            <a:pPr marL="0" indent="0">
              <a:buFontTx/>
              <a:buNone/>
              <a:defRPr/>
            </a:pPr>
            <a:r>
              <a:rPr lang="en-US" altLang="en-US" dirty="0"/>
              <a:t> </a:t>
            </a:r>
            <a:r>
              <a:rPr lang="en-US" altLang="en-US" dirty="0" smtClean="0"/>
              <a:t>  genetic changes </a:t>
            </a:r>
          </a:p>
        </p:txBody>
      </p:sp>
      <p:pic>
        <p:nvPicPr>
          <p:cNvPr id="5" name="Picture 5" descr="DSC_2349_cr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9066" y="1560895"/>
            <a:ext cx="3386986" cy="47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27468" y="6073538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5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chemeClr val="tx1"/>
                </a:solidFill>
              </a:rPr>
              <a:t>What makes selection </a:t>
            </a:r>
            <a:r>
              <a:rPr lang="en-US" altLang="en-US" sz="4000" b="1" dirty="0" smtClean="0">
                <a:solidFill>
                  <a:schemeClr val="tx1"/>
                </a:solidFill>
              </a:rPr>
              <a:t>more efficient in </a:t>
            </a:r>
            <a:r>
              <a:rPr lang="en-US" altLang="en-US" sz="4000" b="1" dirty="0" smtClean="0">
                <a:solidFill>
                  <a:schemeClr val="tx1"/>
                </a:solidFill>
              </a:rPr>
              <a:t>a pen?</a:t>
            </a:r>
            <a:endParaRPr lang="en-US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454553"/>
            <a:ext cx="5486400" cy="4525963"/>
          </a:xfrm>
        </p:spPr>
        <p:txBody>
          <a:bodyPr/>
          <a:lstStyle/>
          <a:p>
            <a:pPr>
              <a:buNone/>
              <a:defRPr/>
            </a:pPr>
            <a:r>
              <a:rPr lang="en-US" sz="3600" b="1" dirty="0" smtClean="0"/>
              <a:t>Kerr WMA: </a:t>
            </a:r>
            <a:endParaRPr lang="en-US" sz="3600" b="1" dirty="0" smtClean="0"/>
          </a:p>
          <a:p>
            <a:pPr>
              <a:defRPr/>
            </a:pPr>
            <a:r>
              <a:rPr lang="en-US" sz="3600" dirty="0" smtClean="0"/>
              <a:t>“Best-case”</a:t>
            </a:r>
            <a:endParaRPr lang="en-US" sz="3600" dirty="0" smtClean="0"/>
          </a:p>
          <a:p>
            <a:pPr lvl="1">
              <a:defRPr/>
            </a:pPr>
            <a:r>
              <a:rPr lang="en-US" dirty="0" smtClean="0"/>
              <a:t>85</a:t>
            </a:r>
            <a:r>
              <a:rPr lang="en-US" dirty="0" smtClean="0"/>
              <a:t>% bucks culled</a:t>
            </a:r>
          </a:p>
          <a:p>
            <a:pPr lvl="1">
              <a:defRPr/>
            </a:pPr>
            <a:r>
              <a:rPr lang="en-US" dirty="0" smtClean="0"/>
              <a:t>Breeders chosen carefully</a:t>
            </a:r>
          </a:p>
          <a:p>
            <a:pPr lvl="1">
              <a:defRPr/>
            </a:pPr>
            <a:r>
              <a:rPr lang="en-US" dirty="0" smtClean="0"/>
              <a:t>No competition</a:t>
            </a:r>
          </a:p>
          <a:p>
            <a:pPr lvl="1">
              <a:defRPr/>
            </a:pPr>
            <a:r>
              <a:rPr lang="en-US" dirty="0" smtClean="0"/>
              <a:t>Each buck bred &gt;10 does</a:t>
            </a:r>
          </a:p>
          <a:p>
            <a:pPr lvl="1">
              <a:defRPr/>
            </a:pPr>
            <a:r>
              <a:rPr lang="en-US" dirty="0" smtClean="0"/>
              <a:t>Fastest possible </a:t>
            </a:r>
            <a:r>
              <a:rPr lang="en-US" dirty="0" smtClean="0"/>
              <a:t>generation</a:t>
            </a:r>
          </a:p>
          <a:p>
            <a:pPr lvl="1">
              <a:defRPr/>
            </a:pPr>
            <a:r>
              <a:rPr lang="en-US" dirty="0" smtClean="0"/>
              <a:t>“Monte Carlo” situation</a:t>
            </a:r>
            <a:endParaRPr lang="en-US" dirty="0" smtClean="0"/>
          </a:p>
          <a:p>
            <a:pPr>
              <a:defRPr/>
            </a:pPr>
            <a:r>
              <a:rPr lang="en-US" sz="3600" dirty="0" smtClean="0"/>
              <a:t>Selection of </a:t>
            </a:r>
            <a:r>
              <a:rPr lang="en-US" sz="3600" dirty="0" smtClean="0"/>
              <a:t>does? </a:t>
            </a:r>
            <a:endParaRPr lang="en-US" sz="3600" dirty="0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81200"/>
            <a:ext cx="34290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74033" y="5911127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73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/>
          </p:cNvPicPr>
          <p:nvPr/>
        </p:nvPicPr>
        <p:blipFill>
          <a:blip r:embed="rId3" cstate="print"/>
          <a:srcRect l="4601" r="4865"/>
          <a:stretch>
            <a:fillRect/>
          </a:stretch>
        </p:blipFill>
        <p:spPr bwMode="auto">
          <a:xfrm>
            <a:off x="5430838" y="2438400"/>
            <a:ext cx="340836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 smtClean="0">
                <a:solidFill>
                  <a:schemeClr val="tx1"/>
                </a:solidFill>
              </a:rPr>
              <a:t>What makes selection </a:t>
            </a:r>
            <a:r>
              <a:rPr lang="en-US" altLang="en-US" sz="4000" b="1" dirty="0" smtClean="0">
                <a:solidFill>
                  <a:schemeClr val="tx1"/>
                </a:solidFill>
              </a:rPr>
              <a:t>more efficient in </a:t>
            </a:r>
            <a:r>
              <a:rPr lang="en-US" altLang="en-US" sz="4000" b="1" dirty="0" smtClean="0">
                <a:solidFill>
                  <a:schemeClr val="tx1"/>
                </a:solidFill>
              </a:rPr>
              <a:t>a pen?</a:t>
            </a:r>
            <a:endParaRPr lang="en-US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4525963"/>
          </a:xfrm>
        </p:spPr>
        <p:txBody>
          <a:bodyPr/>
          <a:lstStyle/>
          <a:p>
            <a:pPr>
              <a:buNone/>
              <a:defRPr/>
            </a:pPr>
            <a:r>
              <a:rPr lang="en-US" sz="3600" b="1" dirty="0" smtClean="0"/>
              <a:t>Wild deer:</a:t>
            </a:r>
          </a:p>
          <a:p>
            <a:pPr>
              <a:defRPr/>
            </a:pPr>
            <a:r>
              <a:rPr lang="en-US" sz="3600" dirty="0" smtClean="0"/>
              <a:t>55% bucks culled</a:t>
            </a:r>
          </a:p>
          <a:p>
            <a:pPr lvl="4">
              <a:defRPr/>
            </a:pPr>
            <a:endParaRPr lang="en-US" dirty="0" smtClean="0"/>
          </a:p>
          <a:p>
            <a:pPr>
              <a:defRPr/>
            </a:pPr>
            <a:r>
              <a:rPr lang="en-US" sz="3600" dirty="0" smtClean="0"/>
              <a:t>No selection on does</a:t>
            </a:r>
          </a:p>
          <a:p>
            <a:pPr lvl="4">
              <a:defRPr/>
            </a:pPr>
            <a:endParaRPr lang="en-US" dirty="0" smtClean="0"/>
          </a:p>
          <a:p>
            <a:pPr>
              <a:defRPr/>
            </a:pPr>
            <a:r>
              <a:rPr lang="en-US" sz="3600" dirty="0" smtClean="0"/>
              <a:t>More bucks mating</a:t>
            </a:r>
          </a:p>
          <a:p>
            <a:pPr lvl="1">
              <a:defRPr/>
            </a:pPr>
            <a:r>
              <a:rPr lang="en-US" sz="3200" dirty="0" smtClean="0"/>
              <a:t>1-3 does/buck</a:t>
            </a:r>
          </a:p>
          <a:p>
            <a:pPr>
              <a:defRPr/>
            </a:pPr>
            <a:r>
              <a:rPr lang="en-US" sz="3600" dirty="0" smtClean="0"/>
              <a:t>Slow generation time</a:t>
            </a:r>
          </a:p>
          <a:p>
            <a:pPr lvl="1">
              <a:defRPr/>
            </a:pPr>
            <a:r>
              <a:rPr lang="en-US" dirty="0" smtClean="0"/>
              <a:t>Few offspring bred</a:t>
            </a:r>
          </a:p>
          <a:p>
            <a:pPr lvl="1">
              <a:defRPr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912306" y="6308725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982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Response to Selection (R)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22" y="1143000"/>
            <a:ext cx="4589321" cy="4419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R = Predicted</a:t>
            </a:r>
            <a:r>
              <a:rPr lang="en-US" sz="2200" b="1" dirty="0" smtClean="0"/>
              <a:t> </a:t>
            </a:r>
            <a:r>
              <a:rPr lang="en-US" sz="2200" dirty="0" smtClean="0"/>
              <a:t>gain of antler size </a:t>
            </a:r>
            <a:r>
              <a:rPr lang="en-US" sz="2200" dirty="0" smtClean="0"/>
              <a:t>	per </a:t>
            </a:r>
            <a:r>
              <a:rPr lang="en-US" sz="2200" b="1" u="sng" dirty="0" smtClean="0"/>
              <a:t>generation</a:t>
            </a:r>
          </a:p>
          <a:p>
            <a:pPr marL="0" indent="0">
              <a:buNone/>
            </a:pPr>
            <a:r>
              <a:rPr lang="en-US" sz="2200" dirty="0" smtClean="0"/>
              <a:t>		 		                              </a:t>
            </a:r>
          </a:p>
          <a:p>
            <a:pPr marL="0" indent="0">
              <a:buNone/>
            </a:pPr>
            <a:r>
              <a:rPr lang="en-US" sz="2200" dirty="0" smtClean="0"/>
              <a:t>“Breeder’s equation”:</a:t>
            </a:r>
          </a:p>
          <a:p>
            <a:pPr marL="0" indent="0">
              <a:buNone/>
            </a:pPr>
            <a:r>
              <a:rPr lang="en-US" i="1" dirty="0" smtClean="0"/>
              <a:t>R = h² * S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2200" dirty="0" smtClean="0"/>
              <a:t>Modified for selection on 1 sex: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/>
              <a:t>R = </a:t>
            </a:r>
            <a:r>
              <a:rPr lang="en-US" i="1" dirty="0" smtClean="0"/>
              <a:t>½ (h² * S)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Selection differential (S)</a:t>
            </a:r>
          </a:p>
          <a:p>
            <a:pPr marL="0" indent="0">
              <a:buNone/>
            </a:pPr>
            <a:r>
              <a:rPr lang="en-US" sz="2200" dirty="0" smtClean="0"/>
              <a:t>Heritability of antler traits (h²)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67774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Response to Selection (R)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91" y="1539840"/>
            <a:ext cx="3408672" cy="4419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R = Predicted</a:t>
            </a:r>
            <a:r>
              <a:rPr lang="en-US" sz="1600" b="1" dirty="0" smtClean="0"/>
              <a:t> </a:t>
            </a:r>
            <a:r>
              <a:rPr lang="en-US" sz="1600" dirty="0" smtClean="0"/>
              <a:t>gain of antler size </a:t>
            </a:r>
            <a:r>
              <a:rPr lang="en-US" sz="1600" dirty="0" smtClean="0"/>
              <a:t>	per </a:t>
            </a:r>
            <a:r>
              <a:rPr lang="en-US" sz="1600" b="1" u="sng" dirty="0" smtClean="0"/>
              <a:t>generation</a:t>
            </a:r>
          </a:p>
          <a:p>
            <a:pPr marL="0" indent="0">
              <a:buNone/>
            </a:pPr>
            <a:r>
              <a:rPr lang="en-US" sz="1600" dirty="0" smtClean="0"/>
              <a:t>		 		                              </a:t>
            </a:r>
          </a:p>
          <a:p>
            <a:pPr marL="0" indent="0">
              <a:buNone/>
            </a:pPr>
            <a:r>
              <a:rPr lang="en-US" sz="1600" dirty="0" smtClean="0"/>
              <a:t>“Breeder’s equation”:</a:t>
            </a:r>
          </a:p>
          <a:p>
            <a:pPr marL="0" indent="0">
              <a:buNone/>
            </a:pPr>
            <a:r>
              <a:rPr lang="en-US" sz="2000" i="1" dirty="0" smtClean="0"/>
              <a:t>R = h² * S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 smtClean="0"/>
              <a:t>Modified for selection on 1 sex: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i="1" dirty="0"/>
              <a:t>R = </a:t>
            </a:r>
            <a:r>
              <a:rPr lang="en-US" sz="2000" i="1" dirty="0" smtClean="0"/>
              <a:t>½ (h² * S)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Selection differential (S)</a:t>
            </a:r>
          </a:p>
          <a:p>
            <a:pPr marL="0" indent="0">
              <a:buNone/>
            </a:pPr>
            <a:r>
              <a:rPr lang="en-US" sz="1600" dirty="0" smtClean="0"/>
              <a:t>Heritability of antler traits (h²)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400" dirty="0"/>
          </a:p>
          <a:p>
            <a:pPr marL="0" indent="0">
              <a:lnSpc>
                <a:spcPct val="150000"/>
              </a:lnSpc>
              <a:buNone/>
            </a:pPr>
            <a:endParaRPr lang="en-US" sz="1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442745" y="1131021"/>
            <a:ext cx="5653862" cy="569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Low heritability for younger bucks</a:t>
            </a:r>
          </a:p>
          <a:p>
            <a:endParaRPr lang="en-US" sz="2800" dirty="0"/>
          </a:p>
          <a:p>
            <a:r>
              <a:rPr lang="en-US" sz="2800" dirty="0" smtClean="0"/>
              <a:t>Long generation time</a:t>
            </a:r>
          </a:p>
          <a:p>
            <a:endParaRPr lang="en-US" sz="2800" dirty="0"/>
          </a:p>
          <a:p>
            <a:r>
              <a:rPr lang="en-US" sz="2800" dirty="0" smtClean="0"/>
              <a:t>No information on breeding values</a:t>
            </a:r>
          </a:p>
          <a:p>
            <a:endParaRPr lang="en-US" sz="2800" dirty="0"/>
          </a:p>
          <a:p>
            <a:r>
              <a:rPr lang="en-US" sz="2800" dirty="0" smtClean="0"/>
              <a:t>No ability to select does</a:t>
            </a:r>
          </a:p>
          <a:p>
            <a:endParaRPr lang="en-US" sz="2800" dirty="0"/>
          </a:p>
          <a:p>
            <a:r>
              <a:rPr lang="en-US" sz="2800" dirty="0" smtClean="0"/>
              <a:t>Fewer offspring per sire</a:t>
            </a:r>
          </a:p>
          <a:p>
            <a:endParaRPr lang="en-US" sz="2800" dirty="0"/>
          </a:p>
          <a:p>
            <a:r>
              <a:rPr lang="en-US" sz="2800" dirty="0" smtClean="0"/>
              <a:t>Not sustainable?</a:t>
            </a:r>
          </a:p>
          <a:p>
            <a:endParaRPr lang="en-US" sz="2800" dirty="0"/>
          </a:p>
          <a:p>
            <a:r>
              <a:rPr lang="en-US" sz="2800" dirty="0" smtClean="0"/>
              <a:t>Possible with rifle?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706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Other Considerations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066800"/>
            <a:ext cx="9144000" cy="548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3600" kern="0" dirty="0" smtClean="0">
                <a:solidFill>
                  <a:srgbClr val="000000"/>
                </a:solidFill>
                <a:latin typeface="Arial"/>
              </a:rPr>
              <a:t>Productivity</a:t>
            </a: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Fawn recruitment: </a:t>
            </a:r>
            <a:r>
              <a:rPr lang="en-US" altLang="en-US" b="1" kern="0" dirty="0" smtClean="0">
                <a:solidFill>
                  <a:srgbClr val="000000"/>
                </a:solidFill>
                <a:latin typeface="Arial"/>
              </a:rPr>
              <a:t>must be high and consistent</a:t>
            </a: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Nutrition influence on “potential” antler size</a:t>
            </a: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“Turn the does over…” </a:t>
            </a:r>
          </a:p>
          <a:p>
            <a:pPr lvl="2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Adult does produce most of the fawns</a:t>
            </a: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!</a:t>
            </a:r>
          </a:p>
          <a:p>
            <a:pPr lvl="2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Not selective</a:t>
            </a:r>
            <a:endParaRPr lang="en-US" altLang="en-US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421" name="Picture 5" descr="Doe and fawns_sharpen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7516" y="4169640"/>
            <a:ext cx="6030571" cy="268835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38538" y="6571260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4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Other Considerations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066800"/>
            <a:ext cx="9144000" cy="548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Ageing decisions</a:t>
            </a: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On the hoof vs. captured deer</a:t>
            </a:r>
          </a:p>
          <a:p>
            <a:pPr lvl="1">
              <a:defRPr/>
            </a:pPr>
            <a:r>
              <a:rPr lang="en-US" altLang="en-US" kern="0" dirty="0" smtClean="0">
                <a:solidFill>
                  <a:srgbClr val="000000"/>
                </a:solidFill>
                <a:latin typeface="Arial"/>
              </a:rPr>
              <a:t>Comanche study: about 20% of young bucks</a:t>
            </a:r>
            <a:endParaRPr lang="en-US" altLang="en-US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421" name="Picture 5" descr="Doe and fawns_sharpen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7588" y="3698875"/>
            <a:ext cx="7086600" cy="315912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38538" y="6571260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51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9396" name="Picture 3" descr="White-tailed deer-Faith Ranch 021_sharp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50"/>
            <a:ext cx="10325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Box 14"/>
          <p:cNvSpPr txBox="1">
            <a:spLocks noChangeArrowheads="1"/>
          </p:cNvSpPr>
          <p:nvPr/>
        </p:nvSpPr>
        <p:spPr bwMode="auto">
          <a:xfrm>
            <a:off x="188913" y="239713"/>
            <a:ext cx="88280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4000">
                <a:solidFill>
                  <a:srgbClr val="000000"/>
                </a:solidFill>
                <a:latin typeface="Arial"/>
              </a:rPr>
              <a:t>Cost of Culling</a:t>
            </a:r>
          </a:p>
          <a:p>
            <a:pPr algn="ctr"/>
            <a:r>
              <a:rPr lang="en-US" altLang="en-US" sz="3600">
                <a:solidFill>
                  <a:srgbClr val="000000"/>
                </a:solidFill>
                <a:latin typeface="Arial"/>
              </a:rPr>
              <a:t>Shooting young deer </a:t>
            </a:r>
            <a:r>
              <a:rPr lang="en-US" altLang="en-US" sz="4000">
                <a:solidFill>
                  <a:srgbClr val="000000"/>
                </a:solidFill>
                <a:latin typeface="Arial"/>
              </a:rPr>
              <a:t>→</a:t>
            </a:r>
            <a:r>
              <a:rPr lang="en-US" altLang="en-US" sz="3600">
                <a:solidFill>
                  <a:srgbClr val="000000"/>
                </a:solidFill>
                <a:latin typeface="Arial"/>
              </a:rPr>
              <a:t> Fewer old deer</a:t>
            </a:r>
          </a:p>
        </p:txBody>
      </p:sp>
      <p:sp>
        <p:nvSpPr>
          <p:cNvPr id="9" name="Multiply 8"/>
          <p:cNvSpPr/>
          <p:nvPr/>
        </p:nvSpPr>
        <p:spPr>
          <a:xfrm>
            <a:off x="-152400" y="2841625"/>
            <a:ext cx="1981200" cy="2492375"/>
          </a:xfrm>
          <a:prstGeom prst="mathMultiply">
            <a:avLst>
              <a:gd name="adj1" fmla="val 1373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1322" y="6580885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5449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601287"/>
              </p:ext>
            </p:extLst>
          </p:nvPr>
        </p:nvGraphicFramePr>
        <p:xfrm>
          <a:off x="104775" y="0"/>
          <a:ext cx="9039225" cy="672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Worksheet" r:id="rId4" imgW="8763135" imgH="6381718" progId="Excel.Sheet.8">
                  <p:embed/>
                </p:oleObj>
              </mc:Choice>
              <mc:Fallback>
                <p:oleObj name="Worksheet" r:id="rId4" imgW="8763135" imgH="638171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" y="0"/>
                        <a:ext cx="9039225" cy="672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715000" y="2362200"/>
            <a:ext cx="25908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>
              <a:lnSpc>
                <a:spcPct val="95000"/>
              </a:lnSpc>
            </a:pP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	    </a:t>
            </a:r>
            <a:r>
              <a:rPr lang="en-US" sz="2000" i="1" dirty="0">
                <a:solidFill>
                  <a:srgbClr val="000000"/>
                </a:solidFill>
                <a:cs typeface="Arial" pitchFamily="34" charset="0"/>
              </a:rPr>
              <a:t>N</a:t>
            </a:r>
          </a:p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Age            Est.</a:t>
            </a:r>
          </a:p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  1	     745</a:t>
            </a:r>
          </a:p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  2	     834</a:t>
            </a:r>
          </a:p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  3	     657</a:t>
            </a:r>
          </a:p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  4	     739</a:t>
            </a:r>
          </a:p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  5	     446</a:t>
            </a:r>
          </a:p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  6	     230</a:t>
            </a:r>
          </a:p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  7	     176</a:t>
            </a:r>
          </a:p>
          <a:p>
            <a:pPr>
              <a:lnSpc>
                <a:spcPct val="95000"/>
              </a:lnSpc>
            </a:pP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  8	     144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838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Antler Development by Age Class</a:t>
            </a:r>
            <a:endParaRPr lang="en-US" sz="28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0" y="1295400"/>
            <a:ext cx="0" cy="411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334000" y="1676400"/>
            <a:ext cx="2438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200" y="923225"/>
            <a:ext cx="4087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Best potential at 5.5 yrs +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140” at 3.5 yrs may be 170+ at 6.5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865475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Largest increase in size</a:t>
            </a: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Some young bucks have large antlers early in </a:t>
            </a:r>
            <a:r>
              <a:rPr lang="en-US" sz="2000" dirty="0" smtClean="0">
                <a:solidFill>
                  <a:srgbClr val="000000"/>
                </a:solidFill>
              </a:rPr>
              <a:t>life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Others </a:t>
            </a:r>
            <a:r>
              <a:rPr lang="en-US" sz="2000" u="sng" dirty="0" smtClean="0">
                <a:solidFill>
                  <a:srgbClr val="000000"/>
                </a:solidFill>
              </a:rPr>
              <a:t>will</a:t>
            </a:r>
            <a:r>
              <a:rPr lang="en-US" sz="2000" dirty="0" smtClean="0">
                <a:solidFill>
                  <a:srgbClr val="000000"/>
                </a:solidFill>
              </a:rPr>
              <a:t> get bigger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412671"/>
            <a:ext cx="356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South Texas Buck Capture Study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5745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4" name="Group 4"/>
          <p:cNvGrpSpPr>
            <a:grpSpLocks/>
          </p:cNvGrpSpPr>
          <p:nvPr/>
        </p:nvGrpSpPr>
        <p:grpSpPr bwMode="auto">
          <a:xfrm>
            <a:off x="701564" y="915760"/>
            <a:ext cx="7772400" cy="5791200"/>
            <a:chOff x="761" y="810"/>
            <a:chExt cx="4519" cy="3414"/>
          </a:xfrm>
        </p:grpSpPr>
        <p:graphicFrame>
          <p:nvGraphicFramePr>
            <p:cNvPr id="71685" name="Object 5"/>
            <p:cNvGraphicFramePr>
              <a:graphicFrameLocks noChangeAspect="1"/>
            </p:cNvGraphicFramePr>
            <p:nvPr/>
          </p:nvGraphicFramePr>
          <p:xfrm>
            <a:off x="761" y="810"/>
            <a:ext cx="4519" cy="3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9" name="SPW 9.0 Graph" r:id="rId4" imgW="5659200" imgH="4275720" progId="">
                    <p:embed/>
                  </p:oleObj>
                </mc:Choice>
                <mc:Fallback>
                  <p:oleObj name="SPW 9.0 Graph" r:id="rId4" imgW="5659200" imgH="42757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1" y="810"/>
                          <a:ext cx="4519" cy="34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686" name="Line 6"/>
            <p:cNvSpPr>
              <a:spLocks noChangeShapeType="1"/>
            </p:cNvSpPr>
            <p:nvPr/>
          </p:nvSpPr>
          <p:spPr bwMode="auto">
            <a:xfrm>
              <a:off x="1344" y="2928"/>
              <a:ext cx="2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688" name="Line 8"/>
            <p:cNvSpPr>
              <a:spLocks noChangeShapeType="1"/>
            </p:cNvSpPr>
            <p:nvPr/>
          </p:nvSpPr>
          <p:spPr bwMode="auto">
            <a:xfrm>
              <a:off x="1344" y="2592"/>
              <a:ext cx="2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545859" y="101025"/>
            <a:ext cx="80618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Antler size of yearling and mature bucks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8315" y="1623733"/>
            <a:ext cx="5316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An inexact science….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Poor yearlings are less likely to become giants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Some poor yearlings turn out ok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Some </a:t>
            </a:r>
            <a:r>
              <a:rPr lang="en-US" b="1" dirty="0">
                <a:solidFill>
                  <a:srgbClr val="000000"/>
                </a:solidFill>
              </a:rPr>
              <a:t>good yearlings never measure </a:t>
            </a:r>
            <a:r>
              <a:rPr lang="en-US" b="1" dirty="0" smtClean="0">
                <a:solidFill>
                  <a:srgbClr val="000000"/>
                </a:solidFill>
              </a:rPr>
              <a:t>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23251"/>
            <a:ext cx="3198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</a:rPr>
              <a:t>South </a:t>
            </a:r>
            <a:r>
              <a:rPr lang="en-US" sz="1600" i="1" dirty="0">
                <a:solidFill>
                  <a:srgbClr val="000000"/>
                </a:solidFill>
              </a:rPr>
              <a:t>Texas Buck Capture </a:t>
            </a:r>
            <a:r>
              <a:rPr lang="en-US" sz="1600" i="1" dirty="0" smtClean="0">
                <a:solidFill>
                  <a:srgbClr val="000000"/>
                </a:solidFill>
              </a:rPr>
              <a:t>Study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8818" y="6571260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R. DeYoung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1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3116628" y="101025"/>
            <a:ext cx="29202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00"/>
                </a:solidFill>
              </a:rPr>
              <a:t>Options</a:t>
            </a:r>
            <a:r>
              <a:rPr lang="is-IS" sz="4000" b="1" dirty="0" smtClean="0">
                <a:solidFill>
                  <a:srgbClr val="000000"/>
                </a:solidFill>
              </a:rPr>
              <a:t>…..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8818" y="6571260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R. DeYoung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“Monte Carlo”? </a:t>
            </a:r>
            <a:endParaRPr lang="en-US" b="1" dirty="0" smtClean="0">
              <a:solidFill>
                <a:srgbClr val="000000"/>
              </a:solidFill>
            </a:endParaRP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Increase the odds   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DMP?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Hope for good breeding values</a:t>
            </a:r>
          </a:p>
          <a:p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Other</a:t>
            </a:r>
            <a:r>
              <a:rPr lang="is-IS" b="1" dirty="0" smtClean="0">
                <a:solidFill>
                  <a:srgbClr val="000000"/>
                </a:solidFill>
              </a:rPr>
              <a:t>…..?</a:t>
            </a:r>
            <a:endParaRPr lang="is-IS" b="1" dirty="0">
              <a:solidFill>
                <a:srgbClr val="000000"/>
              </a:solidFill>
            </a:endParaRP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Goals and philosophy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A</a:t>
            </a:r>
            <a:r>
              <a:rPr lang="is-IS" b="1" dirty="0" smtClean="0">
                <a:solidFill>
                  <a:srgbClr val="000000"/>
                </a:solidFill>
              </a:rPr>
              <a:t>t some point, no longer “wild deer”</a:t>
            </a:r>
            <a:endParaRPr lang="en-US" b="1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1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Critical questions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257800"/>
          </a:xfrm>
        </p:spPr>
        <p:txBody>
          <a:bodyPr/>
          <a:lstStyle/>
          <a:p>
            <a:r>
              <a:rPr lang="en-US" altLang="en-US" sz="3600" dirty="0" smtClean="0"/>
              <a:t>If a buck has small antlers as a youngster, will he remain small?</a:t>
            </a:r>
          </a:p>
          <a:p>
            <a:pPr lvl="2"/>
            <a:endParaRPr lang="en-US" altLang="en-US" dirty="0" smtClean="0"/>
          </a:p>
          <a:p>
            <a:r>
              <a:rPr lang="en-US" altLang="en-US" sz="3600" dirty="0" smtClean="0"/>
              <a:t>Does phenotype = genotype?</a:t>
            </a:r>
          </a:p>
          <a:p>
            <a:pPr lvl="1"/>
            <a:r>
              <a:rPr lang="en-US" altLang="en-US" dirty="0" smtClean="0"/>
              <a:t>(how reliable are antlers?)</a:t>
            </a:r>
            <a:endParaRPr lang="en-US" altLang="en-US" dirty="0" smtClean="0"/>
          </a:p>
          <a:p>
            <a:pPr lvl="2"/>
            <a:endParaRPr lang="en-US" altLang="en-US" dirty="0" smtClean="0"/>
          </a:p>
          <a:p>
            <a:r>
              <a:rPr lang="en-US" altLang="en-US" sz="3600" dirty="0" smtClean="0"/>
              <a:t>What other factors should influence my decision to cull?</a:t>
            </a:r>
          </a:p>
        </p:txBody>
      </p:sp>
    </p:spTree>
    <p:extLst>
      <p:ext uri="{BB962C8B-B14F-4D97-AF65-F5344CB8AC3E}">
        <p14:creationId xmlns:p14="http://schemas.microsoft.com/office/powerpoint/2010/main" val="286759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effectLst/>
              </a:rPr>
              <a:t>Should I </a:t>
            </a:r>
            <a:r>
              <a:rPr lang="en-US" sz="3600" dirty="0" smtClean="0">
                <a:solidFill>
                  <a:schemeClr val="tx1"/>
                </a:solidFill>
                <a:effectLst/>
              </a:rPr>
              <a:t>cull, shoot spikes, etc.????</a:t>
            </a:r>
            <a:endParaRPr lang="en-US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8991600" cy="52578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It depends….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Culling is viable practice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Your </a:t>
            </a:r>
            <a:r>
              <a:rPr lang="en-US" sz="2400" dirty="0">
                <a:solidFill>
                  <a:schemeClr val="tx1"/>
                </a:solidFill>
              </a:rPr>
              <a:t>goals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What </a:t>
            </a:r>
            <a:r>
              <a:rPr lang="en-US" sz="2000" dirty="0" smtClean="0">
                <a:solidFill>
                  <a:schemeClr val="tx1"/>
                </a:solidFill>
              </a:rPr>
              <a:t>you like/need </a:t>
            </a:r>
            <a:r>
              <a:rPr lang="en-US" sz="2000" dirty="0">
                <a:solidFill>
                  <a:schemeClr val="tx1"/>
                </a:solidFill>
              </a:rPr>
              <a:t>to harvest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Your management intensity </a:t>
            </a:r>
          </a:p>
          <a:p>
            <a:pPr lvl="2"/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Your population status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Nutrition, age structure</a:t>
            </a:r>
          </a:p>
          <a:p>
            <a:pPr lvl="2"/>
            <a:r>
              <a:rPr lang="en-US" sz="2000" b="1" u="sng" dirty="0" smtClean="0">
                <a:solidFill>
                  <a:schemeClr val="tx1"/>
                </a:solidFill>
              </a:rPr>
              <a:t>Recruitment</a:t>
            </a:r>
            <a:r>
              <a:rPr lang="en-US" sz="2000" dirty="0" smtClean="0">
                <a:solidFill>
                  <a:schemeClr val="tx1"/>
                </a:solidFill>
              </a:rPr>
              <a:t>, “closure”</a:t>
            </a:r>
            <a:endParaRPr lang="en-US" sz="2000" b="1" u="sng" dirty="0">
              <a:solidFill>
                <a:schemeClr val="tx1"/>
              </a:solidFill>
            </a:endParaRPr>
          </a:p>
          <a:p>
            <a:pPr lvl="2"/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No “1 size fits all” recommendation</a:t>
            </a:r>
          </a:p>
          <a:p>
            <a:pPr lvl="1"/>
            <a:endParaRPr lang="en-US" sz="2400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Both </a:t>
            </a:r>
            <a:r>
              <a:rPr lang="en-US" sz="2400" dirty="0">
                <a:solidFill>
                  <a:schemeClr val="tx1"/>
                </a:solidFill>
              </a:rPr>
              <a:t>culling and not culling have been </a:t>
            </a:r>
            <a:r>
              <a:rPr lang="en-US" sz="2400" dirty="0" smtClean="0">
                <a:solidFill>
                  <a:schemeClr val="tx1"/>
                </a:solidFill>
              </a:rPr>
              <a:t>successful</a:t>
            </a:r>
          </a:p>
          <a:p>
            <a:pPr lvl="1"/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57351" name="Picture 7" descr="C:\Users\karwd00\Pictures\ckwri photos 2009\whitetail buck RW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05000"/>
            <a:ext cx="3584448" cy="26883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Box 4"/>
          <p:cNvSpPr txBox="1"/>
          <p:nvPr/>
        </p:nvSpPr>
        <p:spPr>
          <a:xfrm>
            <a:off x="7939480" y="4343400"/>
            <a:ext cx="7473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R. DeYoung</a:t>
            </a:r>
          </a:p>
        </p:txBody>
      </p:sp>
    </p:spTree>
    <p:extLst>
      <p:ext uri="{BB962C8B-B14F-4D97-AF65-F5344CB8AC3E}">
        <p14:creationId xmlns:p14="http://schemas.microsoft.com/office/powerpoint/2010/main" val="94131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DSC_0033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-1447800" y="-9425"/>
            <a:ext cx="10591800" cy="704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193654" y="3950394"/>
            <a:ext cx="5867400" cy="11430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1" hangingPunct="1"/>
            <a:r>
              <a:rPr lang="en-US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Methods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8128" y="4940994"/>
            <a:ext cx="6383014" cy="1993877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1" hangingPunct="1">
              <a:spcBef>
                <a:spcPct val="15000"/>
              </a:spcBef>
            </a:pPr>
            <a:r>
              <a:rPr lang="en-US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Helicopter/net-gun capture</a:t>
            </a:r>
          </a:p>
          <a:p>
            <a:pPr eaLnBrk="1" hangingPunct="1">
              <a:spcBef>
                <a:spcPct val="15000"/>
              </a:spcBef>
            </a:pPr>
            <a:r>
              <a:rPr lang="en-US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Bucks captured randomly</a:t>
            </a:r>
          </a:p>
          <a:p>
            <a:pPr eaLnBrk="1" hangingPunct="1">
              <a:spcBef>
                <a:spcPct val="15000"/>
              </a:spcBef>
            </a:pPr>
            <a:r>
              <a:rPr lang="en-US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 ranches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95600" y="533400"/>
            <a:ext cx="617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kern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South Texas Buck Capture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93225" y="6776185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4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7651" name="Picture 5" descr="DSC_2349_cr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7400"/>
            <a:ext cx="22098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52" name="Straight Arrow Connector 8"/>
          <p:cNvCxnSpPr>
            <a:cxnSpLocks noChangeShapeType="1"/>
          </p:cNvCxnSpPr>
          <p:nvPr/>
        </p:nvCxnSpPr>
        <p:spPr bwMode="auto">
          <a:xfrm flipV="1">
            <a:off x="2895600" y="1789113"/>
            <a:ext cx="2905125" cy="1639887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27653" name="Straight Arrow Connector 9"/>
          <p:cNvCxnSpPr>
            <a:cxnSpLocks noChangeShapeType="1"/>
          </p:cNvCxnSpPr>
          <p:nvPr/>
        </p:nvCxnSpPr>
        <p:spPr bwMode="auto">
          <a:xfrm>
            <a:off x="2895600" y="3429000"/>
            <a:ext cx="2209800" cy="158273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15" name="Rectangle 14"/>
          <p:cNvSpPr/>
          <p:nvPr/>
        </p:nvSpPr>
        <p:spPr>
          <a:xfrm>
            <a:off x="4000500" y="2819401"/>
            <a:ext cx="875429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?</a:t>
            </a:r>
          </a:p>
        </p:txBody>
      </p:sp>
      <p:pic>
        <p:nvPicPr>
          <p:cNvPr id="27655" name="Picture 1"/>
          <p:cNvPicPr>
            <a:picLocks noChangeAspect="1"/>
          </p:cNvPicPr>
          <p:nvPr/>
        </p:nvPicPr>
        <p:blipFill>
          <a:blip r:embed="rId3" cstate="print"/>
          <a:srcRect l="7365" t="-305" r="23651"/>
          <a:stretch>
            <a:fillRect/>
          </a:stretch>
        </p:blipFill>
        <p:spPr bwMode="auto">
          <a:xfrm>
            <a:off x="5800725" y="228600"/>
            <a:ext cx="3232150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276600"/>
            <a:ext cx="24384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328836" y="3104992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9761" y="6500654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3459" y="4916329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D. Hewitt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0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>
                <a:solidFill>
                  <a:schemeClr val="bg1"/>
                </a:solidFill>
              </a:rPr>
              <a:t>Spikes vs. Forks Over Time</a:t>
            </a:r>
            <a:endParaRPr lang="en-US" altLang="en-US" sz="4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228600" y="1524000"/>
          <a:ext cx="8153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2133600" y="4267200"/>
            <a:ext cx="681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FF00"/>
                </a:solidFill>
                <a:latin typeface="Arial"/>
              </a:rPr>
              <a:t>15”</a:t>
            </a: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8234363" y="2133600"/>
            <a:ext cx="6810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FF00"/>
                </a:solidFill>
                <a:latin typeface="Arial"/>
              </a:rPr>
              <a:t>10”</a:t>
            </a:r>
          </a:p>
        </p:txBody>
      </p:sp>
      <p:sp>
        <p:nvSpPr>
          <p:cNvPr id="28678" name="Rectangle 1"/>
          <p:cNvSpPr>
            <a:spLocks noChangeArrowheads="1"/>
          </p:cNvSpPr>
          <p:nvPr/>
        </p:nvSpPr>
        <p:spPr bwMode="auto">
          <a:xfrm>
            <a:off x="1447800" y="5638800"/>
            <a:ext cx="304800" cy="304800"/>
          </a:xfrm>
          <a:prstGeom prst="rect">
            <a:avLst/>
          </a:prstGeom>
          <a:solidFill>
            <a:schemeClr val="tx1"/>
          </a:solidFill>
          <a:ln w="12700" algn="ctr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679" name="Straight Arrow Connector 4"/>
          <p:cNvCxnSpPr>
            <a:cxnSpLocks noChangeShapeType="1"/>
            <a:stCxn id="28676" idx="3"/>
          </p:cNvCxnSpPr>
          <p:nvPr/>
        </p:nvCxnSpPr>
        <p:spPr bwMode="auto">
          <a:xfrm flipV="1">
            <a:off x="2814638" y="4191000"/>
            <a:ext cx="309562" cy="306388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28680" name="Straight Arrow Connector 8"/>
          <p:cNvCxnSpPr>
            <a:cxnSpLocks noChangeShapeType="1"/>
          </p:cNvCxnSpPr>
          <p:nvPr/>
        </p:nvCxnSpPr>
        <p:spPr bwMode="auto">
          <a:xfrm>
            <a:off x="2814638" y="4535488"/>
            <a:ext cx="309562" cy="193675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28681" name="Straight Arrow Connector 16"/>
          <p:cNvCxnSpPr>
            <a:cxnSpLocks noChangeShapeType="1"/>
            <a:stCxn id="28677" idx="1"/>
          </p:cNvCxnSpPr>
          <p:nvPr/>
        </p:nvCxnSpPr>
        <p:spPr bwMode="auto">
          <a:xfrm flipH="1" flipV="1">
            <a:off x="8001000" y="2278063"/>
            <a:ext cx="233363" cy="85725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28682" name="Straight Arrow Connector 22"/>
          <p:cNvCxnSpPr>
            <a:cxnSpLocks noChangeShapeType="1"/>
            <a:stCxn id="28677" idx="1"/>
          </p:cNvCxnSpPr>
          <p:nvPr/>
        </p:nvCxnSpPr>
        <p:spPr bwMode="auto">
          <a:xfrm flipH="1">
            <a:off x="8001000" y="2363788"/>
            <a:ext cx="233363" cy="231775"/>
          </a:xfrm>
          <a:prstGeom prst="straightConnector1">
            <a:avLst/>
          </a:prstGeom>
          <a:noFill/>
          <a:ln w="25400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8683" name="TextBox 1"/>
          <p:cNvSpPr txBox="1">
            <a:spLocks noChangeArrowheads="1"/>
          </p:cNvSpPr>
          <p:nvPr/>
        </p:nvSpPr>
        <p:spPr bwMode="auto">
          <a:xfrm>
            <a:off x="7620000" y="5607050"/>
            <a:ext cx="325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FF00"/>
                </a:solidFill>
                <a:latin typeface="Arial"/>
              </a:rPr>
              <a:t>≥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403" y="657092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Hewitt et al. 2014; Journal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Wildlife Management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78:976–984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40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>
                <a:solidFill>
                  <a:schemeClr val="bg1"/>
                </a:solidFill>
              </a:rPr>
              <a:t>Yearling vs. Mature Antler Size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838200" y="1524000"/>
          <a:ext cx="7696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-2403" y="658055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Hewitt et al. 2014; Journal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Wildlife Management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78:976–984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3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>
                <a:solidFill>
                  <a:schemeClr val="bg1"/>
                </a:solidFill>
              </a:rPr>
              <a:t>Yearling vs. Mature Antler Size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838200" y="1524000"/>
          <a:ext cx="7696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-2403" y="657092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Hewitt et al. 2014; Journal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Wildlife Management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78:976–984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27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534905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</a:rPr>
              <a:t>If a </a:t>
            </a:r>
            <a:r>
              <a:rPr lang="en-US" altLang="en-US" sz="4000" dirty="0" smtClean="0">
                <a:solidFill>
                  <a:schemeClr val="tx1"/>
                </a:solidFill>
              </a:rPr>
              <a:t>young buck has small antlers, will he </a:t>
            </a:r>
            <a:r>
              <a:rPr lang="en-US" altLang="en-US" sz="4000" dirty="0">
                <a:solidFill>
                  <a:schemeClr val="tx1"/>
                </a:solidFill>
              </a:rPr>
              <a:t>remain </a:t>
            </a:r>
            <a:r>
              <a:rPr lang="en-US" altLang="en-US" sz="4000" dirty="0" smtClean="0">
                <a:solidFill>
                  <a:schemeClr val="tx1"/>
                </a:solidFill>
              </a:rPr>
              <a:t>proportionally smaller </a:t>
            </a:r>
            <a:r>
              <a:rPr lang="en-US" altLang="en-US" sz="4000" dirty="0">
                <a:solidFill>
                  <a:schemeClr val="tx1"/>
                </a:solidFill>
              </a:rPr>
              <a:t>at </a:t>
            </a:r>
            <a:r>
              <a:rPr lang="en-US" altLang="en-US" sz="4000" dirty="0" smtClean="0">
                <a:solidFill>
                  <a:schemeClr val="tx1"/>
                </a:solidFill>
              </a:rPr>
              <a:t>maturity?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4820" name="Picture 5" descr="DSC_2349_cr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36950"/>
            <a:ext cx="1590675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821" name="Straight Arrow Connector 8"/>
          <p:cNvCxnSpPr>
            <a:cxnSpLocks noChangeShapeType="1"/>
          </p:cNvCxnSpPr>
          <p:nvPr/>
        </p:nvCxnSpPr>
        <p:spPr bwMode="auto">
          <a:xfrm flipV="1">
            <a:off x="2113550" y="3200400"/>
            <a:ext cx="3048000" cy="12763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4823" name="Picture 1"/>
          <p:cNvPicPr>
            <a:picLocks noChangeAspect="1"/>
          </p:cNvPicPr>
          <p:nvPr/>
        </p:nvPicPr>
        <p:blipFill>
          <a:blip r:embed="rId4" cstate="print"/>
          <a:srcRect l="7365" t="-305" r="23651"/>
          <a:stretch>
            <a:fillRect/>
          </a:stretch>
        </p:blipFill>
        <p:spPr bwMode="auto">
          <a:xfrm>
            <a:off x="5445913" y="2286000"/>
            <a:ext cx="232568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3888" y="4371975"/>
            <a:ext cx="175577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802973" y="2313363"/>
            <a:ext cx="4062430" cy="3251767"/>
            <a:chOff x="803610" y="2313271"/>
            <a:chExt cx="4062030" cy="3251843"/>
          </a:xfrm>
        </p:grpSpPr>
        <p:sp>
          <p:nvSpPr>
            <p:cNvPr id="3" name="Rectangle 2"/>
            <p:cNvSpPr/>
            <p:nvPr/>
          </p:nvSpPr>
          <p:spPr>
            <a:xfrm>
              <a:off x="803610" y="2313271"/>
              <a:ext cx="4062030" cy="7079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00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In general, yes…</a:t>
              </a:r>
              <a:endParaRPr lang="en-US" sz="4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828" name="Straight Arrow Connector 9"/>
            <p:cNvCxnSpPr>
              <a:cxnSpLocks noChangeShapeType="1"/>
            </p:cNvCxnSpPr>
            <p:nvPr/>
          </p:nvCxnSpPr>
          <p:spPr bwMode="auto">
            <a:xfrm>
              <a:off x="2104045" y="4481945"/>
              <a:ext cx="1590467" cy="1083169"/>
            </a:xfrm>
            <a:prstGeom prst="straightConnector1">
              <a:avLst/>
            </a:prstGeom>
            <a:noFill/>
            <a:ln w="889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3262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3006</TotalTime>
  <Words>1449</Words>
  <Application>Microsoft Macintosh PowerPoint</Application>
  <PresentationFormat>On-screen Show (4:3)</PresentationFormat>
  <Paragraphs>321</Paragraphs>
  <Slides>30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3_Default Design</vt:lpstr>
      <vt:lpstr>1_Default Design</vt:lpstr>
      <vt:lpstr>12_Default Design</vt:lpstr>
      <vt:lpstr>3_Office Theme</vt:lpstr>
      <vt:lpstr>Office Theme</vt:lpstr>
      <vt:lpstr>1_Office Theme</vt:lpstr>
      <vt:lpstr>Worksheet</vt:lpstr>
      <vt:lpstr>SPW 9.0 Graph</vt:lpstr>
      <vt:lpstr>PowerPoint Presentation</vt:lpstr>
      <vt:lpstr>Why would anyone cull?</vt:lpstr>
      <vt:lpstr>Critical questions</vt:lpstr>
      <vt:lpstr>Methods</vt:lpstr>
      <vt:lpstr>PowerPoint Presentation</vt:lpstr>
      <vt:lpstr>Spikes vs. Forks Over Time</vt:lpstr>
      <vt:lpstr>Yearling vs. Mature Antler Size</vt:lpstr>
      <vt:lpstr>Yearling vs. Mature Antler Size</vt:lpstr>
      <vt:lpstr>If a young buck has small antlers, will he remain proportionally smaller at maturity?</vt:lpstr>
      <vt:lpstr>PowerPoint Presentation</vt:lpstr>
      <vt:lpstr>Heritabilities of Antler Points</vt:lpstr>
      <vt:lpstr>Heritabilities of GBC </vt:lpstr>
      <vt:lpstr>PowerPoint Presentation</vt:lpstr>
      <vt:lpstr>PowerPoint Presentation</vt:lpstr>
      <vt:lpstr>PowerPoint Presentation</vt:lpstr>
      <vt:lpstr>Critical questions</vt:lpstr>
      <vt:lpstr>Selection</vt:lpstr>
      <vt:lpstr>Works in pen, but not wild…</vt:lpstr>
      <vt:lpstr>PowerPoint Presentation</vt:lpstr>
      <vt:lpstr>What makes selection more efficient in a pen?</vt:lpstr>
      <vt:lpstr>What makes selection more efficient in a pen?</vt:lpstr>
      <vt:lpstr>Response to Selection (R) </vt:lpstr>
      <vt:lpstr>Response to Selection (R) </vt:lpstr>
      <vt:lpstr>Other Considerations</vt:lpstr>
      <vt:lpstr>Other Considerations</vt:lpstr>
      <vt:lpstr>PowerPoint Presentation</vt:lpstr>
      <vt:lpstr>Antler Development by Age Class</vt:lpstr>
      <vt:lpstr>PowerPoint Presentation</vt:lpstr>
      <vt:lpstr>PowerPoint Presentation</vt:lpstr>
      <vt:lpstr>Should I cull, shoot spikes, etc.????</vt:lpstr>
    </vt:vector>
  </TitlesOfParts>
  <Company>Texas A&amp;M University--Kingsville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DeYoung</dc:creator>
  <cp:lastModifiedBy>Randy DeYoung</cp:lastModifiedBy>
  <cp:revision>86</cp:revision>
  <dcterms:created xsi:type="dcterms:W3CDTF">2016-08-09T15:28:28Z</dcterms:created>
  <dcterms:modified xsi:type="dcterms:W3CDTF">2017-03-03T14:44:41Z</dcterms:modified>
</cp:coreProperties>
</file>