
<file path=[Content_Types].xml><?xml version="1.0" encoding="utf-8"?>
<Types xmlns="http://schemas.openxmlformats.org/package/2006/content-types">
  <Default Extension="xml" ContentType="application/xml"/>
  <Default Extension="jpeg" ContentType="image/jpeg"/>
  <Default Extension="tiff" ContentType="image/tiff"/>
  <Default Extension="rels" ContentType="application/vnd.openxmlformats-package.relationships+xml"/>
  <Default Extension="xlsx" ContentType="application/vnd.openxmlformats-officedocument.spreadsheetml.sheet"/>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notesSlides/notesSlide6.xml" ContentType="application/vnd.openxmlformats-officedocument.presentationml.notesSlide+xml"/>
  <Override PartName="/ppt/charts/chart2.xml" ContentType="application/vnd.openxmlformats-officedocument.drawingml.chart+xml"/>
  <Override PartName="/ppt/drawings/drawing1.xml" ContentType="application/vnd.openxmlformats-officedocument.drawingml.chartshape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
  </p:notesMasterIdLst>
  <p:handoutMasterIdLst>
    <p:handoutMasterId r:id="rId14"/>
  </p:handoutMasterIdLst>
  <p:sldIdLst>
    <p:sldId id="325" r:id="rId2"/>
    <p:sldId id="326" r:id="rId3"/>
    <p:sldId id="377" r:id="rId4"/>
    <p:sldId id="330" r:id="rId5"/>
    <p:sldId id="378" r:id="rId6"/>
    <p:sldId id="327" r:id="rId7"/>
    <p:sldId id="381" r:id="rId8"/>
    <p:sldId id="331" r:id="rId9"/>
    <p:sldId id="354" r:id="rId10"/>
    <p:sldId id="380" r:id="rId11"/>
    <p:sldId id="329" r:id="rId12"/>
  </p:sldIdLst>
  <p:sldSz cx="9144000" cy="6858000" type="screen4x3"/>
  <p:notesSz cx="7099300" cy="102346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2932">
          <p15:clr>
            <a:srgbClr val="A4A3A4"/>
          </p15:clr>
        </p15:guide>
        <p15:guide id="2" pos="2212">
          <p15:clr>
            <a:srgbClr val="A4A3A4"/>
          </p15:clr>
        </p15:guide>
        <p15:guide id="3" orient="horz" pos="2957">
          <p15:clr>
            <a:srgbClr val="A4A3A4"/>
          </p15:clr>
        </p15:guide>
        <p15:guide id="4" pos="2237">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9966"/>
    <a:srgbClr val="351111"/>
    <a:srgbClr val="4B1919"/>
    <a:srgbClr val="622020"/>
    <a:srgbClr val="00CC00"/>
    <a:srgbClr val="006600"/>
    <a:srgbClr val="008000"/>
    <a:srgbClr val="FFFF00"/>
    <a:srgbClr val="FF5050"/>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88" autoAdjust="0"/>
    <p:restoredTop sz="89474" autoAdjust="0"/>
  </p:normalViewPr>
  <p:slideViewPr>
    <p:cSldViewPr>
      <p:cViewPr varScale="1">
        <p:scale>
          <a:sx n="130" d="100"/>
          <a:sy n="130" d="100"/>
        </p:scale>
        <p:origin x="-768" y="-96"/>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92" d="100"/>
          <a:sy n="92" d="100"/>
        </p:scale>
        <p:origin x="2826" y="90"/>
      </p:cViewPr>
      <p:guideLst>
        <p:guide orient="horz" pos="3196"/>
        <p:guide orient="horz" pos="3224"/>
        <p:guide pos="2211"/>
        <p:guide pos="2236"/>
      </p:guideLst>
    </p:cSldViewPr>
  </p:notesViewPr>
  <p:gridSpacing cx="76200" cy="76200"/>
</p:viewPr>
</file>

<file path=ppt/_rels/presentation.xml.rels><?xml version="1.0" encoding="UTF-8" standalone="yes"?>
<Relationships xmlns="http://schemas.openxmlformats.org/package/2006/relationships"><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notesMaster" Target="notesMasters/notesMaster1.xml"/><Relationship Id="rId14" Type="http://schemas.openxmlformats.org/officeDocument/2006/relationships/handoutMaster" Target="handoutMasters/handoutMaster1.xml"/><Relationship Id="rId15" Type="http://schemas.openxmlformats.org/officeDocument/2006/relationships/printerSettings" Target="printerSettings/printerSettings1.bin"/><Relationship Id="rId16" Type="http://schemas.openxmlformats.org/officeDocument/2006/relationships/presProps" Target="presProps.xml"/><Relationship Id="rId17" Type="http://schemas.openxmlformats.org/officeDocument/2006/relationships/viewProps" Target="viewProps.xml"/><Relationship Id="rId18" Type="http://schemas.openxmlformats.org/officeDocument/2006/relationships/theme" Target="theme/theme1.xml"/><Relationship Id="rId19"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Sheet2.xlsx"/><Relationship Id="rId2"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rAngAx val="1"/>
    </c:view3D>
    <c:floor>
      <c:thickness val="0"/>
    </c:floor>
    <c:sideWall>
      <c:thickness val="0"/>
    </c:sideWall>
    <c:backWall>
      <c:thickness val="0"/>
    </c:backWall>
    <c:plotArea>
      <c:layout/>
      <c:bar3DChart>
        <c:barDir val="col"/>
        <c:grouping val="clustered"/>
        <c:varyColors val="0"/>
        <c:ser>
          <c:idx val="0"/>
          <c:order val="0"/>
          <c:tx>
            <c:strRef>
              <c:f>Sheet1!$B$1</c:f>
              <c:strCache>
                <c:ptCount val="1"/>
                <c:pt idx="0">
                  <c:v>Multiple of BMR</c:v>
                </c:pt>
              </c:strCache>
            </c:strRef>
          </c:tx>
          <c:spPr>
            <a:solidFill>
              <a:schemeClr val="bg1">
                <a:lumMod val="65000"/>
              </a:schemeClr>
            </a:solidFill>
          </c:spPr>
          <c:invertIfNegative val="0"/>
          <c:dLbls>
            <c:txPr>
              <a:bodyPr/>
              <a:lstStyle/>
              <a:p>
                <a:pPr>
                  <a:defRPr>
                    <a:solidFill>
                      <a:schemeClr val="bg1"/>
                    </a:solidFill>
                  </a:defRPr>
                </a:pPr>
                <a:endParaRPr lang="en-US"/>
              </a:p>
            </c:txPr>
            <c:showLegendKey val="0"/>
            <c:showVal val="1"/>
            <c:showCatName val="0"/>
            <c:showSerName val="0"/>
            <c:showPercent val="0"/>
            <c:showBubbleSize val="0"/>
            <c:showLeaderLines val="0"/>
          </c:dLbls>
          <c:cat>
            <c:strRef>
              <c:f>Sheet1!$A$2:$A$6</c:f>
              <c:strCache>
                <c:ptCount val="5"/>
                <c:pt idx="0">
                  <c:v>Antler</c:v>
                </c:pt>
                <c:pt idx="1">
                  <c:v>Stand</c:v>
                </c:pt>
                <c:pt idx="2">
                  <c:v>Walk</c:v>
                </c:pt>
                <c:pt idx="3">
                  <c:v>Lactate</c:v>
                </c:pt>
                <c:pt idx="4">
                  <c:v>Growth</c:v>
                </c:pt>
              </c:strCache>
            </c:strRef>
          </c:cat>
          <c:val>
            <c:numRef>
              <c:f>Sheet1!$B$2:$B$6</c:f>
              <c:numCache>
                <c:formatCode>General</c:formatCode>
                <c:ptCount val="5"/>
                <c:pt idx="0">
                  <c:v>1.49</c:v>
                </c:pt>
                <c:pt idx="1">
                  <c:v>1.9</c:v>
                </c:pt>
                <c:pt idx="2">
                  <c:v>2.06</c:v>
                </c:pt>
                <c:pt idx="3">
                  <c:v>3.49</c:v>
                </c:pt>
                <c:pt idx="4">
                  <c:v>4.4</c:v>
                </c:pt>
              </c:numCache>
            </c:numRef>
          </c:val>
        </c:ser>
        <c:dLbls>
          <c:showLegendKey val="0"/>
          <c:showVal val="1"/>
          <c:showCatName val="0"/>
          <c:showSerName val="0"/>
          <c:showPercent val="0"/>
          <c:showBubbleSize val="0"/>
        </c:dLbls>
        <c:gapWidth val="150"/>
        <c:shape val="box"/>
        <c:axId val="2136463128"/>
        <c:axId val="2136454952"/>
        <c:axId val="0"/>
      </c:bar3DChart>
      <c:catAx>
        <c:axId val="2136463128"/>
        <c:scaling>
          <c:orientation val="minMax"/>
        </c:scaling>
        <c:delete val="0"/>
        <c:axPos val="b"/>
        <c:majorTickMark val="none"/>
        <c:minorTickMark val="none"/>
        <c:tickLblPos val="nextTo"/>
        <c:txPr>
          <a:bodyPr/>
          <a:lstStyle/>
          <a:p>
            <a:pPr>
              <a:defRPr>
                <a:solidFill>
                  <a:schemeClr val="bg1"/>
                </a:solidFill>
                <a:latin typeface="Franklin Gothic Book" pitchFamily="34" charset="0"/>
              </a:defRPr>
            </a:pPr>
            <a:endParaRPr lang="en-US"/>
          </a:p>
        </c:txPr>
        <c:crossAx val="2136454952"/>
        <c:crosses val="autoZero"/>
        <c:auto val="1"/>
        <c:lblAlgn val="ctr"/>
        <c:lblOffset val="100"/>
        <c:noMultiLvlLbl val="0"/>
      </c:catAx>
      <c:valAx>
        <c:axId val="2136454952"/>
        <c:scaling>
          <c:orientation val="minMax"/>
        </c:scaling>
        <c:delete val="1"/>
        <c:axPos val="l"/>
        <c:numFmt formatCode="General" sourceLinked="1"/>
        <c:majorTickMark val="out"/>
        <c:minorTickMark val="none"/>
        <c:tickLblPos val="none"/>
        <c:crossAx val="2136463128"/>
        <c:crosses val="autoZero"/>
        <c:crossBetween val="between"/>
      </c:valAx>
    </c:plotArea>
    <c:legend>
      <c:legendPos val="t"/>
      <c:layout/>
      <c:overlay val="0"/>
      <c:txPr>
        <a:bodyPr/>
        <a:lstStyle/>
        <a:p>
          <a:pPr>
            <a:defRPr>
              <a:solidFill>
                <a:schemeClr val="bg1"/>
              </a:solidFill>
            </a:defRPr>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strRef>
              <c:f>Sheet1!$B$1</c:f>
              <c:strCache>
                <c:ptCount val="1"/>
                <c:pt idx="0">
                  <c:v>Maintenance</c:v>
                </c:pt>
              </c:strCache>
            </c:strRef>
          </c:tx>
          <c:cat>
            <c:strRef>
              <c:f>Sheet1!$A$2:$A$7</c:f>
              <c:strCache>
                <c:ptCount val="1"/>
                <c:pt idx="0">
                  <c:v>           Season </c:v>
                </c:pt>
              </c:strCache>
            </c:strRef>
          </c:cat>
          <c:val>
            <c:numRef>
              <c:f>Sheet1!$B$2:$B$7</c:f>
              <c:numCache>
                <c:formatCode>General</c:formatCode>
                <c:ptCount val="6"/>
                <c:pt idx="0">
                  <c:v>2.17</c:v>
                </c:pt>
                <c:pt idx="1">
                  <c:v>2.17</c:v>
                </c:pt>
                <c:pt idx="2">
                  <c:v>2.17</c:v>
                </c:pt>
                <c:pt idx="3">
                  <c:v>2.17</c:v>
                </c:pt>
                <c:pt idx="4">
                  <c:v>2.17</c:v>
                </c:pt>
                <c:pt idx="5">
                  <c:v>2.17</c:v>
                </c:pt>
              </c:numCache>
            </c:numRef>
          </c:val>
          <c:smooth val="1"/>
        </c:ser>
        <c:ser>
          <c:idx val="1"/>
          <c:order val="1"/>
          <c:tx>
            <c:strRef>
              <c:f>Sheet1!$C$1</c:f>
              <c:strCache>
                <c:ptCount val="1"/>
                <c:pt idx="0">
                  <c:v>Supply</c:v>
                </c:pt>
              </c:strCache>
            </c:strRef>
          </c:tx>
          <c:cat>
            <c:strRef>
              <c:f>Sheet1!$A$2:$A$7</c:f>
              <c:strCache>
                <c:ptCount val="1"/>
                <c:pt idx="0">
                  <c:v>           Season </c:v>
                </c:pt>
              </c:strCache>
            </c:strRef>
          </c:cat>
          <c:val>
            <c:numRef>
              <c:f>Sheet1!$C$2:$C$7</c:f>
              <c:numCache>
                <c:formatCode>General</c:formatCode>
                <c:ptCount val="6"/>
                <c:pt idx="0">
                  <c:v>2.2</c:v>
                </c:pt>
                <c:pt idx="1">
                  <c:v>1.700000000000001</c:v>
                </c:pt>
                <c:pt idx="2">
                  <c:v>1.5</c:v>
                </c:pt>
                <c:pt idx="3">
                  <c:v>1.9</c:v>
                </c:pt>
                <c:pt idx="4">
                  <c:v>2.4</c:v>
                </c:pt>
                <c:pt idx="5">
                  <c:v>2.6</c:v>
                </c:pt>
              </c:numCache>
            </c:numRef>
          </c:val>
          <c:smooth val="1"/>
        </c:ser>
        <c:ser>
          <c:idx val="2"/>
          <c:order val="2"/>
          <c:tx>
            <c:strRef>
              <c:f>Sheet1!$D$1</c:f>
              <c:strCache>
                <c:ptCount val="1"/>
                <c:pt idx="0">
                  <c:v>Demand</c:v>
                </c:pt>
              </c:strCache>
            </c:strRef>
          </c:tx>
          <c:cat>
            <c:strRef>
              <c:f>Sheet1!$A$2:$A$7</c:f>
              <c:strCache>
                <c:ptCount val="1"/>
                <c:pt idx="0">
                  <c:v>           Season </c:v>
                </c:pt>
              </c:strCache>
            </c:strRef>
          </c:cat>
          <c:val>
            <c:numRef>
              <c:f>Sheet1!$D$2:$D$7</c:f>
              <c:numCache>
                <c:formatCode>General</c:formatCode>
                <c:ptCount val="6"/>
                <c:pt idx="0">
                  <c:v>2.0</c:v>
                </c:pt>
                <c:pt idx="1">
                  <c:v>2.4</c:v>
                </c:pt>
                <c:pt idx="2">
                  <c:v>2.4</c:v>
                </c:pt>
                <c:pt idx="3">
                  <c:v>2.0</c:v>
                </c:pt>
                <c:pt idx="4">
                  <c:v>2.1</c:v>
                </c:pt>
                <c:pt idx="5">
                  <c:v>2.3</c:v>
                </c:pt>
              </c:numCache>
            </c:numRef>
          </c:val>
          <c:smooth val="1"/>
        </c:ser>
        <c:dLbls>
          <c:showLegendKey val="0"/>
          <c:showVal val="0"/>
          <c:showCatName val="0"/>
          <c:showSerName val="0"/>
          <c:showPercent val="0"/>
          <c:showBubbleSize val="0"/>
        </c:dLbls>
        <c:marker val="1"/>
        <c:smooth val="0"/>
        <c:axId val="2136335992"/>
        <c:axId val="2136324808"/>
      </c:lineChart>
      <c:catAx>
        <c:axId val="2136335992"/>
        <c:scaling>
          <c:orientation val="minMax"/>
        </c:scaling>
        <c:delete val="0"/>
        <c:axPos val="b"/>
        <c:numFmt formatCode="General" sourceLinked="0"/>
        <c:majorTickMark val="out"/>
        <c:minorTickMark val="none"/>
        <c:tickLblPos val="nextTo"/>
        <c:txPr>
          <a:bodyPr rot="0" vert="horz" anchor="ctr" anchorCtr="0"/>
          <a:lstStyle/>
          <a:p>
            <a:pPr algn="just">
              <a:defRPr>
                <a:solidFill>
                  <a:schemeClr val="bg1"/>
                </a:solidFill>
                <a:latin typeface="Franklin Gothic Book" pitchFamily="34" charset="0"/>
              </a:defRPr>
            </a:pPr>
            <a:endParaRPr lang="en-US"/>
          </a:p>
        </c:txPr>
        <c:crossAx val="2136324808"/>
        <c:crosses val="autoZero"/>
        <c:auto val="1"/>
        <c:lblAlgn val="l"/>
        <c:lblOffset val="100"/>
        <c:noMultiLvlLbl val="0"/>
      </c:catAx>
      <c:valAx>
        <c:axId val="2136324808"/>
        <c:scaling>
          <c:orientation val="minMax"/>
          <c:min val="1.0"/>
        </c:scaling>
        <c:delete val="1"/>
        <c:axPos val="l"/>
        <c:majorGridlines/>
        <c:numFmt formatCode="General" sourceLinked="1"/>
        <c:majorTickMark val="out"/>
        <c:minorTickMark val="none"/>
        <c:tickLblPos val="none"/>
        <c:crossAx val="2136335992"/>
        <c:crosses val="autoZero"/>
        <c:crossBetween val="between"/>
      </c:valAx>
    </c:plotArea>
    <c:legend>
      <c:legendPos val="r"/>
      <c:layout/>
      <c:overlay val="0"/>
      <c:txPr>
        <a:bodyPr/>
        <a:lstStyle/>
        <a:p>
          <a:pPr rtl="0">
            <a:defRPr sz="1600">
              <a:solidFill>
                <a:schemeClr val="bg1"/>
              </a:solidFill>
              <a:latin typeface="Franklin Gothic Book" pitchFamily="34" charset="0"/>
            </a:defRPr>
          </a:pPr>
          <a:endParaRPr lang="en-US"/>
        </a:p>
      </c:txPr>
    </c:legend>
    <c:plotVisOnly val="1"/>
    <c:dispBlanksAs val="gap"/>
    <c:showDLblsOverMax val="0"/>
  </c:chart>
  <c:txPr>
    <a:bodyPr/>
    <a:lstStyle/>
    <a:p>
      <a:pPr>
        <a:defRPr sz="1800"/>
      </a:pPr>
      <a:endParaRPr lang="en-US"/>
    </a:p>
  </c:txPr>
  <c:externalData r:id="rId1">
    <c:autoUpdate val="0"/>
  </c:externalData>
  <c:userShapes r:id="rId2"/>
</c:chartSpace>
</file>

<file path=ppt/drawings/drawing1.xml><?xml version="1.0" encoding="utf-8"?>
<c:userShapes xmlns:c="http://schemas.openxmlformats.org/drawingml/2006/chart">
  <cdr:relSizeAnchor xmlns:cdr="http://schemas.openxmlformats.org/drawingml/2006/chartDrawing">
    <cdr:from>
      <cdr:x>0.03077</cdr:x>
      <cdr:y>0.3</cdr:y>
    </cdr:from>
    <cdr:to>
      <cdr:x>0.21538</cdr:x>
      <cdr:y>0.6</cdr:y>
    </cdr:to>
    <cdr:sp macro="" textlink="">
      <cdr:nvSpPr>
        <cdr:cNvPr id="2" name="TextBox 1"/>
        <cdr:cNvSpPr txBox="1"/>
      </cdr:nvSpPr>
      <cdr:spPr>
        <a:xfrm xmlns:a="http://schemas.openxmlformats.org/drawingml/2006/main" rot="16200000">
          <a:off x="152400" y="91440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600" dirty="0" smtClean="0">
              <a:solidFill>
                <a:schemeClr val="bg1"/>
              </a:solidFill>
              <a:latin typeface="Franklin Gothic Book" pitchFamily="34" charset="0"/>
            </a:rPr>
            <a:t>Nutrient</a:t>
          </a:r>
          <a:endParaRPr lang="en-US" sz="1800" dirty="0">
            <a:solidFill>
              <a:schemeClr val="bg1"/>
            </a:solidFill>
            <a:latin typeface="Franklin Gothic Book" pitchFamily="34" charset="0"/>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1"/>
            <a:ext cx="3076363" cy="511731"/>
          </a:xfrm>
          <a:prstGeom prst="rect">
            <a:avLst/>
          </a:prstGeom>
        </p:spPr>
        <p:txBody>
          <a:bodyPr vert="horz" lIns="94229" tIns="47115" rIns="94229" bIns="47115" rtlCol="0"/>
          <a:lstStyle>
            <a:lvl1pPr algn="l">
              <a:defRPr sz="1200"/>
            </a:lvl1pPr>
          </a:lstStyle>
          <a:p>
            <a:endParaRPr lang="en-US" dirty="0"/>
          </a:p>
        </p:txBody>
      </p:sp>
      <p:sp>
        <p:nvSpPr>
          <p:cNvPr id="3" name="Date Placeholder 2"/>
          <p:cNvSpPr>
            <a:spLocks noGrp="1"/>
          </p:cNvSpPr>
          <p:nvPr>
            <p:ph type="dt" sz="quarter" idx="1"/>
          </p:nvPr>
        </p:nvSpPr>
        <p:spPr>
          <a:xfrm>
            <a:off x="4021296" y="1"/>
            <a:ext cx="3076363" cy="511731"/>
          </a:xfrm>
          <a:prstGeom prst="rect">
            <a:avLst/>
          </a:prstGeom>
        </p:spPr>
        <p:txBody>
          <a:bodyPr vert="horz" lIns="94229" tIns="47115" rIns="94229" bIns="47115" rtlCol="0"/>
          <a:lstStyle>
            <a:lvl1pPr algn="r">
              <a:defRPr sz="1200"/>
            </a:lvl1pPr>
          </a:lstStyle>
          <a:p>
            <a:fld id="{0AD974D4-1BF0-4B23-9211-E9F985E86498}" type="datetimeFigureOut">
              <a:rPr lang="en-US" smtClean="0"/>
              <a:pPr/>
              <a:t>3/7/17</a:t>
            </a:fld>
            <a:endParaRPr lang="en-US" dirty="0"/>
          </a:p>
        </p:txBody>
      </p:sp>
      <p:sp>
        <p:nvSpPr>
          <p:cNvPr id="4" name="Footer Placeholder 3"/>
          <p:cNvSpPr>
            <a:spLocks noGrp="1"/>
          </p:cNvSpPr>
          <p:nvPr>
            <p:ph type="ftr" sz="quarter" idx="2"/>
          </p:nvPr>
        </p:nvSpPr>
        <p:spPr>
          <a:xfrm>
            <a:off x="2" y="9721107"/>
            <a:ext cx="3076363" cy="511731"/>
          </a:xfrm>
          <a:prstGeom prst="rect">
            <a:avLst/>
          </a:prstGeom>
        </p:spPr>
        <p:txBody>
          <a:bodyPr vert="horz" lIns="94229" tIns="47115" rIns="94229" bIns="47115" rtlCol="0" anchor="b"/>
          <a:lstStyle>
            <a:lvl1pPr algn="l">
              <a:defRPr sz="1200"/>
            </a:lvl1pPr>
          </a:lstStyle>
          <a:p>
            <a:endParaRPr lang="en-US" dirty="0"/>
          </a:p>
        </p:txBody>
      </p:sp>
      <p:sp>
        <p:nvSpPr>
          <p:cNvPr id="5" name="Slide Number Placeholder 4"/>
          <p:cNvSpPr>
            <a:spLocks noGrp="1"/>
          </p:cNvSpPr>
          <p:nvPr>
            <p:ph type="sldNum" sz="quarter" idx="3"/>
          </p:nvPr>
        </p:nvSpPr>
        <p:spPr>
          <a:xfrm>
            <a:off x="4021296" y="9721107"/>
            <a:ext cx="3076363" cy="511731"/>
          </a:xfrm>
          <a:prstGeom prst="rect">
            <a:avLst/>
          </a:prstGeom>
        </p:spPr>
        <p:txBody>
          <a:bodyPr vert="horz" lIns="94229" tIns="47115" rIns="94229" bIns="47115" rtlCol="0" anchor="b"/>
          <a:lstStyle>
            <a:lvl1pPr algn="r">
              <a:defRPr sz="1200"/>
            </a:lvl1pPr>
          </a:lstStyle>
          <a:p>
            <a:fld id="{E08B9A36-1335-4206-A895-AED54EE05A3C}" type="slidenum">
              <a:rPr lang="en-US" smtClean="0"/>
              <a:pPr/>
              <a:t>‹#›</a:t>
            </a:fld>
            <a:endParaRPr lang="en-US" dirty="0"/>
          </a:p>
        </p:txBody>
      </p:sp>
    </p:spTree>
    <p:extLst>
      <p:ext uri="{BB962C8B-B14F-4D97-AF65-F5344CB8AC3E}">
        <p14:creationId xmlns:p14="http://schemas.microsoft.com/office/powerpoint/2010/main" val="386377058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1"/>
            <a:ext cx="3076363" cy="511731"/>
          </a:xfrm>
          <a:prstGeom prst="rect">
            <a:avLst/>
          </a:prstGeom>
        </p:spPr>
        <p:txBody>
          <a:bodyPr vert="horz" lIns="94229" tIns="47115" rIns="94229" bIns="47115" rtlCol="0"/>
          <a:lstStyle>
            <a:lvl1pPr algn="l">
              <a:defRPr sz="1200"/>
            </a:lvl1pPr>
          </a:lstStyle>
          <a:p>
            <a:endParaRPr lang="en-US" dirty="0"/>
          </a:p>
        </p:txBody>
      </p:sp>
      <p:sp>
        <p:nvSpPr>
          <p:cNvPr id="3" name="Date Placeholder 2"/>
          <p:cNvSpPr>
            <a:spLocks noGrp="1"/>
          </p:cNvSpPr>
          <p:nvPr>
            <p:ph type="dt" idx="1"/>
          </p:nvPr>
        </p:nvSpPr>
        <p:spPr>
          <a:xfrm>
            <a:off x="4021296" y="1"/>
            <a:ext cx="3076363" cy="511731"/>
          </a:xfrm>
          <a:prstGeom prst="rect">
            <a:avLst/>
          </a:prstGeom>
        </p:spPr>
        <p:txBody>
          <a:bodyPr vert="horz" lIns="94229" tIns="47115" rIns="94229" bIns="47115" rtlCol="0"/>
          <a:lstStyle>
            <a:lvl1pPr algn="r">
              <a:defRPr sz="1200"/>
            </a:lvl1pPr>
          </a:lstStyle>
          <a:p>
            <a:fld id="{5D38EAC4-A9DF-4267-A4DC-97056597B849}" type="datetimeFigureOut">
              <a:rPr lang="en-US" smtClean="0"/>
              <a:pPr/>
              <a:t>3/7/17</a:t>
            </a:fld>
            <a:endParaRPr lang="en-US" dirty="0"/>
          </a:p>
        </p:txBody>
      </p:sp>
      <p:sp>
        <p:nvSpPr>
          <p:cNvPr id="4" name="Slide Image Placeholder 3"/>
          <p:cNvSpPr>
            <a:spLocks noGrp="1" noRot="1" noChangeAspect="1"/>
          </p:cNvSpPr>
          <p:nvPr>
            <p:ph type="sldImg" idx="2"/>
          </p:nvPr>
        </p:nvSpPr>
        <p:spPr>
          <a:xfrm>
            <a:off x="990600" y="768350"/>
            <a:ext cx="5118100" cy="3838575"/>
          </a:xfrm>
          <a:prstGeom prst="rect">
            <a:avLst/>
          </a:prstGeom>
          <a:noFill/>
          <a:ln w="12700">
            <a:solidFill>
              <a:prstClr val="black"/>
            </a:solidFill>
          </a:ln>
        </p:spPr>
        <p:txBody>
          <a:bodyPr vert="horz" lIns="94229" tIns="47115" rIns="94229" bIns="47115" rtlCol="0" anchor="ctr"/>
          <a:lstStyle/>
          <a:p>
            <a:endParaRPr lang="en-US" dirty="0"/>
          </a:p>
        </p:txBody>
      </p:sp>
      <p:sp>
        <p:nvSpPr>
          <p:cNvPr id="5" name="Notes Placeholder 4"/>
          <p:cNvSpPr>
            <a:spLocks noGrp="1"/>
          </p:cNvSpPr>
          <p:nvPr>
            <p:ph type="body" sz="quarter" idx="3"/>
          </p:nvPr>
        </p:nvSpPr>
        <p:spPr>
          <a:xfrm>
            <a:off x="709930" y="4861444"/>
            <a:ext cx="5679440" cy="4605576"/>
          </a:xfrm>
          <a:prstGeom prst="rect">
            <a:avLst/>
          </a:prstGeom>
        </p:spPr>
        <p:txBody>
          <a:bodyPr vert="horz" lIns="94229" tIns="47115" rIns="94229" bIns="47115"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2" y="9721107"/>
            <a:ext cx="3076363" cy="511731"/>
          </a:xfrm>
          <a:prstGeom prst="rect">
            <a:avLst/>
          </a:prstGeom>
        </p:spPr>
        <p:txBody>
          <a:bodyPr vert="horz" lIns="94229" tIns="47115" rIns="94229" bIns="47115" rtlCol="0" anchor="b"/>
          <a:lstStyle>
            <a:lvl1pPr algn="l">
              <a:defRPr sz="1200"/>
            </a:lvl1pPr>
          </a:lstStyle>
          <a:p>
            <a:endParaRPr lang="en-US" dirty="0"/>
          </a:p>
        </p:txBody>
      </p:sp>
      <p:sp>
        <p:nvSpPr>
          <p:cNvPr id="7" name="Slide Number Placeholder 6"/>
          <p:cNvSpPr>
            <a:spLocks noGrp="1"/>
          </p:cNvSpPr>
          <p:nvPr>
            <p:ph type="sldNum" sz="quarter" idx="5"/>
          </p:nvPr>
        </p:nvSpPr>
        <p:spPr>
          <a:xfrm>
            <a:off x="4021296" y="9721107"/>
            <a:ext cx="3076363" cy="511731"/>
          </a:xfrm>
          <a:prstGeom prst="rect">
            <a:avLst/>
          </a:prstGeom>
        </p:spPr>
        <p:txBody>
          <a:bodyPr vert="horz" lIns="94229" tIns="47115" rIns="94229" bIns="47115" rtlCol="0" anchor="b"/>
          <a:lstStyle>
            <a:lvl1pPr algn="r">
              <a:defRPr sz="1200"/>
            </a:lvl1pPr>
          </a:lstStyle>
          <a:p>
            <a:fld id="{0B2C8468-72B1-4977-99CA-A50A9B76D189}" type="slidenum">
              <a:rPr lang="en-US" smtClean="0"/>
              <a:pPr/>
              <a:t>‹#›</a:t>
            </a:fld>
            <a:endParaRPr lang="en-US" dirty="0"/>
          </a:p>
        </p:txBody>
      </p:sp>
    </p:spTree>
    <p:extLst>
      <p:ext uri="{BB962C8B-B14F-4D97-AF65-F5344CB8AC3E}">
        <p14:creationId xmlns:p14="http://schemas.microsoft.com/office/powerpoint/2010/main" val="36217228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2C8468-72B1-4977-99CA-A50A9B76D189}" type="slidenum">
              <a:rPr lang="en-US" smtClean="0"/>
              <a:pPr/>
              <a:t>1</a:t>
            </a:fld>
            <a:endParaRPr lang="en-US" dirty="0"/>
          </a:p>
        </p:txBody>
      </p:sp>
    </p:spTree>
    <p:extLst>
      <p:ext uri="{BB962C8B-B14F-4D97-AF65-F5344CB8AC3E}">
        <p14:creationId xmlns:p14="http://schemas.microsoft.com/office/powerpoint/2010/main" val="11556375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are the costs and how do they compare? Great deal of evidence exists demonstrating</a:t>
            </a:r>
            <a:r>
              <a:rPr lang="en-US" baseline="0" dirty="0" smtClean="0"/>
              <a:t> the costs of growth due to a limits in dietary energy. Furthermore, Maternal effects or the “inherited environmental effects” although not solely  affecting the individual but the phenotype of her offspring  independent of it’s genotype. i.e. growth performance indicative of past rather than current conditions.</a:t>
            </a: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0B2C8468-72B1-4977-99CA-A50A9B76D189}" type="slidenum">
              <a:rPr lang="en-US" smtClean="0"/>
              <a:pPr/>
              <a:t>10</a:t>
            </a:fld>
            <a:endParaRPr lang="en-US"/>
          </a:p>
        </p:txBody>
      </p:sp>
    </p:spTree>
    <p:extLst>
      <p:ext uri="{BB962C8B-B14F-4D97-AF65-F5344CB8AC3E}">
        <p14:creationId xmlns:p14="http://schemas.microsoft.com/office/powerpoint/2010/main" val="14889258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Testing divergence</a:t>
            </a:r>
          </a:p>
          <a:p>
            <a:r>
              <a:rPr lang="en-US" smtClean="0"/>
              <a:t>Marix</a:t>
            </a:r>
            <a:r>
              <a:rPr lang="en-US" dirty="0" smtClean="0"/>
              <a:t> of age, nut, gen, amplified</a:t>
            </a:r>
            <a:r>
              <a:rPr lang="en-US" baseline="0" dirty="0" smtClean="0"/>
              <a:t> by maternal/gen effects</a:t>
            </a:r>
            <a:endParaRPr lang="en-US" dirty="0"/>
          </a:p>
        </p:txBody>
      </p:sp>
      <p:sp>
        <p:nvSpPr>
          <p:cNvPr id="4" name="Slide Number Placeholder 3"/>
          <p:cNvSpPr>
            <a:spLocks noGrp="1"/>
          </p:cNvSpPr>
          <p:nvPr>
            <p:ph type="sldNum" sz="quarter" idx="10"/>
          </p:nvPr>
        </p:nvSpPr>
        <p:spPr/>
        <p:txBody>
          <a:bodyPr/>
          <a:lstStyle/>
          <a:p>
            <a:fld id="{0B2C8468-72B1-4977-99CA-A50A9B76D189}" type="slidenum">
              <a:rPr lang="en-US" smtClean="0"/>
              <a:pPr/>
              <a:t>11</a:t>
            </a:fld>
            <a:endParaRPr lang="en-US" dirty="0"/>
          </a:p>
        </p:txBody>
      </p:sp>
    </p:spTree>
    <p:extLst>
      <p:ext uri="{BB962C8B-B14F-4D97-AF65-F5344CB8AC3E}">
        <p14:creationId xmlns:p14="http://schemas.microsoft.com/office/powerpoint/2010/main" val="40416810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3270">
              <a:defRPr/>
            </a:pPr>
            <a:endParaRPr lang="en-US" baseline="0" dirty="0" smtClean="0"/>
          </a:p>
        </p:txBody>
      </p:sp>
      <p:sp>
        <p:nvSpPr>
          <p:cNvPr id="4" name="Slide Number Placeholder 3"/>
          <p:cNvSpPr>
            <a:spLocks noGrp="1"/>
          </p:cNvSpPr>
          <p:nvPr>
            <p:ph type="sldNum" sz="quarter" idx="10"/>
          </p:nvPr>
        </p:nvSpPr>
        <p:spPr/>
        <p:txBody>
          <a:bodyPr/>
          <a:lstStyle/>
          <a:p>
            <a:fld id="{0B2C8468-72B1-4977-99CA-A50A9B76D189}" type="slidenum">
              <a:rPr lang="en-US" smtClean="0"/>
              <a:pPr/>
              <a:t>2</a:t>
            </a:fld>
            <a:endParaRPr lang="en-US"/>
          </a:p>
        </p:txBody>
      </p:sp>
    </p:spTree>
    <p:extLst>
      <p:ext uri="{BB962C8B-B14F-4D97-AF65-F5344CB8AC3E}">
        <p14:creationId xmlns:p14="http://schemas.microsoft.com/office/powerpoint/2010/main" val="40069961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Localized level. The head grows with the pasture. Deer are a product of their environment.</a:t>
            </a:r>
            <a:r>
              <a:rPr lang="en-US" baseline="0" dirty="0" smtClean="0"/>
              <a:t>  Mostly in Texas that is a product of a management system, set of tools = habitat.  In some cases deer are primary, others livestock primary.  Be willing to bet (deer associates), deer are primary here.  At any rate in management, livestock and wildlife often used together symbiotic relationship (plant benefits) for habitat portfolio and economic portfolio.  As a concentrate selector, deer glean, daily decision based on demand.  </a:t>
            </a:r>
            <a:endParaRPr lang="en-US" dirty="0"/>
          </a:p>
        </p:txBody>
      </p:sp>
      <p:sp>
        <p:nvSpPr>
          <p:cNvPr id="4" name="Slide Number Placeholder 3"/>
          <p:cNvSpPr>
            <a:spLocks noGrp="1"/>
          </p:cNvSpPr>
          <p:nvPr>
            <p:ph type="sldNum" sz="quarter" idx="10"/>
          </p:nvPr>
        </p:nvSpPr>
        <p:spPr/>
        <p:txBody>
          <a:bodyPr/>
          <a:lstStyle/>
          <a:p>
            <a:fld id="{0B2C8468-72B1-4977-99CA-A50A9B76D189}" type="slidenum">
              <a:rPr lang="en-US" smtClean="0"/>
              <a:pPr/>
              <a:t>3</a:t>
            </a:fld>
            <a:endParaRPr lang="en-US"/>
          </a:p>
        </p:txBody>
      </p:sp>
    </p:spTree>
    <p:extLst>
      <p:ext uri="{BB962C8B-B14F-4D97-AF65-F5344CB8AC3E}">
        <p14:creationId xmlns:p14="http://schemas.microsoft.com/office/powerpoint/2010/main" val="23375126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Forge </a:t>
            </a:r>
            <a:r>
              <a:rPr lang="en-US" dirty="0" err="1" smtClean="0"/>
              <a:t>mgmt</a:t>
            </a:r>
            <a:r>
              <a:rPr lang="en-US" dirty="0" smtClean="0"/>
              <a:t> tools</a:t>
            </a:r>
            <a:endParaRPr lang="en-US" dirty="0"/>
          </a:p>
        </p:txBody>
      </p:sp>
      <p:sp>
        <p:nvSpPr>
          <p:cNvPr id="4" name="Slide Number Placeholder 3"/>
          <p:cNvSpPr>
            <a:spLocks noGrp="1"/>
          </p:cNvSpPr>
          <p:nvPr>
            <p:ph type="sldNum" sz="quarter" idx="10"/>
          </p:nvPr>
        </p:nvSpPr>
        <p:spPr/>
        <p:txBody>
          <a:bodyPr/>
          <a:lstStyle/>
          <a:p>
            <a:fld id="{0B2C8468-72B1-4977-99CA-A50A9B76D189}" type="slidenum">
              <a:rPr lang="en-US" smtClean="0"/>
              <a:pPr/>
              <a:t>4</a:t>
            </a:fld>
            <a:endParaRPr lang="en-US"/>
          </a:p>
        </p:txBody>
      </p:sp>
    </p:spTree>
    <p:extLst>
      <p:ext uri="{BB962C8B-B14F-4D97-AF65-F5344CB8AC3E}">
        <p14:creationId xmlns:p14="http://schemas.microsoft.com/office/powerpoint/2010/main" val="38677978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is energy and how do we quantify/measure it.</a:t>
            </a:r>
          </a:p>
          <a:p>
            <a:r>
              <a:rPr lang="en-US" dirty="0" smtClean="0"/>
              <a:t>Energy</a:t>
            </a:r>
            <a:r>
              <a:rPr lang="en-US" baseline="0" dirty="0" smtClean="0"/>
              <a:t> is fuel, </a:t>
            </a:r>
            <a:r>
              <a:rPr lang="en-US" dirty="0" smtClean="0"/>
              <a:t>Ability to work</a:t>
            </a:r>
            <a:r>
              <a:rPr lang="en-US" baseline="0" dirty="0" smtClean="0"/>
              <a:t> =</a:t>
            </a:r>
            <a:r>
              <a:rPr lang="en-US" dirty="0" smtClean="0"/>
              <a:t> stand,</a:t>
            </a:r>
            <a:r>
              <a:rPr lang="en-US" baseline="0" dirty="0" smtClean="0"/>
              <a:t> grow, lactate are all directly related to energy balance.  Energy itself is quantified metabolically in </a:t>
            </a:r>
            <a:r>
              <a:rPr lang="en-US" baseline="0" dirty="0" err="1" smtClean="0"/>
              <a:t>Kj</a:t>
            </a:r>
            <a:r>
              <a:rPr lang="en-US" baseline="0" dirty="0" smtClean="0"/>
              <a:t> , calories or Kcal which we will use today.   Costs of any activity are in addition to the BMR and maintenance is described at 2.1 kcal/g dry matter</a:t>
            </a:r>
          </a:p>
          <a:p>
            <a:endParaRPr lang="en-US" dirty="0" smtClean="0"/>
          </a:p>
        </p:txBody>
      </p:sp>
      <p:sp>
        <p:nvSpPr>
          <p:cNvPr id="4" name="Slide Number Placeholder 3"/>
          <p:cNvSpPr>
            <a:spLocks noGrp="1"/>
          </p:cNvSpPr>
          <p:nvPr>
            <p:ph type="sldNum" sz="quarter" idx="10"/>
          </p:nvPr>
        </p:nvSpPr>
        <p:spPr/>
        <p:txBody>
          <a:bodyPr/>
          <a:lstStyle/>
          <a:p>
            <a:fld id="{0B2C8468-72B1-4977-99CA-A50A9B76D189}" type="slidenum">
              <a:rPr lang="en-US" smtClean="0"/>
              <a:pPr/>
              <a:t>5</a:t>
            </a:fld>
            <a:endParaRPr lang="en-US"/>
          </a:p>
        </p:txBody>
      </p:sp>
    </p:spTree>
    <p:extLst>
      <p:ext uri="{BB962C8B-B14F-4D97-AF65-F5344CB8AC3E}">
        <p14:creationId xmlns:p14="http://schemas.microsoft.com/office/powerpoint/2010/main" val="20704917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Hewitt;</a:t>
            </a:r>
            <a:r>
              <a:rPr lang="en-US" baseline="0" dirty="0" smtClean="0"/>
              <a:t> </a:t>
            </a:r>
            <a:r>
              <a:rPr lang="en-US" baseline="0" dirty="0" err="1" smtClean="0"/>
              <a:t>meyer</a:t>
            </a:r>
            <a:r>
              <a:rPr lang="en-US" baseline="0" dirty="0" smtClean="0"/>
              <a:t> et al. 1984.  </a:t>
            </a:r>
            <a:endParaRPr lang="en-US" dirty="0"/>
          </a:p>
        </p:txBody>
      </p:sp>
      <p:sp>
        <p:nvSpPr>
          <p:cNvPr id="4" name="Slide Number Placeholder 3"/>
          <p:cNvSpPr>
            <a:spLocks noGrp="1"/>
          </p:cNvSpPr>
          <p:nvPr>
            <p:ph type="sldNum" sz="quarter" idx="10"/>
          </p:nvPr>
        </p:nvSpPr>
        <p:spPr/>
        <p:txBody>
          <a:bodyPr/>
          <a:lstStyle/>
          <a:p>
            <a:fld id="{0B2C8468-72B1-4977-99CA-A50A9B76D189}" type="slidenum">
              <a:rPr lang="en-US" smtClean="0"/>
              <a:pPr/>
              <a:t>6</a:t>
            </a:fld>
            <a:endParaRPr lang="en-US" dirty="0"/>
          </a:p>
        </p:txBody>
      </p:sp>
    </p:spTree>
    <p:extLst>
      <p:ext uri="{BB962C8B-B14F-4D97-AF65-F5344CB8AC3E}">
        <p14:creationId xmlns:p14="http://schemas.microsoft.com/office/powerpoint/2010/main" val="4122350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Hewitt;</a:t>
            </a:r>
            <a:r>
              <a:rPr lang="en-US" baseline="0" dirty="0" smtClean="0"/>
              <a:t> </a:t>
            </a:r>
            <a:r>
              <a:rPr lang="en-US" baseline="0" dirty="0" err="1" smtClean="0"/>
              <a:t>meyer</a:t>
            </a:r>
            <a:r>
              <a:rPr lang="en-US" baseline="0" dirty="0" smtClean="0"/>
              <a:t> et al. 1984.  </a:t>
            </a:r>
            <a:endParaRPr lang="en-US" dirty="0"/>
          </a:p>
        </p:txBody>
      </p:sp>
      <p:sp>
        <p:nvSpPr>
          <p:cNvPr id="4" name="Slide Number Placeholder 3"/>
          <p:cNvSpPr>
            <a:spLocks noGrp="1"/>
          </p:cNvSpPr>
          <p:nvPr>
            <p:ph type="sldNum" sz="quarter" idx="10"/>
          </p:nvPr>
        </p:nvSpPr>
        <p:spPr/>
        <p:txBody>
          <a:bodyPr/>
          <a:lstStyle/>
          <a:p>
            <a:fld id="{0B2C8468-72B1-4977-99CA-A50A9B76D189}" type="slidenum">
              <a:rPr lang="en-US" smtClean="0"/>
              <a:pPr/>
              <a:t>7</a:t>
            </a:fld>
            <a:endParaRPr lang="en-US" dirty="0"/>
          </a:p>
        </p:txBody>
      </p:sp>
    </p:spTree>
    <p:extLst>
      <p:ext uri="{BB962C8B-B14F-4D97-AF65-F5344CB8AC3E}">
        <p14:creationId xmlns:p14="http://schemas.microsoft.com/office/powerpoint/2010/main" val="4122350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a:t>
            </a:r>
            <a:endParaRPr lang="en-US" dirty="0"/>
          </a:p>
        </p:txBody>
      </p:sp>
      <p:sp>
        <p:nvSpPr>
          <p:cNvPr id="4" name="Slide Number Placeholder 3"/>
          <p:cNvSpPr>
            <a:spLocks noGrp="1"/>
          </p:cNvSpPr>
          <p:nvPr>
            <p:ph type="sldNum" sz="quarter" idx="10"/>
          </p:nvPr>
        </p:nvSpPr>
        <p:spPr/>
        <p:txBody>
          <a:bodyPr/>
          <a:lstStyle/>
          <a:p>
            <a:fld id="{0B2C8468-72B1-4977-99CA-A50A9B76D189}" type="slidenum">
              <a:rPr lang="en-US" smtClean="0"/>
              <a:pPr/>
              <a:t>8</a:t>
            </a:fld>
            <a:endParaRPr lang="en-US"/>
          </a:p>
        </p:txBody>
      </p:sp>
    </p:spTree>
    <p:extLst>
      <p:ext uri="{BB962C8B-B14F-4D97-AF65-F5344CB8AC3E}">
        <p14:creationId xmlns:p14="http://schemas.microsoft.com/office/powerpoint/2010/main" val="14631316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2.5 14.9%</a:t>
            </a:r>
            <a:r>
              <a:rPr lang="en-US" baseline="0" dirty="0" smtClean="0"/>
              <a:t> (antler </a:t>
            </a:r>
            <a:r>
              <a:rPr lang="en-US" baseline="0" dirty="0" err="1" smtClean="0"/>
              <a:t>msmts</a:t>
            </a:r>
            <a:r>
              <a:rPr lang="en-US" baseline="0" smtClean="0"/>
              <a:t>) 19% BW</a:t>
            </a:r>
            <a:endParaRPr lang="en-US"/>
          </a:p>
        </p:txBody>
      </p:sp>
      <p:sp>
        <p:nvSpPr>
          <p:cNvPr id="4" name="Slide Number Placeholder 3"/>
          <p:cNvSpPr>
            <a:spLocks noGrp="1"/>
          </p:cNvSpPr>
          <p:nvPr>
            <p:ph type="sldNum" sz="quarter" idx="10"/>
          </p:nvPr>
        </p:nvSpPr>
        <p:spPr/>
        <p:txBody>
          <a:bodyPr/>
          <a:lstStyle/>
          <a:p>
            <a:fld id="{0B2C8468-72B1-4977-99CA-A50A9B76D189}" type="slidenum">
              <a:rPr lang="en-US" smtClean="0"/>
              <a:pPr/>
              <a:t>9</a:t>
            </a:fld>
            <a:endParaRPr lang="en-US" dirty="0"/>
          </a:p>
        </p:txBody>
      </p:sp>
    </p:spTree>
    <p:extLst>
      <p:ext uri="{BB962C8B-B14F-4D97-AF65-F5344CB8AC3E}">
        <p14:creationId xmlns:p14="http://schemas.microsoft.com/office/powerpoint/2010/main" val="25864499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0601390-9C85-4EFD-8542-E88A3EDE6E0A}" type="datetimeFigureOut">
              <a:rPr lang="en-US" smtClean="0"/>
              <a:pPr/>
              <a:t>3/7/17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D640090-256A-4E61-9272-567B7D0211E3}" type="slidenum">
              <a:rPr lang="en-US" smtClean="0"/>
              <a:pPr/>
              <a:t>‹#›</a:t>
            </a:fld>
            <a:endParaRPr lang="en-US" dirty="0"/>
          </a:p>
        </p:txBody>
      </p:sp>
    </p:spTree>
    <p:extLst>
      <p:ext uri="{BB962C8B-B14F-4D97-AF65-F5344CB8AC3E}">
        <p14:creationId xmlns:p14="http://schemas.microsoft.com/office/powerpoint/2010/main" val="40599311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0601390-9C85-4EFD-8542-E88A3EDE6E0A}" type="datetimeFigureOut">
              <a:rPr lang="en-US" smtClean="0"/>
              <a:pPr/>
              <a:t>3/7/17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D640090-256A-4E61-9272-567B7D0211E3}" type="slidenum">
              <a:rPr lang="en-US" smtClean="0"/>
              <a:pPr/>
              <a:t>‹#›</a:t>
            </a:fld>
            <a:endParaRPr lang="en-US" dirty="0"/>
          </a:p>
        </p:txBody>
      </p:sp>
    </p:spTree>
    <p:extLst>
      <p:ext uri="{BB962C8B-B14F-4D97-AF65-F5344CB8AC3E}">
        <p14:creationId xmlns:p14="http://schemas.microsoft.com/office/powerpoint/2010/main" val="29190382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0601390-9C85-4EFD-8542-E88A3EDE6E0A}" type="datetimeFigureOut">
              <a:rPr lang="en-US" smtClean="0"/>
              <a:pPr/>
              <a:t>3/7/17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D640090-256A-4E61-9272-567B7D0211E3}" type="slidenum">
              <a:rPr lang="en-US" smtClean="0"/>
              <a:pPr/>
              <a:t>‹#›</a:t>
            </a:fld>
            <a:endParaRPr lang="en-US" dirty="0"/>
          </a:p>
        </p:txBody>
      </p:sp>
    </p:spTree>
    <p:extLst>
      <p:ext uri="{BB962C8B-B14F-4D97-AF65-F5344CB8AC3E}">
        <p14:creationId xmlns:p14="http://schemas.microsoft.com/office/powerpoint/2010/main" val="7652264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0601390-9C85-4EFD-8542-E88A3EDE6E0A}" type="datetimeFigureOut">
              <a:rPr lang="en-US" smtClean="0"/>
              <a:pPr/>
              <a:t>3/7/17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D640090-256A-4E61-9272-567B7D0211E3}" type="slidenum">
              <a:rPr lang="en-US" smtClean="0"/>
              <a:pPr/>
              <a:t>‹#›</a:t>
            </a:fld>
            <a:endParaRPr lang="en-US" dirty="0"/>
          </a:p>
        </p:txBody>
      </p:sp>
    </p:spTree>
    <p:extLst>
      <p:ext uri="{BB962C8B-B14F-4D97-AF65-F5344CB8AC3E}">
        <p14:creationId xmlns:p14="http://schemas.microsoft.com/office/powerpoint/2010/main" val="5357719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0601390-9C85-4EFD-8542-E88A3EDE6E0A}" type="datetimeFigureOut">
              <a:rPr lang="en-US" smtClean="0"/>
              <a:pPr/>
              <a:t>3/7/17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D640090-256A-4E61-9272-567B7D0211E3}" type="slidenum">
              <a:rPr lang="en-US" smtClean="0"/>
              <a:pPr/>
              <a:t>‹#›</a:t>
            </a:fld>
            <a:endParaRPr lang="en-US" dirty="0"/>
          </a:p>
        </p:txBody>
      </p:sp>
    </p:spTree>
    <p:extLst>
      <p:ext uri="{BB962C8B-B14F-4D97-AF65-F5344CB8AC3E}">
        <p14:creationId xmlns:p14="http://schemas.microsoft.com/office/powerpoint/2010/main" val="6795916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0601390-9C85-4EFD-8542-E88A3EDE6E0A}" type="datetimeFigureOut">
              <a:rPr lang="en-US" smtClean="0"/>
              <a:pPr/>
              <a:t>3/7/17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D640090-256A-4E61-9272-567B7D0211E3}" type="slidenum">
              <a:rPr lang="en-US" smtClean="0"/>
              <a:pPr/>
              <a:t>‹#›</a:t>
            </a:fld>
            <a:endParaRPr lang="en-US" dirty="0"/>
          </a:p>
        </p:txBody>
      </p:sp>
    </p:spTree>
    <p:extLst>
      <p:ext uri="{BB962C8B-B14F-4D97-AF65-F5344CB8AC3E}">
        <p14:creationId xmlns:p14="http://schemas.microsoft.com/office/powerpoint/2010/main" val="21426775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0601390-9C85-4EFD-8542-E88A3EDE6E0A}" type="datetimeFigureOut">
              <a:rPr lang="en-US" smtClean="0"/>
              <a:pPr/>
              <a:t>3/7/17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D640090-256A-4E61-9272-567B7D0211E3}" type="slidenum">
              <a:rPr lang="en-US" smtClean="0"/>
              <a:pPr/>
              <a:t>‹#›</a:t>
            </a:fld>
            <a:endParaRPr lang="en-US" dirty="0"/>
          </a:p>
        </p:txBody>
      </p:sp>
    </p:spTree>
    <p:extLst>
      <p:ext uri="{BB962C8B-B14F-4D97-AF65-F5344CB8AC3E}">
        <p14:creationId xmlns:p14="http://schemas.microsoft.com/office/powerpoint/2010/main" val="38250978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0601390-9C85-4EFD-8542-E88A3EDE6E0A}" type="datetimeFigureOut">
              <a:rPr lang="en-US" smtClean="0"/>
              <a:pPr/>
              <a:t>3/7/17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D640090-256A-4E61-9272-567B7D0211E3}" type="slidenum">
              <a:rPr lang="en-US" smtClean="0"/>
              <a:pPr/>
              <a:t>‹#›</a:t>
            </a:fld>
            <a:endParaRPr lang="en-US" dirty="0"/>
          </a:p>
        </p:txBody>
      </p:sp>
    </p:spTree>
    <p:extLst>
      <p:ext uri="{BB962C8B-B14F-4D97-AF65-F5344CB8AC3E}">
        <p14:creationId xmlns:p14="http://schemas.microsoft.com/office/powerpoint/2010/main" val="14985734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0601390-9C85-4EFD-8542-E88A3EDE6E0A}" type="datetimeFigureOut">
              <a:rPr lang="en-US" smtClean="0"/>
              <a:pPr/>
              <a:t>3/7/17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D640090-256A-4E61-9272-567B7D0211E3}" type="slidenum">
              <a:rPr lang="en-US" smtClean="0"/>
              <a:pPr/>
              <a:t>‹#›</a:t>
            </a:fld>
            <a:endParaRPr lang="en-US" dirty="0"/>
          </a:p>
        </p:txBody>
      </p:sp>
    </p:spTree>
    <p:extLst>
      <p:ext uri="{BB962C8B-B14F-4D97-AF65-F5344CB8AC3E}">
        <p14:creationId xmlns:p14="http://schemas.microsoft.com/office/powerpoint/2010/main" val="42625050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0601390-9C85-4EFD-8542-E88A3EDE6E0A}" type="datetimeFigureOut">
              <a:rPr lang="en-US" smtClean="0"/>
              <a:pPr/>
              <a:t>3/7/17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D640090-256A-4E61-9272-567B7D0211E3}" type="slidenum">
              <a:rPr lang="en-US" smtClean="0"/>
              <a:pPr/>
              <a:t>‹#›</a:t>
            </a:fld>
            <a:endParaRPr lang="en-US" dirty="0"/>
          </a:p>
        </p:txBody>
      </p:sp>
    </p:spTree>
    <p:extLst>
      <p:ext uri="{BB962C8B-B14F-4D97-AF65-F5344CB8AC3E}">
        <p14:creationId xmlns:p14="http://schemas.microsoft.com/office/powerpoint/2010/main" val="25568036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0601390-9C85-4EFD-8542-E88A3EDE6E0A}" type="datetimeFigureOut">
              <a:rPr lang="en-US" smtClean="0"/>
              <a:pPr/>
              <a:t>3/7/17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D640090-256A-4E61-9272-567B7D0211E3}" type="slidenum">
              <a:rPr lang="en-US" smtClean="0"/>
              <a:pPr/>
              <a:t>‹#›</a:t>
            </a:fld>
            <a:endParaRPr lang="en-US" dirty="0"/>
          </a:p>
        </p:txBody>
      </p:sp>
    </p:spTree>
    <p:extLst>
      <p:ext uri="{BB962C8B-B14F-4D97-AF65-F5344CB8AC3E}">
        <p14:creationId xmlns:p14="http://schemas.microsoft.com/office/powerpoint/2010/main" val="322738606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35111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0601390-9C85-4EFD-8542-E88A3EDE6E0A}" type="datetimeFigureOut">
              <a:rPr lang="en-US" smtClean="0"/>
              <a:pPr/>
              <a:t>3/7/17</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640090-256A-4E61-9272-567B7D0211E3}" type="slidenum">
              <a:rPr lang="en-US" smtClean="0"/>
              <a:pPr/>
              <a:t>‹#›</a:t>
            </a:fld>
            <a:endParaRPr lang="en-US" dirty="0"/>
          </a:p>
        </p:txBody>
      </p:sp>
    </p:spTree>
    <p:extLst>
      <p:ext uri="{BB962C8B-B14F-4D97-AF65-F5344CB8AC3E}">
        <p14:creationId xmlns:p14="http://schemas.microsoft.com/office/powerpoint/2010/main" val="14291098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jpeg"/><Relationship Id="rId5" Type="http://schemas.openxmlformats.org/officeDocument/2006/relationships/image" Target="../media/image3.jpe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4" Type="http://schemas.openxmlformats.org/officeDocument/2006/relationships/image" Target="../media/image14.jpe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4" Type="http://schemas.openxmlformats.org/officeDocument/2006/relationships/image" Target="../media/image16.jpe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9.jpe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4" Type="http://schemas.openxmlformats.org/officeDocument/2006/relationships/image" Target="../media/image10.tiff"/><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chart" Target="../charts/char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304800"/>
            <a:ext cx="7772400" cy="1470025"/>
          </a:xfrm>
        </p:spPr>
        <p:txBody>
          <a:bodyPr/>
          <a:lstStyle/>
          <a:p>
            <a:r>
              <a:rPr lang="en-US" dirty="0" smtClean="0">
                <a:solidFill>
                  <a:schemeClr val="bg1"/>
                </a:solidFill>
                <a:latin typeface="Franklin Gothic Book" pitchFamily="34" charset="0"/>
              </a:rPr>
              <a:t>Dietary Energy Influence</a:t>
            </a:r>
            <a:endParaRPr lang="en-US" dirty="0">
              <a:solidFill>
                <a:schemeClr val="bg1"/>
              </a:solidFill>
              <a:latin typeface="Franklin Gothic Book" pitchFamily="34" charset="0"/>
            </a:endParaRPr>
          </a:p>
        </p:txBody>
      </p:sp>
      <p:sp>
        <p:nvSpPr>
          <p:cNvPr id="3" name="Subtitle 2"/>
          <p:cNvSpPr>
            <a:spLocks noGrp="1"/>
          </p:cNvSpPr>
          <p:nvPr>
            <p:ph type="subTitle" idx="1"/>
          </p:nvPr>
        </p:nvSpPr>
        <p:spPr>
          <a:xfrm>
            <a:off x="1079500" y="1447800"/>
            <a:ext cx="6400800" cy="1752600"/>
          </a:xfrm>
        </p:spPr>
        <p:txBody>
          <a:bodyPr/>
          <a:lstStyle/>
          <a:p>
            <a:r>
              <a:rPr lang="en-US" dirty="0" smtClean="0">
                <a:solidFill>
                  <a:schemeClr val="bg1">
                    <a:lumMod val="75000"/>
                  </a:schemeClr>
                </a:solidFill>
                <a:latin typeface="Franklin Gothic Book" pitchFamily="34" charset="0"/>
              </a:rPr>
              <a:t>Body and Antler Size</a:t>
            </a:r>
            <a:endParaRPr lang="en-US" dirty="0">
              <a:solidFill>
                <a:schemeClr val="bg1">
                  <a:lumMod val="75000"/>
                </a:schemeClr>
              </a:solidFill>
              <a:latin typeface="Franklin Gothic Book" pitchFamily="34" charset="0"/>
            </a:endParaRPr>
          </a:p>
        </p:txBody>
      </p:sp>
      <p:sp>
        <p:nvSpPr>
          <p:cNvPr id="5" name="TextBox 4"/>
          <p:cNvSpPr txBox="1"/>
          <p:nvPr/>
        </p:nvSpPr>
        <p:spPr>
          <a:xfrm>
            <a:off x="457200" y="5943600"/>
            <a:ext cx="8104078" cy="646331"/>
          </a:xfrm>
          <a:prstGeom prst="rect">
            <a:avLst/>
          </a:prstGeom>
          <a:noFill/>
        </p:spPr>
        <p:txBody>
          <a:bodyPr wrap="none" rtlCol="0">
            <a:spAutoFit/>
          </a:bodyPr>
          <a:lstStyle/>
          <a:p>
            <a:pPr algn="ctr"/>
            <a:r>
              <a:rPr lang="en-US" dirty="0" smtClean="0">
                <a:solidFill>
                  <a:schemeClr val="bg1"/>
                </a:solidFill>
                <a:latin typeface="Franklin Gothic Book" pitchFamily="34" charset="0"/>
              </a:rPr>
              <a:t>Ryan L. Reitz </a:t>
            </a:r>
          </a:p>
          <a:p>
            <a:r>
              <a:rPr lang="en-US" dirty="0" smtClean="0">
                <a:solidFill>
                  <a:schemeClr val="bg1"/>
                </a:solidFill>
                <a:latin typeface="Franklin Gothic Book" pitchFamily="34" charset="0"/>
              </a:rPr>
              <a:t>Don B. Frels, Jr., Justin A. Foster, David G. Hewitt, Randy W. DeYoung, David Wester</a:t>
            </a:r>
            <a:endParaRPr lang="en-US" dirty="0">
              <a:solidFill>
                <a:schemeClr val="bg1"/>
              </a:solidFill>
              <a:latin typeface="Franklin Gothic Book" pitchFamily="34" charset="0"/>
            </a:endParaRPr>
          </a:p>
        </p:txBody>
      </p:sp>
      <p:pic>
        <p:nvPicPr>
          <p:cNvPr id="1049" name="Picture 25" descr="D:\A Wildlife Pub New CD\TPWD Graphics\Game Animals WT, Mule Deer, Antelope\deer cactus yucc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76600" y="2457675"/>
            <a:ext cx="2209800" cy="328959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http://vogeltalksrving.com/wp-content/uploads/2011/12/TPWD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00" y="4286277"/>
            <a:ext cx="1465858" cy="146098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http://t3.gstatic.com/images?q=tbn:ANd9GcR5em6wSeMorvG1MyVwzleA2sG1GlkhhDZzcpXy4Hnytovn9LP7uoNFCI_O8Q"/>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26743" y="4539170"/>
            <a:ext cx="2626894" cy="9552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2928627"/>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2"/>
                </a:solidFill>
                <a:latin typeface="Franklin Gothic Book" pitchFamily="34" charset="0"/>
              </a:rPr>
              <a:t>Phenotypic Limitations</a:t>
            </a:r>
            <a:endParaRPr lang="en-US" dirty="0">
              <a:solidFill>
                <a:schemeClr val="bg2"/>
              </a:solidFill>
              <a:latin typeface="Franklin Gothic Book" pitchFamily="34" charset="0"/>
            </a:endParaRPr>
          </a:p>
        </p:txBody>
      </p:sp>
      <p:sp>
        <p:nvSpPr>
          <p:cNvPr id="3" name="Content Placeholder 2"/>
          <p:cNvSpPr>
            <a:spLocks noGrp="1"/>
          </p:cNvSpPr>
          <p:nvPr>
            <p:ph idx="1"/>
          </p:nvPr>
        </p:nvSpPr>
        <p:spPr>
          <a:xfrm>
            <a:off x="247100" y="1600200"/>
            <a:ext cx="8229600" cy="4525963"/>
          </a:xfrm>
        </p:spPr>
        <p:txBody>
          <a:bodyPr/>
          <a:lstStyle/>
          <a:p>
            <a:r>
              <a:rPr lang="en-US" sz="2400" dirty="0" smtClean="0">
                <a:solidFill>
                  <a:schemeClr val="bg2"/>
                </a:solidFill>
                <a:latin typeface="Franklin Gothic Book" pitchFamily="34" charset="0"/>
              </a:rPr>
              <a:t>Cost</a:t>
            </a:r>
          </a:p>
          <a:p>
            <a:pPr lvl="1"/>
            <a:r>
              <a:rPr lang="en-US" sz="2400" dirty="0" smtClean="0">
                <a:solidFill>
                  <a:schemeClr val="bg2"/>
                </a:solidFill>
                <a:latin typeface="Franklin Gothic Book" pitchFamily="34" charset="0"/>
              </a:rPr>
              <a:t>Body Size (</a:t>
            </a:r>
            <a:r>
              <a:rPr lang="en-US" sz="2400" dirty="0" err="1" smtClean="0">
                <a:solidFill>
                  <a:schemeClr val="bg2"/>
                </a:solidFill>
                <a:latin typeface="Franklin Gothic Book" pitchFamily="34" charset="0"/>
              </a:rPr>
              <a:t>Verme</a:t>
            </a:r>
            <a:r>
              <a:rPr lang="en-US" sz="2400" dirty="0" smtClean="0">
                <a:solidFill>
                  <a:schemeClr val="bg2"/>
                </a:solidFill>
                <a:latin typeface="Franklin Gothic Book" pitchFamily="34" charset="0"/>
              </a:rPr>
              <a:t> and </a:t>
            </a:r>
            <a:r>
              <a:rPr lang="en-US" sz="2400" dirty="0" err="1" smtClean="0">
                <a:solidFill>
                  <a:schemeClr val="bg2"/>
                </a:solidFill>
                <a:latin typeface="Franklin Gothic Book" pitchFamily="34" charset="0"/>
              </a:rPr>
              <a:t>Ozoga</a:t>
            </a:r>
            <a:r>
              <a:rPr lang="en-US" sz="2400" dirty="0" smtClean="0">
                <a:solidFill>
                  <a:schemeClr val="bg2"/>
                </a:solidFill>
                <a:latin typeface="Franklin Gothic Book" pitchFamily="34" charset="0"/>
              </a:rPr>
              <a:t>, 1980)</a:t>
            </a:r>
          </a:p>
          <a:p>
            <a:pPr lvl="1"/>
            <a:r>
              <a:rPr lang="en-US" sz="2400" dirty="0" smtClean="0">
                <a:solidFill>
                  <a:schemeClr val="bg2"/>
                </a:solidFill>
                <a:latin typeface="Franklin Gothic Book" pitchFamily="34" charset="0"/>
              </a:rPr>
              <a:t>Antler Size (French et al. 1956)</a:t>
            </a:r>
          </a:p>
          <a:p>
            <a:pPr lvl="1"/>
            <a:r>
              <a:rPr lang="en-US" sz="2400" dirty="0" err="1" smtClean="0">
                <a:solidFill>
                  <a:schemeClr val="bg2"/>
                </a:solidFill>
                <a:latin typeface="Franklin Gothic Book" pitchFamily="34" charset="0"/>
              </a:rPr>
              <a:t>Reproductivity</a:t>
            </a:r>
            <a:r>
              <a:rPr lang="en-US" sz="2400" dirty="0" smtClean="0">
                <a:solidFill>
                  <a:schemeClr val="bg2"/>
                </a:solidFill>
                <a:latin typeface="Franklin Gothic Book" pitchFamily="34" charset="0"/>
              </a:rPr>
              <a:t> (</a:t>
            </a:r>
            <a:r>
              <a:rPr lang="en-US" sz="2400" dirty="0" err="1" smtClean="0">
                <a:solidFill>
                  <a:schemeClr val="bg2"/>
                </a:solidFill>
                <a:latin typeface="Franklin Gothic Book" pitchFamily="34" charset="0"/>
              </a:rPr>
              <a:t>Alber</a:t>
            </a:r>
            <a:r>
              <a:rPr lang="en-US" sz="2400" dirty="0" smtClean="0">
                <a:solidFill>
                  <a:schemeClr val="bg2"/>
                </a:solidFill>
                <a:latin typeface="Franklin Gothic Book" pitchFamily="34" charset="0"/>
              </a:rPr>
              <a:t> et al. 1976)</a:t>
            </a:r>
          </a:p>
          <a:p>
            <a:pPr lvl="1"/>
            <a:r>
              <a:rPr lang="en-US" sz="2400" dirty="0" smtClean="0">
                <a:solidFill>
                  <a:schemeClr val="bg2"/>
                </a:solidFill>
                <a:latin typeface="Franklin Gothic Book" pitchFamily="34" charset="0"/>
              </a:rPr>
              <a:t>Maternal (Freeman, et al. 2013)</a:t>
            </a:r>
          </a:p>
          <a:p>
            <a:pPr lvl="2"/>
            <a:r>
              <a:rPr lang="en-US" dirty="0" smtClean="0">
                <a:solidFill>
                  <a:schemeClr val="bg2"/>
                </a:solidFill>
                <a:latin typeface="Franklin Gothic Book" pitchFamily="34" charset="0"/>
              </a:rPr>
              <a:t>Generational (</a:t>
            </a:r>
            <a:r>
              <a:rPr lang="en-US" sz="1600" dirty="0" err="1" smtClean="0">
                <a:solidFill>
                  <a:schemeClr val="bg2"/>
                </a:solidFill>
                <a:latin typeface="Franklin Gothic Book" pitchFamily="34" charset="0"/>
              </a:rPr>
              <a:t>Monteith</a:t>
            </a:r>
            <a:r>
              <a:rPr lang="en-US" sz="1600" dirty="0" smtClean="0">
                <a:solidFill>
                  <a:schemeClr val="bg2"/>
                </a:solidFill>
                <a:latin typeface="Franklin Gothic Book" pitchFamily="34" charset="0"/>
              </a:rPr>
              <a:t> et al. 2009, Michel et al.)</a:t>
            </a:r>
          </a:p>
          <a:p>
            <a:pPr marL="457200" lvl="1" indent="0">
              <a:buNone/>
            </a:pPr>
            <a:endParaRPr lang="en-US" dirty="0" smtClean="0">
              <a:solidFill>
                <a:schemeClr val="bg2"/>
              </a:solidFill>
              <a:latin typeface="Franklin Gothic Book" pitchFamily="34" charset="0"/>
            </a:endParaRPr>
          </a:p>
          <a:p>
            <a:pPr lvl="1"/>
            <a:endParaRPr lang="en-US" dirty="0" smtClean="0">
              <a:solidFill>
                <a:schemeClr val="bg2"/>
              </a:solidFill>
              <a:latin typeface="Franklin Gothic Book" pitchFamily="34" charset="0"/>
            </a:endParaRPr>
          </a:p>
          <a:p>
            <a:pPr lvl="1"/>
            <a:endParaRPr lang="en-US" dirty="0">
              <a:solidFill>
                <a:schemeClr val="bg2"/>
              </a:solidFill>
              <a:latin typeface="Franklin Gothic Book" pitchFamily="34" charset="0"/>
            </a:endParaRPr>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33600" y="4419600"/>
            <a:ext cx="3321050" cy="22163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descr="J:\G_\Ryan\Pics\KWMA\Pens\2012\BAA_4505 G. Allen .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00800" y="2402271"/>
            <a:ext cx="2075900" cy="312551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6388100" y="5273866"/>
            <a:ext cx="819455" cy="253916"/>
          </a:xfrm>
          <a:prstGeom prst="rect">
            <a:avLst/>
          </a:prstGeom>
          <a:noFill/>
        </p:spPr>
        <p:txBody>
          <a:bodyPr wrap="none" rtlCol="0">
            <a:spAutoFit/>
          </a:bodyPr>
          <a:lstStyle/>
          <a:p>
            <a:r>
              <a:rPr lang="en-US" sz="1050" dirty="0" smtClean="0"/>
              <a:t>Grady Allen</a:t>
            </a:r>
            <a:endParaRPr lang="en-US" sz="1050" dirty="0"/>
          </a:p>
        </p:txBody>
      </p:sp>
      <p:sp>
        <p:nvSpPr>
          <p:cNvPr id="8" name="TextBox 7"/>
          <p:cNvSpPr txBox="1"/>
          <p:nvPr/>
        </p:nvSpPr>
        <p:spPr>
          <a:xfrm>
            <a:off x="4895850" y="6382048"/>
            <a:ext cx="553357" cy="253916"/>
          </a:xfrm>
          <a:prstGeom prst="rect">
            <a:avLst/>
          </a:prstGeom>
          <a:noFill/>
        </p:spPr>
        <p:txBody>
          <a:bodyPr wrap="none" rtlCol="0">
            <a:spAutoFit/>
          </a:bodyPr>
          <a:lstStyle/>
          <a:p>
            <a:r>
              <a:rPr lang="en-US" sz="1050" dirty="0" smtClean="0"/>
              <a:t>TPWD </a:t>
            </a:r>
            <a:endParaRPr lang="en-US" sz="1050" dirty="0"/>
          </a:p>
        </p:txBody>
      </p:sp>
    </p:spTree>
    <p:extLst>
      <p:ext uri="{BB962C8B-B14F-4D97-AF65-F5344CB8AC3E}">
        <p14:creationId xmlns:p14="http://schemas.microsoft.com/office/powerpoint/2010/main" val="451086063"/>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47267" y="3477381"/>
            <a:ext cx="3283477" cy="21889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smtClean="0">
                <a:solidFill>
                  <a:schemeClr val="bg2"/>
                </a:solidFill>
                <a:latin typeface="Franklin Gothic Book" pitchFamily="34" charset="0"/>
              </a:rPr>
              <a:t>Kerr WMA Study</a:t>
            </a:r>
            <a:endParaRPr lang="en-US" dirty="0">
              <a:solidFill>
                <a:schemeClr val="bg2"/>
              </a:solidFill>
              <a:latin typeface="Franklin Gothic Book" pitchFamily="34" charset="0"/>
            </a:endParaRPr>
          </a:p>
        </p:txBody>
      </p:sp>
      <p:sp>
        <p:nvSpPr>
          <p:cNvPr id="3" name="Content Placeholder 2"/>
          <p:cNvSpPr>
            <a:spLocks noGrp="1"/>
          </p:cNvSpPr>
          <p:nvPr>
            <p:ph idx="1"/>
          </p:nvPr>
        </p:nvSpPr>
        <p:spPr>
          <a:xfrm>
            <a:off x="457200" y="1570037"/>
            <a:ext cx="8229600" cy="4525963"/>
          </a:xfrm>
        </p:spPr>
        <p:txBody>
          <a:bodyPr/>
          <a:lstStyle/>
          <a:p>
            <a:r>
              <a:rPr lang="en-US" dirty="0" smtClean="0">
                <a:solidFill>
                  <a:schemeClr val="bg2"/>
                </a:solidFill>
                <a:latin typeface="Franklin Gothic Book" pitchFamily="34" charset="0"/>
              </a:rPr>
              <a:t>Design</a:t>
            </a:r>
          </a:p>
          <a:p>
            <a:pPr lvl="1"/>
            <a:r>
              <a:rPr lang="en-US" dirty="0" smtClean="0">
                <a:solidFill>
                  <a:schemeClr val="bg2"/>
                </a:solidFill>
                <a:latin typeface="Franklin Gothic Book" pitchFamily="34" charset="0"/>
              </a:rPr>
              <a:t>2 Phases</a:t>
            </a:r>
          </a:p>
          <a:p>
            <a:r>
              <a:rPr lang="en-US" dirty="0" smtClean="0">
                <a:solidFill>
                  <a:schemeClr val="bg2"/>
                </a:solidFill>
                <a:latin typeface="Franklin Gothic Book" pitchFamily="34" charset="0"/>
              </a:rPr>
              <a:t>1) Population Effect </a:t>
            </a:r>
          </a:p>
          <a:p>
            <a:pPr lvl="1"/>
            <a:r>
              <a:rPr lang="en-US" dirty="0" smtClean="0">
                <a:solidFill>
                  <a:schemeClr val="bg2"/>
                </a:solidFill>
                <a:latin typeface="Franklin Gothic Book" pitchFamily="34" charset="0"/>
              </a:rPr>
              <a:t>By Sex and Age</a:t>
            </a:r>
          </a:p>
          <a:p>
            <a:r>
              <a:rPr lang="en-US" dirty="0" smtClean="0">
                <a:solidFill>
                  <a:schemeClr val="bg2"/>
                </a:solidFill>
                <a:latin typeface="Franklin Gothic Book" pitchFamily="34" charset="0"/>
              </a:rPr>
              <a:t>2) Generational Effect</a:t>
            </a:r>
          </a:p>
          <a:p>
            <a:endParaRPr lang="en-US" dirty="0">
              <a:solidFill>
                <a:schemeClr val="bg2"/>
              </a:solidFill>
              <a:latin typeface="Franklin Gothic Book" pitchFamily="34" charset="0"/>
            </a:endParaRPr>
          </a:p>
          <a:p>
            <a:r>
              <a:rPr lang="en-US" dirty="0" smtClean="0">
                <a:solidFill>
                  <a:schemeClr val="bg2"/>
                </a:solidFill>
                <a:latin typeface="Franklin Gothic Book" pitchFamily="34" charset="0"/>
              </a:rPr>
              <a:t>Null = Feed has no effect</a:t>
            </a:r>
          </a:p>
          <a:p>
            <a:endParaRPr lang="en-US" dirty="0"/>
          </a:p>
        </p:txBody>
      </p:sp>
      <p:pic>
        <p:nvPicPr>
          <p:cNvPr id="205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05400" y="1598679"/>
            <a:ext cx="3043387" cy="2031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8377385" y="5414658"/>
            <a:ext cx="553357" cy="253916"/>
          </a:xfrm>
          <a:prstGeom prst="rect">
            <a:avLst/>
          </a:prstGeom>
          <a:noFill/>
        </p:spPr>
        <p:txBody>
          <a:bodyPr wrap="none" rtlCol="0">
            <a:spAutoFit/>
          </a:bodyPr>
          <a:lstStyle/>
          <a:p>
            <a:r>
              <a:rPr lang="en-US" sz="1050" dirty="0" smtClean="0"/>
              <a:t>TPWD </a:t>
            </a:r>
            <a:endParaRPr lang="en-US" sz="1050" dirty="0"/>
          </a:p>
        </p:txBody>
      </p:sp>
    </p:spTree>
    <p:extLst>
      <p:ext uri="{BB962C8B-B14F-4D97-AF65-F5344CB8AC3E}">
        <p14:creationId xmlns:p14="http://schemas.microsoft.com/office/powerpoint/2010/main" val="1522559783"/>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2"/>
                </a:solidFill>
                <a:latin typeface="Franklin Gothic Book" pitchFamily="34" charset="0"/>
              </a:rPr>
              <a:t>Environmental Interaction</a:t>
            </a:r>
            <a:endParaRPr lang="en-US" dirty="0">
              <a:solidFill>
                <a:schemeClr val="bg2"/>
              </a:solidFill>
              <a:latin typeface="Franklin Gothic Book" pitchFamily="34" charset="0"/>
            </a:endParaRPr>
          </a:p>
        </p:txBody>
      </p:sp>
      <p:sp>
        <p:nvSpPr>
          <p:cNvPr id="3" name="Content Placeholder 2"/>
          <p:cNvSpPr>
            <a:spLocks noGrp="1"/>
          </p:cNvSpPr>
          <p:nvPr>
            <p:ph idx="1"/>
          </p:nvPr>
        </p:nvSpPr>
        <p:spPr>
          <a:xfrm>
            <a:off x="457200" y="1524000"/>
            <a:ext cx="8229600" cy="4525963"/>
          </a:xfrm>
        </p:spPr>
        <p:txBody>
          <a:bodyPr/>
          <a:lstStyle/>
          <a:p>
            <a:r>
              <a:rPr lang="en-US" dirty="0" smtClean="0">
                <a:solidFill>
                  <a:schemeClr val="bg2"/>
                </a:solidFill>
                <a:latin typeface="Franklin Gothic Book" pitchFamily="34" charset="0"/>
              </a:rPr>
              <a:t>Supply</a:t>
            </a:r>
          </a:p>
          <a:p>
            <a:pPr lvl="1"/>
            <a:r>
              <a:rPr lang="en-US" dirty="0" smtClean="0">
                <a:solidFill>
                  <a:schemeClr val="bg2"/>
                </a:solidFill>
                <a:latin typeface="Franklin Gothic Book" pitchFamily="34" charset="0"/>
              </a:rPr>
              <a:t>Limited</a:t>
            </a:r>
          </a:p>
          <a:p>
            <a:r>
              <a:rPr lang="en-US" dirty="0" smtClean="0">
                <a:solidFill>
                  <a:schemeClr val="bg2"/>
                </a:solidFill>
                <a:latin typeface="Franklin Gothic Book" pitchFamily="34" charset="0"/>
              </a:rPr>
              <a:t>Demand</a:t>
            </a:r>
          </a:p>
          <a:p>
            <a:pPr lvl="1"/>
            <a:r>
              <a:rPr lang="en-US" dirty="0" smtClean="0">
                <a:solidFill>
                  <a:schemeClr val="bg2"/>
                </a:solidFill>
                <a:latin typeface="Franklin Gothic Book" pitchFamily="34" charset="0"/>
              </a:rPr>
              <a:t>Varies</a:t>
            </a:r>
          </a:p>
          <a:p>
            <a:endParaRPr lang="en-US" dirty="0"/>
          </a:p>
        </p:txBody>
      </p:sp>
      <p:sp>
        <p:nvSpPr>
          <p:cNvPr id="4" name="TextBox 3"/>
          <p:cNvSpPr txBox="1"/>
          <p:nvPr/>
        </p:nvSpPr>
        <p:spPr>
          <a:xfrm>
            <a:off x="1143001" y="5410200"/>
            <a:ext cx="7162800" cy="646331"/>
          </a:xfrm>
          <a:prstGeom prst="rect">
            <a:avLst/>
          </a:prstGeom>
          <a:noFill/>
        </p:spPr>
        <p:txBody>
          <a:bodyPr wrap="square" rtlCol="0">
            <a:spAutoFit/>
          </a:bodyPr>
          <a:lstStyle/>
          <a:p>
            <a:pPr algn="ctr"/>
            <a:r>
              <a:rPr lang="en-US" dirty="0" smtClean="0">
                <a:solidFill>
                  <a:schemeClr val="bg1"/>
                </a:solidFill>
                <a:latin typeface="Franklin Gothic Book" pitchFamily="34" charset="0"/>
              </a:rPr>
              <a:t>“ The environment supplies food but also exerts demand on the animal” P. </a:t>
            </a:r>
            <a:r>
              <a:rPr lang="en-US" dirty="0" err="1" smtClean="0">
                <a:solidFill>
                  <a:schemeClr val="bg1"/>
                </a:solidFill>
                <a:latin typeface="Franklin Gothic Book" pitchFamily="34" charset="0"/>
              </a:rPr>
              <a:t>Barboza</a:t>
            </a:r>
            <a:r>
              <a:rPr lang="en-US" dirty="0" smtClean="0">
                <a:solidFill>
                  <a:schemeClr val="bg1"/>
                </a:solidFill>
                <a:latin typeface="Franklin Gothic Book" pitchFamily="34" charset="0"/>
              </a:rPr>
              <a:t>, Integrative Wildlife Nutrition</a:t>
            </a:r>
            <a:endParaRPr lang="en-US" dirty="0">
              <a:solidFill>
                <a:schemeClr val="bg1"/>
              </a:solidFill>
              <a:latin typeface="Franklin Gothic Book" pitchFamily="34" charset="0"/>
            </a:endParaRPr>
          </a:p>
        </p:txBody>
      </p:sp>
      <p:pic>
        <p:nvPicPr>
          <p:cNvPr id="10" name="Picture 2" descr="http://upload.wikimedia.org/wikipedia/commons/b/b7/PDO_Pattern.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23542" y="1676400"/>
            <a:ext cx="5478874" cy="2667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5939920" y="4347029"/>
            <a:ext cx="2562496" cy="338554"/>
          </a:xfrm>
          <a:prstGeom prst="rect">
            <a:avLst/>
          </a:prstGeom>
        </p:spPr>
        <p:txBody>
          <a:bodyPr wrap="none">
            <a:spAutoFit/>
          </a:bodyPr>
          <a:lstStyle/>
          <a:p>
            <a:pPr lvl="1"/>
            <a:r>
              <a:rPr lang="en-US" sz="1600" dirty="0" smtClean="0">
                <a:solidFill>
                  <a:schemeClr val="bg2"/>
                </a:solidFill>
                <a:latin typeface="Franklin Gothic Book" pitchFamily="34" charset="0"/>
              </a:rPr>
              <a:t>Strickland, </a:t>
            </a:r>
            <a:r>
              <a:rPr lang="en-US" sz="1600" dirty="0">
                <a:solidFill>
                  <a:schemeClr val="bg2"/>
                </a:solidFill>
                <a:latin typeface="Franklin Gothic Book" pitchFamily="34" charset="0"/>
              </a:rPr>
              <a:t>et al. </a:t>
            </a:r>
            <a:r>
              <a:rPr lang="en-US" sz="1600" dirty="0" smtClean="0">
                <a:solidFill>
                  <a:schemeClr val="bg2"/>
                </a:solidFill>
                <a:latin typeface="Franklin Gothic Book" pitchFamily="34" charset="0"/>
              </a:rPr>
              <a:t>2014</a:t>
            </a:r>
            <a:endParaRPr lang="en-US" sz="1200" i="1" dirty="0">
              <a:solidFill>
                <a:schemeClr val="bg2"/>
              </a:solidFill>
              <a:latin typeface="Franklin Gothic Book" pitchFamily="34" charset="0"/>
            </a:endParaRPr>
          </a:p>
        </p:txBody>
      </p:sp>
    </p:spTree>
    <p:extLst>
      <p:ext uri="{BB962C8B-B14F-4D97-AF65-F5344CB8AC3E}">
        <p14:creationId xmlns:p14="http://schemas.microsoft.com/office/powerpoint/2010/main" val="83497730"/>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4"/>
          <p:cNvPicPr>
            <a:picLocks noChangeAspect="1" noChangeArrowheads="1"/>
          </p:cNvPicPr>
          <p:nvPr/>
        </p:nvPicPr>
        <p:blipFill>
          <a:blip r:embed="rId3">
            <a:extLst>
              <a:ext uri="{28A0092B-C50C-407E-A947-70E740481C1C}">
                <a14:useLocalDpi xmlns:a14="http://schemas.microsoft.com/office/drawing/2010/main" val="0"/>
              </a:ext>
            </a:extLst>
          </a:blip>
          <a:srcRect l="5763" t="10588" r="29106" b="24374"/>
          <a:stretch>
            <a:fillRect/>
          </a:stretch>
        </p:blipFill>
        <p:spPr bwMode="auto">
          <a:xfrm>
            <a:off x="23648" y="0"/>
            <a:ext cx="92964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5" name="Picture 1027" descr="bradybuck"/>
          <p:cNvPicPr>
            <a:picLocks noChangeAspect="1" noChangeArrowheads="1"/>
          </p:cNvPicPr>
          <p:nvPr/>
        </p:nvPicPr>
        <p:blipFill>
          <a:blip r:embed="rId4" cstate="print"/>
          <a:srcRect/>
          <a:stretch>
            <a:fillRect/>
          </a:stretch>
        </p:blipFill>
        <p:spPr bwMode="auto">
          <a:xfrm>
            <a:off x="685800" y="609600"/>
            <a:ext cx="2795853" cy="4079875"/>
          </a:xfrm>
          <a:prstGeom prst="rect">
            <a:avLst/>
          </a:prstGeom>
          <a:noFill/>
        </p:spPr>
      </p:pic>
    </p:spTree>
    <p:extLst>
      <p:ext uri="{BB962C8B-B14F-4D97-AF65-F5344CB8AC3E}">
        <p14:creationId xmlns:p14="http://schemas.microsoft.com/office/powerpoint/2010/main" val="193619771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2"/>
                </a:solidFill>
                <a:latin typeface="Franklin Gothic Book" pitchFamily="34" charset="0"/>
              </a:rPr>
              <a:t>Kerr WMA </a:t>
            </a:r>
            <a:endParaRPr lang="en-US" dirty="0">
              <a:solidFill>
                <a:schemeClr val="bg2"/>
              </a:solidFill>
              <a:latin typeface="Franklin Gothic Book" pitchFamily="34" charset="0"/>
            </a:endParaRPr>
          </a:p>
        </p:txBody>
      </p:sp>
      <p:sp>
        <p:nvSpPr>
          <p:cNvPr id="3" name="Content Placeholder 2"/>
          <p:cNvSpPr>
            <a:spLocks noGrp="1"/>
          </p:cNvSpPr>
          <p:nvPr>
            <p:ph idx="1"/>
          </p:nvPr>
        </p:nvSpPr>
        <p:spPr/>
        <p:txBody>
          <a:bodyPr/>
          <a:lstStyle/>
          <a:p>
            <a:r>
              <a:rPr lang="en-US" sz="2800" dirty="0" smtClean="0">
                <a:solidFill>
                  <a:schemeClr val="bg2"/>
                </a:solidFill>
                <a:latin typeface="Franklin Gothic Book" pitchFamily="34" charset="0"/>
              </a:rPr>
              <a:t>Research and Demonstration Site</a:t>
            </a:r>
          </a:p>
          <a:p>
            <a:pPr lvl="1"/>
            <a:r>
              <a:rPr lang="en-US" sz="2000" dirty="0" smtClean="0">
                <a:solidFill>
                  <a:schemeClr val="bg2"/>
                </a:solidFill>
                <a:latin typeface="Franklin Gothic Book" pitchFamily="34" charset="0"/>
              </a:rPr>
              <a:t>Established 1950</a:t>
            </a:r>
          </a:p>
          <a:p>
            <a:pPr lvl="1"/>
            <a:r>
              <a:rPr lang="en-US" sz="2000" dirty="0" smtClean="0">
                <a:solidFill>
                  <a:schemeClr val="bg2"/>
                </a:solidFill>
                <a:latin typeface="Franklin Gothic Book" pitchFamily="34" charset="0"/>
              </a:rPr>
              <a:t>Donnie E. </a:t>
            </a:r>
            <a:r>
              <a:rPr lang="en-US" sz="2000" dirty="0" err="1" smtClean="0">
                <a:solidFill>
                  <a:schemeClr val="bg2"/>
                </a:solidFill>
                <a:latin typeface="Franklin Gothic Book" pitchFamily="34" charset="0"/>
              </a:rPr>
              <a:t>Harmel</a:t>
            </a:r>
            <a:r>
              <a:rPr lang="en-US" sz="2000" dirty="0" smtClean="0">
                <a:solidFill>
                  <a:schemeClr val="bg2"/>
                </a:solidFill>
                <a:latin typeface="Franklin Gothic Book" pitchFamily="34" charset="0"/>
              </a:rPr>
              <a:t> White-tailed Deer Research Facility (1974)</a:t>
            </a:r>
          </a:p>
          <a:p>
            <a:pPr lvl="1"/>
            <a:endParaRPr lang="en-US" dirty="0">
              <a:solidFill>
                <a:schemeClr val="bg2"/>
              </a:solidFill>
              <a:latin typeface="Franklin Gothic Book" pitchFamily="34" charset="0"/>
            </a:endParaRPr>
          </a:p>
        </p:txBody>
      </p:sp>
      <p:pic>
        <p:nvPicPr>
          <p:cNvPr id="1027" name="Picture 3"/>
          <p:cNvPicPr>
            <a:picLocks noChangeAspect="1" noChangeArrowheads="1"/>
          </p:cNvPicPr>
          <p:nvPr/>
        </p:nvPicPr>
        <p:blipFill rotWithShape="1">
          <a:blip r:embed="rId3" cstate="print">
            <a:clrChange>
              <a:clrFrom>
                <a:srgbClr val="480002"/>
              </a:clrFrom>
              <a:clrTo>
                <a:srgbClr val="480002">
                  <a:alpha val="0"/>
                </a:srgbClr>
              </a:clrTo>
            </a:clrChange>
            <a:extLst>
              <a:ext uri="{28A0092B-C50C-407E-A947-70E740481C1C}">
                <a14:useLocalDpi xmlns:a14="http://schemas.microsoft.com/office/drawing/2010/main" val="0"/>
              </a:ext>
            </a:extLst>
          </a:blip>
          <a:srcRect l="57641" t="18372" r="14918" b="14227"/>
          <a:stretch/>
        </p:blipFill>
        <p:spPr bwMode="auto">
          <a:xfrm>
            <a:off x="-1" y="3325126"/>
            <a:ext cx="3871473" cy="34566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9" name="Group 28"/>
          <p:cNvGrpSpPr/>
          <p:nvPr/>
        </p:nvGrpSpPr>
        <p:grpSpPr>
          <a:xfrm>
            <a:off x="1905000" y="2895600"/>
            <a:ext cx="3487941" cy="2438400"/>
            <a:chOff x="1905000" y="2895600"/>
            <a:chExt cx="3487941" cy="2438400"/>
          </a:xfrm>
        </p:grpSpPr>
        <p:pic>
          <p:nvPicPr>
            <p:cNvPr id="1032" name="Picture 8"/>
            <p:cNvPicPr>
              <a:picLocks noChangeAspect="1" noChangeArrowheads="1"/>
            </p:cNvPicPr>
            <p:nvPr/>
          </p:nvPicPr>
          <p:blipFill rotWithShape="1">
            <a:blip r:embed="rId4" cstate="print">
              <a:clrChange>
                <a:clrFrom>
                  <a:srgbClr val="48000F"/>
                </a:clrFrom>
                <a:clrTo>
                  <a:srgbClr val="48000F">
                    <a:alpha val="0"/>
                  </a:srgbClr>
                </a:clrTo>
              </a:clrChange>
              <a:extLst>
                <a:ext uri="{28A0092B-C50C-407E-A947-70E740481C1C}">
                  <a14:useLocalDpi xmlns:a14="http://schemas.microsoft.com/office/drawing/2010/main" val="0"/>
                </a:ext>
              </a:extLst>
            </a:blip>
            <a:srcRect l="9274" t="30468" r="77614" b="20811"/>
            <a:stretch/>
          </p:blipFill>
          <p:spPr bwMode="auto">
            <a:xfrm>
              <a:off x="3884172" y="2895600"/>
              <a:ext cx="1508769" cy="20378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7" name="Straight Connector 6"/>
            <p:cNvCxnSpPr/>
            <p:nvPr/>
          </p:nvCxnSpPr>
          <p:spPr>
            <a:xfrm flipV="1">
              <a:off x="2057400" y="3124200"/>
              <a:ext cx="2286000" cy="205740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2057400" y="4800600"/>
              <a:ext cx="3124200" cy="38100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4-Point Star 24"/>
            <p:cNvSpPr/>
            <p:nvPr/>
          </p:nvSpPr>
          <p:spPr>
            <a:xfrm>
              <a:off x="1905000" y="5029200"/>
              <a:ext cx="304800" cy="304800"/>
            </a:xfrm>
            <a:prstGeom prst="star4">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 name="Group 3"/>
          <p:cNvGrpSpPr/>
          <p:nvPr/>
        </p:nvGrpSpPr>
        <p:grpSpPr>
          <a:xfrm>
            <a:off x="5562600" y="4327193"/>
            <a:ext cx="3430499" cy="2289407"/>
            <a:chOff x="5562600" y="4327193"/>
            <a:chExt cx="3430499" cy="2289407"/>
          </a:xfrm>
        </p:grpSpPr>
        <p:pic>
          <p:nvPicPr>
            <p:cNvPr id="1033" name="Picture 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62600" y="4327193"/>
              <a:ext cx="3430499" cy="2289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8439742" y="6362684"/>
              <a:ext cx="553357" cy="253916"/>
            </a:xfrm>
            <a:prstGeom prst="rect">
              <a:avLst/>
            </a:prstGeom>
            <a:noFill/>
          </p:spPr>
          <p:txBody>
            <a:bodyPr wrap="none" rtlCol="0">
              <a:spAutoFit/>
            </a:bodyPr>
            <a:lstStyle/>
            <a:p>
              <a:r>
                <a:rPr lang="en-US" sz="1050" dirty="0" smtClean="0"/>
                <a:t>TPWD </a:t>
              </a:r>
              <a:endParaRPr lang="en-US" sz="1050" dirty="0"/>
            </a:p>
          </p:txBody>
        </p:sp>
      </p:grpSp>
    </p:spTree>
    <p:extLst>
      <p:ext uri="{BB962C8B-B14F-4D97-AF65-F5344CB8AC3E}">
        <p14:creationId xmlns:p14="http://schemas.microsoft.com/office/powerpoint/2010/main" val="209438532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fade">
                                      <p:cBhvr>
                                        <p:cTn id="7" dur="5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2"/>
                </a:solidFill>
                <a:latin typeface="Franklin Gothic Book" pitchFamily="34" charset="0"/>
              </a:rPr>
              <a:t>Dietary Energy</a:t>
            </a:r>
            <a:endParaRPr lang="en-US" dirty="0">
              <a:solidFill>
                <a:schemeClr val="bg2"/>
              </a:solidFill>
              <a:latin typeface="Franklin Gothic Book" pitchFamily="34" charset="0"/>
            </a:endParaRPr>
          </a:p>
        </p:txBody>
      </p:sp>
      <p:sp>
        <p:nvSpPr>
          <p:cNvPr id="3" name="Content Placeholder 2"/>
          <p:cNvSpPr>
            <a:spLocks noGrp="1"/>
          </p:cNvSpPr>
          <p:nvPr>
            <p:ph idx="1"/>
          </p:nvPr>
        </p:nvSpPr>
        <p:spPr/>
        <p:txBody>
          <a:bodyPr>
            <a:normAutofit/>
          </a:bodyPr>
          <a:lstStyle/>
          <a:p>
            <a:r>
              <a:rPr lang="en-US" sz="2400" dirty="0" smtClean="0">
                <a:solidFill>
                  <a:schemeClr val="bg2"/>
                </a:solidFill>
                <a:latin typeface="Franklin Gothic Book" pitchFamily="34" charset="0"/>
              </a:rPr>
              <a:t>Ability to do work</a:t>
            </a:r>
          </a:p>
          <a:p>
            <a:pPr lvl="1"/>
            <a:r>
              <a:rPr lang="en-US" sz="2400" dirty="0" smtClean="0">
                <a:solidFill>
                  <a:schemeClr val="bg2"/>
                </a:solidFill>
                <a:latin typeface="Franklin Gothic Book" pitchFamily="34" charset="0"/>
              </a:rPr>
              <a:t>Stand</a:t>
            </a:r>
          </a:p>
          <a:p>
            <a:pPr lvl="1"/>
            <a:r>
              <a:rPr lang="en-US" sz="2400" dirty="0" smtClean="0">
                <a:solidFill>
                  <a:schemeClr val="bg2"/>
                </a:solidFill>
                <a:latin typeface="Franklin Gothic Book" pitchFamily="34" charset="0"/>
              </a:rPr>
              <a:t>Walk</a:t>
            </a:r>
          </a:p>
          <a:p>
            <a:pPr lvl="1"/>
            <a:r>
              <a:rPr lang="en-US" sz="2400" dirty="0" smtClean="0">
                <a:solidFill>
                  <a:schemeClr val="bg2"/>
                </a:solidFill>
                <a:latin typeface="Franklin Gothic Book" pitchFamily="34" charset="0"/>
              </a:rPr>
              <a:t>Grow</a:t>
            </a:r>
          </a:p>
          <a:p>
            <a:pPr lvl="1"/>
            <a:r>
              <a:rPr lang="en-US" sz="2400" dirty="0" smtClean="0">
                <a:solidFill>
                  <a:schemeClr val="bg2"/>
                </a:solidFill>
                <a:latin typeface="Franklin Gothic Book" pitchFamily="34" charset="0"/>
              </a:rPr>
              <a:t>Lactate</a:t>
            </a:r>
          </a:p>
          <a:p>
            <a:pPr marL="342900" lvl="2" indent="-342900"/>
            <a:r>
              <a:rPr lang="en-US" dirty="0" smtClean="0">
                <a:solidFill>
                  <a:schemeClr val="bg2"/>
                </a:solidFill>
                <a:latin typeface="Franklin Gothic Book" pitchFamily="34" charset="0"/>
              </a:rPr>
              <a:t>Basal </a:t>
            </a:r>
            <a:r>
              <a:rPr lang="en-US" dirty="0">
                <a:solidFill>
                  <a:schemeClr val="bg2"/>
                </a:solidFill>
                <a:latin typeface="Franklin Gothic Book" pitchFamily="34" charset="0"/>
              </a:rPr>
              <a:t>metabolic </a:t>
            </a:r>
            <a:r>
              <a:rPr lang="en-US" dirty="0" smtClean="0">
                <a:solidFill>
                  <a:schemeClr val="bg2"/>
                </a:solidFill>
                <a:latin typeface="Franklin Gothic Book" pitchFamily="34" charset="0"/>
              </a:rPr>
              <a:t>rate (</a:t>
            </a:r>
            <a:r>
              <a:rPr lang="en-US" dirty="0" err="1" smtClean="0">
                <a:solidFill>
                  <a:schemeClr val="bg2"/>
                </a:solidFill>
                <a:latin typeface="Franklin Gothic Book" pitchFamily="34" charset="0"/>
              </a:rPr>
              <a:t>Kj</a:t>
            </a:r>
            <a:r>
              <a:rPr lang="en-US" dirty="0" smtClean="0">
                <a:solidFill>
                  <a:schemeClr val="bg2"/>
                </a:solidFill>
                <a:latin typeface="Franklin Gothic Book" pitchFamily="34" charset="0"/>
              </a:rPr>
              <a:t>, Kcal/g)</a:t>
            </a:r>
            <a:endParaRPr lang="en-US" dirty="0">
              <a:solidFill>
                <a:schemeClr val="bg2"/>
              </a:solidFill>
              <a:latin typeface="Franklin Gothic Book" pitchFamily="34" charset="0"/>
            </a:endParaRPr>
          </a:p>
          <a:p>
            <a:pPr marL="457200" lvl="1" indent="0">
              <a:buNone/>
            </a:pPr>
            <a:r>
              <a:rPr lang="en-US" sz="2400" dirty="0" smtClean="0">
                <a:solidFill>
                  <a:schemeClr val="bg2"/>
                </a:solidFill>
                <a:latin typeface="Franklin Gothic Book" pitchFamily="34" charset="0"/>
              </a:rPr>
              <a:t>+ activity = cost</a:t>
            </a:r>
          </a:p>
          <a:p>
            <a:r>
              <a:rPr lang="en-US" sz="2400" dirty="0">
                <a:solidFill>
                  <a:schemeClr val="bg2"/>
                </a:solidFill>
                <a:latin typeface="Franklin Gothic Book" pitchFamily="34" charset="0"/>
              </a:rPr>
              <a:t>Maintenance at 2.17 Kcal/g </a:t>
            </a:r>
            <a:r>
              <a:rPr lang="en-US" sz="2400" dirty="0" smtClean="0">
                <a:solidFill>
                  <a:schemeClr val="bg2"/>
                </a:solidFill>
                <a:latin typeface="Franklin Gothic Book" pitchFamily="34" charset="0"/>
              </a:rPr>
              <a:t>(</a:t>
            </a:r>
            <a:r>
              <a:rPr lang="en-US" sz="2400" dirty="0" err="1" smtClean="0">
                <a:solidFill>
                  <a:schemeClr val="bg2"/>
                </a:solidFill>
                <a:latin typeface="Franklin Gothic Book" pitchFamily="34" charset="0"/>
              </a:rPr>
              <a:t>Ammann</a:t>
            </a:r>
            <a:r>
              <a:rPr lang="en-US" sz="2400" dirty="0" smtClean="0">
                <a:solidFill>
                  <a:schemeClr val="bg2"/>
                </a:solidFill>
                <a:latin typeface="Franklin Gothic Book" pitchFamily="34" charset="0"/>
              </a:rPr>
              <a:t> et al. 1973) </a:t>
            </a:r>
            <a:endParaRPr lang="en-US" sz="2400" dirty="0">
              <a:solidFill>
                <a:schemeClr val="bg2"/>
              </a:solidFill>
              <a:latin typeface="Franklin Gothic Book" pitchFamily="34" charset="0"/>
            </a:endParaRPr>
          </a:p>
          <a:p>
            <a:endParaRPr lang="en-US" sz="2400" dirty="0"/>
          </a:p>
        </p:txBody>
      </p:sp>
      <p:graphicFrame>
        <p:nvGraphicFramePr>
          <p:cNvPr id="4" name="Chart 3"/>
          <p:cNvGraphicFramePr/>
          <p:nvPr>
            <p:extLst>
              <p:ext uri="{D42A27DB-BD31-4B8C-83A1-F6EECF244321}">
                <p14:modId xmlns:p14="http://schemas.microsoft.com/office/powerpoint/2010/main" val="2483579479"/>
              </p:ext>
            </p:extLst>
          </p:nvPr>
        </p:nvGraphicFramePr>
        <p:xfrm>
          <a:off x="5334000" y="1905000"/>
          <a:ext cx="3276600" cy="2438400"/>
        </p:xfrm>
        <a:graphic>
          <a:graphicData uri="http://schemas.openxmlformats.org/drawingml/2006/chart">
            <c:chart xmlns:c="http://schemas.openxmlformats.org/drawingml/2006/chart" xmlns:r="http://schemas.openxmlformats.org/officeDocument/2006/relationships" r:id="rId3"/>
          </a:graphicData>
        </a:graphic>
      </p:graphicFrame>
      <p:pic>
        <p:nvPicPr>
          <p:cNvPr id="5" name="Picture 2" descr="D:\A Wildlife Pub New CD\TPWD Graphics\Game Animals WT, Mule Deer, Antelope\Deer-Inks_Lake_State_Park.T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43200" y="5329040"/>
            <a:ext cx="3620533" cy="12803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1177679"/>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ontent Placeholder 3"/>
          <p:cNvGraphicFramePr>
            <a:graphicFrameLocks/>
          </p:cNvGraphicFramePr>
          <p:nvPr>
            <p:extLst>
              <p:ext uri="{D42A27DB-BD31-4B8C-83A1-F6EECF244321}">
                <p14:modId xmlns:p14="http://schemas.microsoft.com/office/powerpoint/2010/main" val="1036687346"/>
              </p:ext>
            </p:extLst>
          </p:nvPr>
        </p:nvGraphicFramePr>
        <p:xfrm>
          <a:off x="3962400" y="1752600"/>
          <a:ext cx="5029200" cy="3352800"/>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p:nvPr>
        </p:nvSpPr>
        <p:spPr/>
        <p:txBody>
          <a:bodyPr/>
          <a:lstStyle/>
          <a:p>
            <a:r>
              <a:rPr lang="en-US" dirty="0" smtClean="0">
                <a:solidFill>
                  <a:schemeClr val="bg1"/>
                </a:solidFill>
                <a:latin typeface="Franklin Gothic Book" pitchFamily="34" charset="0"/>
              </a:rPr>
              <a:t>Nutrient Currency</a:t>
            </a:r>
            <a:endParaRPr lang="en-US" dirty="0">
              <a:solidFill>
                <a:schemeClr val="bg1"/>
              </a:solidFill>
              <a:latin typeface="Franklin Gothic Book" pitchFamily="34" charset="0"/>
            </a:endParaRPr>
          </a:p>
        </p:txBody>
      </p:sp>
      <p:sp>
        <p:nvSpPr>
          <p:cNvPr id="5" name="Content Placeholder 2"/>
          <p:cNvSpPr txBox="1">
            <a:spLocks/>
          </p:cNvSpPr>
          <p:nvPr/>
        </p:nvSpPr>
        <p:spPr>
          <a:xfrm>
            <a:off x="457200" y="1371600"/>
            <a:ext cx="82296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dirty="0"/>
          </a:p>
        </p:txBody>
      </p:sp>
      <p:sp>
        <p:nvSpPr>
          <p:cNvPr id="6" name="Content Placeholder 2"/>
          <p:cNvSpPr txBox="1">
            <a:spLocks/>
          </p:cNvSpPr>
          <p:nvPr/>
        </p:nvSpPr>
        <p:spPr>
          <a:xfrm>
            <a:off x="228600" y="1544877"/>
            <a:ext cx="4343400" cy="325572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400" dirty="0" smtClean="0">
                <a:solidFill>
                  <a:schemeClr val="bg1"/>
                </a:solidFill>
                <a:latin typeface="Franklin Gothic Book" pitchFamily="34" charset="0"/>
              </a:rPr>
              <a:t>Dietary Energy</a:t>
            </a:r>
          </a:p>
          <a:p>
            <a:pPr lvl="1"/>
            <a:r>
              <a:rPr lang="en-US" sz="2000" dirty="0" smtClean="0">
                <a:solidFill>
                  <a:schemeClr val="bg1"/>
                </a:solidFill>
                <a:latin typeface="Franklin Gothic Book" pitchFamily="34" charset="0"/>
              </a:rPr>
              <a:t>Growth (2.7 – 3.0 Kcal/g)</a:t>
            </a:r>
          </a:p>
          <a:p>
            <a:pPr lvl="1"/>
            <a:r>
              <a:rPr lang="en-US" sz="2000" dirty="0" smtClean="0">
                <a:solidFill>
                  <a:schemeClr val="bg1"/>
                </a:solidFill>
                <a:latin typeface="Franklin Gothic Book" pitchFamily="34" charset="0"/>
              </a:rPr>
              <a:t>Supply (1.7 – 2.7 Kcal/g)</a:t>
            </a:r>
          </a:p>
          <a:p>
            <a:r>
              <a:rPr lang="en-US" sz="2400" dirty="0" smtClean="0">
                <a:solidFill>
                  <a:schemeClr val="bg1"/>
                </a:solidFill>
                <a:latin typeface="Franklin Gothic Book" pitchFamily="34" charset="0"/>
              </a:rPr>
              <a:t>Dietary Protein</a:t>
            </a:r>
          </a:p>
          <a:p>
            <a:pPr lvl="1"/>
            <a:r>
              <a:rPr lang="en-US" sz="2000" dirty="0" smtClean="0">
                <a:solidFill>
                  <a:schemeClr val="bg1"/>
                </a:solidFill>
                <a:latin typeface="Franklin Gothic Book" pitchFamily="34" charset="0"/>
              </a:rPr>
              <a:t>Growth ( 12% – 16%)</a:t>
            </a:r>
          </a:p>
          <a:p>
            <a:pPr lvl="1"/>
            <a:r>
              <a:rPr lang="en-US" sz="2000" dirty="0" smtClean="0">
                <a:solidFill>
                  <a:schemeClr val="bg1"/>
                </a:solidFill>
                <a:latin typeface="Franklin Gothic Book" pitchFamily="34" charset="0"/>
              </a:rPr>
              <a:t>Supply  (10% – 19%)</a:t>
            </a:r>
          </a:p>
          <a:p>
            <a:pPr lvl="1"/>
            <a:endParaRPr lang="en-US" sz="2000" dirty="0">
              <a:solidFill>
                <a:schemeClr val="bg1"/>
              </a:solidFill>
            </a:endParaRPr>
          </a:p>
          <a:p>
            <a:endParaRPr lang="en-US" sz="2400" dirty="0" smtClean="0">
              <a:solidFill>
                <a:schemeClr val="bg1"/>
              </a:solidFill>
            </a:endParaRPr>
          </a:p>
          <a:p>
            <a:pPr lvl="1"/>
            <a:endParaRPr lang="en-US" sz="2400" dirty="0" smtClean="0">
              <a:solidFill>
                <a:schemeClr val="bg1"/>
              </a:solidFill>
            </a:endParaRPr>
          </a:p>
          <a:p>
            <a:endParaRPr lang="en-US" dirty="0" smtClean="0">
              <a:solidFill>
                <a:schemeClr val="bg1"/>
              </a:solidFill>
            </a:endParaRPr>
          </a:p>
          <a:p>
            <a:pPr lvl="1"/>
            <a:endParaRPr lang="en-US" sz="2400" dirty="0" smtClean="0">
              <a:solidFill>
                <a:schemeClr val="bg1"/>
              </a:solidFill>
            </a:endParaRPr>
          </a:p>
          <a:p>
            <a:endParaRPr lang="en-US" sz="2400" dirty="0"/>
          </a:p>
        </p:txBody>
      </p:sp>
      <p:cxnSp>
        <p:nvCxnSpPr>
          <p:cNvPr id="10" name="Straight Arrow Connector 9"/>
          <p:cNvCxnSpPr/>
          <p:nvPr/>
        </p:nvCxnSpPr>
        <p:spPr>
          <a:xfrm>
            <a:off x="5334000" y="2514600"/>
            <a:ext cx="0" cy="1219200"/>
          </a:xfrm>
          <a:prstGeom prst="straightConnector1">
            <a:avLst/>
          </a:prstGeom>
          <a:ln w="25400">
            <a:solidFill>
              <a:srgbClr val="FFFF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228600" y="5107636"/>
            <a:ext cx="8763000" cy="830997"/>
          </a:xfrm>
          <a:prstGeom prst="rect">
            <a:avLst/>
          </a:prstGeom>
          <a:noFill/>
        </p:spPr>
        <p:txBody>
          <a:bodyPr wrap="square" rtlCol="0">
            <a:spAutoFit/>
          </a:bodyPr>
          <a:lstStyle/>
          <a:p>
            <a:r>
              <a:rPr lang="en-US" sz="2400" dirty="0" smtClean="0">
                <a:solidFill>
                  <a:schemeClr val="bg1"/>
                </a:solidFill>
                <a:latin typeface="Franklin Gothic Book" panose="020B0503020102020204" pitchFamily="34" charset="0"/>
              </a:rPr>
              <a:t>Digestible energy levels often fall below maintenance during peak periods of lactation and antler production</a:t>
            </a:r>
            <a:endParaRPr lang="en-US" sz="2400" dirty="0">
              <a:solidFill>
                <a:schemeClr val="bg1"/>
              </a:solidFill>
              <a:latin typeface="Franklin Gothic Book" panose="020B0503020102020204" pitchFamily="34" charset="0"/>
            </a:endParaRPr>
          </a:p>
        </p:txBody>
      </p:sp>
    </p:spTree>
    <p:extLst>
      <p:ext uri="{BB962C8B-B14F-4D97-AF65-F5344CB8AC3E}">
        <p14:creationId xmlns:p14="http://schemas.microsoft.com/office/powerpoint/2010/main" val="26765080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latin typeface="Franklin Gothic Book" pitchFamily="34" charset="0"/>
              </a:rPr>
              <a:t>Nutrient Currency</a:t>
            </a:r>
            <a:endParaRPr lang="en-US" dirty="0">
              <a:solidFill>
                <a:schemeClr val="bg1"/>
              </a:solidFill>
              <a:latin typeface="Franklin Gothic Book" pitchFamily="34" charset="0"/>
            </a:endParaRPr>
          </a:p>
        </p:txBody>
      </p:sp>
      <p:sp>
        <p:nvSpPr>
          <p:cNvPr id="5" name="Content Placeholder 2"/>
          <p:cNvSpPr txBox="1">
            <a:spLocks/>
          </p:cNvSpPr>
          <p:nvPr/>
        </p:nvSpPr>
        <p:spPr>
          <a:xfrm>
            <a:off x="457200" y="1371600"/>
            <a:ext cx="82296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dirty="0"/>
          </a:p>
        </p:txBody>
      </p:sp>
      <p:sp>
        <p:nvSpPr>
          <p:cNvPr id="6" name="Content Placeholder 2"/>
          <p:cNvSpPr txBox="1">
            <a:spLocks/>
          </p:cNvSpPr>
          <p:nvPr/>
        </p:nvSpPr>
        <p:spPr>
          <a:xfrm>
            <a:off x="228600" y="1544877"/>
            <a:ext cx="4343400" cy="325572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400" dirty="0" smtClean="0">
                <a:solidFill>
                  <a:schemeClr val="bg1"/>
                </a:solidFill>
                <a:latin typeface="Franklin Gothic Book" pitchFamily="34" charset="0"/>
              </a:rPr>
              <a:t>Dietary Energy</a:t>
            </a:r>
          </a:p>
          <a:p>
            <a:pPr lvl="1"/>
            <a:r>
              <a:rPr lang="en-US" sz="2000" dirty="0" smtClean="0">
                <a:solidFill>
                  <a:schemeClr val="bg1"/>
                </a:solidFill>
                <a:latin typeface="Franklin Gothic Book" pitchFamily="34" charset="0"/>
              </a:rPr>
              <a:t>Growth (2.7 – 3.0 Kcal/g)</a:t>
            </a:r>
          </a:p>
          <a:p>
            <a:pPr lvl="1"/>
            <a:r>
              <a:rPr lang="en-US" sz="2000" dirty="0" smtClean="0">
                <a:solidFill>
                  <a:schemeClr val="bg1"/>
                </a:solidFill>
                <a:latin typeface="Franklin Gothic Book" pitchFamily="34" charset="0"/>
              </a:rPr>
              <a:t>Supply (1.7 – 2.7 Kcal/g)</a:t>
            </a:r>
          </a:p>
          <a:p>
            <a:r>
              <a:rPr lang="en-US" sz="2400" dirty="0" smtClean="0">
                <a:solidFill>
                  <a:schemeClr val="bg1"/>
                </a:solidFill>
                <a:latin typeface="Franklin Gothic Book" pitchFamily="34" charset="0"/>
              </a:rPr>
              <a:t>Dietary Protein</a:t>
            </a:r>
          </a:p>
          <a:p>
            <a:pPr lvl="1"/>
            <a:r>
              <a:rPr lang="en-US" sz="2000" dirty="0" smtClean="0">
                <a:solidFill>
                  <a:schemeClr val="bg1"/>
                </a:solidFill>
                <a:latin typeface="Franklin Gothic Book" pitchFamily="34" charset="0"/>
              </a:rPr>
              <a:t>Growth ( 12% – 16%)</a:t>
            </a:r>
          </a:p>
          <a:p>
            <a:pPr lvl="1"/>
            <a:r>
              <a:rPr lang="en-US" sz="2000" dirty="0" smtClean="0">
                <a:solidFill>
                  <a:schemeClr val="bg1"/>
                </a:solidFill>
                <a:latin typeface="Franklin Gothic Book" pitchFamily="34" charset="0"/>
              </a:rPr>
              <a:t>Supply  (10% – 19%)</a:t>
            </a:r>
          </a:p>
          <a:p>
            <a:pPr lvl="1"/>
            <a:endParaRPr lang="en-US" sz="2000" dirty="0">
              <a:solidFill>
                <a:schemeClr val="bg1"/>
              </a:solidFill>
            </a:endParaRPr>
          </a:p>
          <a:p>
            <a:endParaRPr lang="en-US" sz="2400" dirty="0" smtClean="0">
              <a:solidFill>
                <a:schemeClr val="bg1"/>
              </a:solidFill>
            </a:endParaRPr>
          </a:p>
          <a:p>
            <a:pPr lvl="1"/>
            <a:endParaRPr lang="en-US" sz="2400" dirty="0" smtClean="0">
              <a:solidFill>
                <a:schemeClr val="bg1"/>
              </a:solidFill>
            </a:endParaRPr>
          </a:p>
          <a:p>
            <a:endParaRPr lang="en-US" dirty="0" smtClean="0">
              <a:solidFill>
                <a:schemeClr val="bg1"/>
              </a:solidFill>
            </a:endParaRPr>
          </a:p>
          <a:p>
            <a:pPr lvl="1"/>
            <a:endParaRPr lang="en-US" sz="2400" dirty="0" smtClean="0">
              <a:solidFill>
                <a:schemeClr val="bg1"/>
              </a:solidFill>
            </a:endParaRPr>
          </a:p>
          <a:p>
            <a:endParaRPr lang="en-US" sz="2400" dirty="0"/>
          </a:p>
        </p:txBody>
      </p:sp>
      <p:sp>
        <p:nvSpPr>
          <p:cNvPr id="3" name="TextBox 2"/>
          <p:cNvSpPr txBox="1"/>
          <p:nvPr/>
        </p:nvSpPr>
        <p:spPr>
          <a:xfrm>
            <a:off x="190500" y="5080853"/>
            <a:ext cx="8763000" cy="830997"/>
          </a:xfrm>
          <a:prstGeom prst="rect">
            <a:avLst/>
          </a:prstGeom>
          <a:noFill/>
        </p:spPr>
        <p:txBody>
          <a:bodyPr wrap="square" rtlCol="0">
            <a:spAutoFit/>
          </a:bodyPr>
          <a:lstStyle/>
          <a:p>
            <a:r>
              <a:rPr lang="en-US" sz="2400" dirty="0" smtClean="0">
                <a:solidFill>
                  <a:schemeClr val="bg1"/>
                </a:solidFill>
                <a:latin typeface="Franklin Gothic Book" panose="020B0503020102020204" pitchFamily="34" charset="0"/>
              </a:rPr>
              <a:t>Digestible energy levels often fall below maintenance during peak periods of lactation and antler production</a:t>
            </a:r>
            <a:endParaRPr lang="en-US" sz="2400" dirty="0">
              <a:solidFill>
                <a:schemeClr val="bg1"/>
              </a:solidFill>
              <a:latin typeface="Franklin Gothic Book" panose="020B0503020102020204" pitchFamily="34" charset="0"/>
            </a:endParaRPr>
          </a:p>
        </p:txBody>
      </p:sp>
      <p:graphicFrame>
        <p:nvGraphicFramePr>
          <p:cNvPr id="11" name="Table 10"/>
          <p:cNvGraphicFramePr>
            <a:graphicFrameLocks noGrp="1"/>
          </p:cNvGraphicFramePr>
          <p:nvPr>
            <p:extLst>
              <p:ext uri="{D42A27DB-BD31-4B8C-83A1-F6EECF244321}">
                <p14:modId xmlns:p14="http://schemas.microsoft.com/office/powerpoint/2010/main" val="2611087596"/>
              </p:ext>
            </p:extLst>
          </p:nvPr>
        </p:nvGraphicFramePr>
        <p:xfrm>
          <a:off x="4572000" y="2258338"/>
          <a:ext cx="4038600" cy="1828800"/>
        </p:xfrm>
        <a:graphic>
          <a:graphicData uri="http://schemas.openxmlformats.org/drawingml/2006/table">
            <a:tbl>
              <a:tblPr firstRow="1" bandRow="1">
                <a:tableStyleId>{7E9639D4-E3E2-4D34-9284-5A2195B3D0D7}</a:tableStyleId>
              </a:tblPr>
              <a:tblGrid>
                <a:gridCol w="807720"/>
                <a:gridCol w="807720"/>
                <a:gridCol w="807720"/>
                <a:gridCol w="807720"/>
                <a:gridCol w="807720"/>
              </a:tblGrid>
              <a:tr h="276237">
                <a:tc>
                  <a:txBody>
                    <a:bodyPr/>
                    <a:lstStyle/>
                    <a:p>
                      <a:pPr algn="ctr"/>
                      <a:endParaRPr lang="en-US" dirty="0"/>
                    </a:p>
                  </a:txBody>
                  <a:tcPr>
                    <a:solidFill>
                      <a:schemeClr val="bg1">
                        <a:lumMod val="50000"/>
                      </a:schemeClr>
                    </a:solidFill>
                  </a:tcPr>
                </a:tc>
                <a:tc>
                  <a:txBody>
                    <a:bodyPr/>
                    <a:lstStyle/>
                    <a:p>
                      <a:pPr algn="ctr"/>
                      <a:r>
                        <a:rPr lang="en-US" dirty="0" smtClean="0">
                          <a:latin typeface="Berylium" panose="02000000000000000000" pitchFamily="2" charset="0"/>
                        </a:rPr>
                        <a:t>Ep</a:t>
                      </a:r>
                      <a:endParaRPr lang="en-US" dirty="0">
                        <a:latin typeface="Berylium" panose="02000000000000000000" pitchFamily="2" charset="0"/>
                      </a:endParaRPr>
                    </a:p>
                  </a:txBody>
                  <a:tcPr>
                    <a:solidFill>
                      <a:schemeClr val="bg1">
                        <a:lumMod val="50000"/>
                      </a:schemeClr>
                    </a:solidFill>
                  </a:tcPr>
                </a:tc>
                <a:tc>
                  <a:txBody>
                    <a:bodyPr/>
                    <a:lstStyle/>
                    <a:p>
                      <a:pPr algn="ctr"/>
                      <a:r>
                        <a:rPr lang="en-US" dirty="0" smtClean="0">
                          <a:latin typeface="Berylium" panose="02000000000000000000" pitchFamily="2" charset="0"/>
                        </a:rPr>
                        <a:t>ep</a:t>
                      </a:r>
                      <a:endParaRPr lang="en-US" dirty="0">
                        <a:latin typeface="Berylium" panose="02000000000000000000" pitchFamily="2" charset="0"/>
                      </a:endParaRPr>
                    </a:p>
                  </a:txBody>
                  <a:tcPr>
                    <a:solidFill>
                      <a:schemeClr val="bg1">
                        <a:lumMod val="50000"/>
                      </a:schemeClr>
                    </a:solidFill>
                  </a:tcPr>
                </a:tc>
                <a:tc>
                  <a:txBody>
                    <a:bodyPr/>
                    <a:lstStyle/>
                    <a:p>
                      <a:pPr algn="ctr"/>
                      <a:r>
                        <a:rPr lang="en-US" dirty="0" smtClean="0">
                          <a:latin typeface="Berylium" panose="02000000000000000000" pitchFamily="2" charset="0"/>
                        </a:rPr>
                        <a:t>EP</a:t>
                      </a:r>
                      <a:endParaRPr lang="en-US" dirty="0">
                        <a:latin typeface="Berylium" panose="02000000000000000000" pitchFamily="2" charset="0"/>
                      </a:endParaRPr>
                    </a:p>
                  </a:txBody>
                  <a:tcPr>
                    <a:solidFill>
                      <a:schemeClr val="bg1">
                        <a:lumMod val="50000"/>
                      </a:schemeClr>
                    </a:solidFill>
                  </a:tcPr>
                </a:tc>
                <a:tc>
                  <a:txBody>
                    <a:bodyPr/>
                    <a:lstStyle/>
                    <a:p>
                      <a:pPr algn="ctr"/>
                      <a:r>
                        <a:rPr lang="en-US" dirty="0" err="1" smtClean="0">
                          <a:latin typeface="Berylium" panose="02000000000000000000" pitchFamily="2" charset="0"/>
                        </a:rPr>
                        <a:t>eP</a:t>
                      </a:r>
                      <a:endParaRPr lang="en-US" dirty="0">
                        <a:latin typeface="Berylium" panose="02000000000000000000" pitchFamily="2" charset="0"/>
                      </a:endParaRPr>
                    </a:p>
                  </a:txBody>
                  <a:tcPr>
                    <a:solidFill>
                      <a:schemeClr val="bg1">
                        <a:lumMod val="50000"/>
                      </a:schemeClr>
                    </a:solidFill>
                  </a:tcPr>
                </a:tc>
              </a:tr>
              <a:tr h="276237">
                <a:tc>
                  <a:txBody>
                    <a:bodyPr/>
                    <a:lstStyle/>
                    <a:p>
                      <a:r>
                        <a:rPr lang="en-US" dirty="0" smtClean="0">
                          <a:solidFill>
                            <a:schemeClr val="bg1"/>
                          </a:solidFill>
                          <a:latin typeface="Berylium" panose="02000000000000000000" pitchFamily="2" charset="0"/>
                        </a:rPr>
                        <a:t>Trial 1</a:t>
                      </a:r>
                      <a:endParaRPr lang="en-US" dirty="0">
                        <a:solidFill>
                          <a:schemeClr val="bg1"/>
                        </a:solidFill>
                        <a:latin typeface="Berylium" panose="02000000000000000000" pitchFamily="2" charset="0"/>
                      </a:endParaRPr>
                    </a:p>
                  </a:txBody>
                  <a:tcPr>
                    <a:solidFill>
                      <a:schemeClr val="bg1">
                        <a:lumMod val="50000"/>
                      </a:schemeClr>
                    </a:solidFill>
                  </a:tcPr>
                </a:tc>
                <a:tc>
                  <a:txBody>
                    <a:bodyPr/>
                    <a:lstStyle/>
                    <a:p>
                      <a:pPr algn="ctr"/>
                      <a:r>
                        <a:rPr lang="en-US" dirty="0" smtClean="0">
                          <a:solidFill>
                            <a:schemeClr val="bg1"/>
                          </a:solidFill>
                          <a:latin typeface="Berylium" panose="02000000000000000000" pitchFamily="2" charset="0"/>
                        </a:rPr>
                        <a:t>1</a:t>
                      </a:r>
                      <a:endParaRPr lang="en-US" dirty="0">
                        <a:solidFill>
                          <a:schemeClr val="bg1"/>
                        </a:solidFill>
                        <a:latin typeface="Berylium" panose="02000000000000000000" pitchFamily="2" charset="0"/>
                      </a:endParaRPr>
                    </a:p>
                  </a:txBody>
                  <a:tcPr>
                    <a:solidFill>
                      <a:schemeClr val="bg1">
                        <a:lumMod val="50000"/>
                      </a:schemeClr>
                    </a:solidFill>
                  </a:tcPr>
                </a:tc>
                <a:tc>
                  <a:txBody>
                    <a:bodyPr/>
                    <a:lstStyle/>
                    <a:p>
                      <a:pPr algn="ctr"/>
                      <a:r>
                        <a:rPr lang="en-US" dirty="0" smtClean="0">
                          <a:solidFill>
                            <a:schemeClr val="bg1"/>
                          </a:solidFill>
                          <a:latin typeface="Berylium" panose="02000000000000000000" pitchFamily="2" charset="0"/>
                        </a:rPr>
                        <a:t>4</a:t>
                      </a:r>
                      <a:endParaRPr lang="en-US" dirty="0">
                        <a:solidFill>
                          <a:schemeClr val="bg1"/>
                        </a:solidFill>
                        <a:latin typeface="Berylium" panose="02000000000000000000" pitchFamily="2" charset="0"/>
                      </a:endParaRPr>
                    </a:p>
                  </a:txBody>
                  <a:tcPr>
                    <a:solidFill>
                      <a:schemeClr val="bg1">
                        <a:lumMod val="50000"/>
                      </a:schemeClr>
                    </a:solidFill>
                  </a:tcPr>
                </a:tc>
                <a:tc>
                  <a:txBody>
                    <a:bodyPr/>
                    <a:lstStyle/>
                    <a:p>
                      <a:pPr algn="ctr"/>
                      <a:r>
                        <a:rPr lang="en-US" dirty="0" smtClean="0">
                          <a:solidFill>
                            <a:schemeClr val="bg1"/>
                          </a:solidFill>
                          <a:latin typeface="Berylium" panose="02000000000000000000" pitchFamily="2" charset="0"/>
                        </a:rPr>
                        <a:t>2</a:t>
                      </a:r>
                      <a:endParaRPr lang="en-US" dirty="0">
                        <a:solidFill>
                          <a:schemeClr val="bg1"/>
                        </a:solidFill>
                        <a:latin typeface="Berylium" panose="02000000000000000000" pitchFamily="2" charset="0"/>
                      </a:endParaRPr>
                    </a:p>
                  </a:txBody>
                  <a:tcPr>
                    <a:solidFill>
                      <a:schemeClr val="bg1">
                        <a:lumMod val="50000"/>
                      </a:schemeClr>
                    </a:solidFill>
                  </a:tcPr>
                </a:tc>
                <a:tc>
                  <a:txBody>
                    <a:bodyPr/>
                    <a:lstStyle/>
                    <a:p>
                      <a:pPr algn="ctr"/>
                      <a:r>
                        <a:rPr lang="en-US" dirty="0" smtClean="0">
                          <a:solidFill>
                            <a:schemeClr val="bg1"/>
                          </a:solidFill>
                          <a:latin typeface="Berylium" panose="02000000000000000000" pitchFamily="2" charset="0"/>
                        </a:rPr>
                        <a:t>3</a:t>
                      </a:r>
                      <a:endParaRPr lang="en-US" dirty="0">
                        <a:solidFill>
                          <a:schemeClr val="bg1"/>
                        </a:solidFill>
                        <a:latin typeface="Berylium" panose="02000000000000000000" pitchFamily="2" charset="0"/>
                      </a:endParaRPr>
                    </a:p>
                  </a:txBody>
                  <a:tcPr>
                    <a:solidFill>
                      <a:schemeClr val="bg1">
                        <a:lumMod val="50000"/>
                      </a:schemeClr>
                    </a:solidFill>
                  </a:tcPr>
                </a:tc>
              </a:tr>
              <a:tr h="276237">
                <a:tc>
                  <a:txBody>
                    <a:bodyPr/>
                    <a:lstStyle/>
                    <a:p>
                      <a:r>
                        <a:rPr lang="en-US" dirty="0" smtClean="0">
                          <a:solidFill>
                            <a:schemeClr val="bg1"/>
                          </a:solidFill>
                          <a:latin typeface="Berylium" panose="02000000000000000000" pitchFamily="2" charset="0"/>
                        </a:rPr>
                        <a:t>Trial 2</a:t>
                      </a:r>
                      <a:endParaRPr lang="en-US" dirty="0">
                        <a:solidFill>
                          <a:schemeClr val="bg1"/>
                        </a:solidFill>
                        <a:latin typeface="Berylium" panose="02000000000000000000" pitchFamily="2" charset="0"/>
                      </a:endParaRPr>
                    </a:p>
                  </a:txBody>
                  <a:tcPr>
                    <a:solidFill>
                      <a:schemeClr val="bg1">
                        <a:lumMod val="50000"/>
                      </a:schemeClr>
                    </a:solidFill>
                  </a:tcPr>
                </a:tc>
                <a:tc>
                  <a:txBody>
                    <a:bodyPr/>
                    <a:lstStyle/>
                    <a:p>
                      <a:pPr algn="ctr"/>
                      <a:r>
                        <a:rPr lang="en-US" dirty="0" smtClean="0">
                          <a:solidFill>
                            <a:schemeClr val="bg1"/>
                          </a:solidFill>
                          <a:latin typeface="Berylium" panose="02000000000000000000" pitchFamily="2" charset="0"/>
                        </a:rPr>
                        <a:t>1</a:t>
                      </a:r>
                      <a:endParaRPr lang="en-US" dirty="0">
                        <a:solidFill>
                          <a:schemeClr val="bg1"/>
                        </a:solidFill>
                        <a:latin typeface="Berylium" panose="02000000000000000000" pitchFamily="2" charset="0"/>
                      </a:endParaRPr>
                    </a:p>
                  </a:txBody>
                  <a:tcPr>
                    <a:solidFill>
                      <a:schemeClr val="bg1">
                        <a:lumMod val="50000"/>
                      </a:schemeClr>
                    </a:solidFill>
                  </a:tcPr>
                </a:tc>
                <a:tc>
                  <a:txBody>
                    <a:bodyPr/>
                    <a:lstStyle/>
                    <a:p>
                      <a:pPr algn="ctr"/>
                      <a:r>
                        <a:rPr lang="en-US" dirty="0" smtClean="0">
                          <a:solidFill>
                            <a:schemeClr val="bg1"/>
                          </a:solidFill>
                          <a:latin typeface="Berylium" panose="02000000000000000000" pitchFamily="2" charset="0"/>
                        </a:rPr>
                        <a:t>3</a:t>
                      </a:r>
                      <a:endParaRPr lang="en-US" dirty="0">
                        <a:solidFill>
                          <a:schemeClr val="bg1"/>
                        </a:solidFill>
                        <a:latin typeface="Berylium" panose="02000000000000000000" pitchFamily="2" charset="0"/>
                      </a:endParaRPr>
                    </a:p>
                  </a:txBody>
                  <a:tcPr>
                    <a:solidFill>
                      <a:schemeClr val="bg1">
                        <a:lumMod val="50000"/>
                      </a:schemeClr>
                    </a:solidFill>
                  </a:tcPr>
                </a:tc>
                <a:tc>
                  <a:txBody>
                    <a:bodyPr/>
                    <a:lstStyle/>
                    <a:p>
                      <a:pPr algn="ctr"/>
                      <a:r>
                        <a:rPr lang="en-US" dirty="0" smtClean="0">
                          <a:solidFill>
                            <a:schemeClr val="bg1"/>
                          </a:solidFill>
                          <a:latin typeface="Berylium" panose="02000000000000000000" pitchFamily="2" charset="0"/>
                        </a:rPr>
                        <a:t>2</a:t>
                      </a:r>
                      <a:endParaRPr lang="en-US" dirty="0">
                        <a:solidFill>
                          <a:schemeClr val="bg1"/>
                        </a:solidFill>
                        <a:latin typeface="Berylium" panose="02000000000000000000" pitchFamily="2" charset="0"/>
                      </a:endParaRPr>
                    </a:p>
                  </a:txBody>
                  <a:tcPr>
                    <a:solidFill>
                      <a:schemeClr val="bg1">
                        <a:lumMod val="50000"/>
                      </a:schemeClr>
                    </a:solidFill>
                  </a:tcPr>
                </a:tc>
                <a:tc>
                  <a:txBody>
                    <a:bodyPr/>
                    <a:lstStyle/>
                    <a:p>
                      <a:pPr algn="ctr"/>
                      <a:r>
                        <a:rPr lang="en-US" dirty="0" smtClean="0">
                          <a:solidFill>
                            <a:schemeClr val="bg1"/>
                          </a:solidFill>
                          <a:latin typeface="Berylium" panose="02000000000000000000" pitchFamily="2" charset="0"/>
                        </a:rPr>
                        <a:t>4</a:t>
                      </a:r>
                      <a:endParaRPr lang="en-US" dirty="0">
                        <a:solidFill>
                          <a:schemeClr val="bg1"/>
                        </a:solidFill>
                        <a:latin typeface="Berylium" panose="02000000000000000000" pitchFamily="2" charset="0"/>
                      </a:endParaRPr>
                    </a:p>
                  </a:txBody>
                  <a:tcPr>
                    <a:solidFill>
                      <a:schemeClr val="bg1">
                        <a:lumMod val="50000"/>
                      </a:schemeClr>
                    </a:solidFill>
                  </a:tcPr>
                </a:tc>
              </a:tr>
              <a:tr h="276237">
                <a:tc>
                  <a:txBody>
                    <a:bodyPr/>
                    <a:lstStyle/>
                    <a:p>
                      <a:r>
                        <a:rPr lang="en-US" dirty="0" smtClean="0">
                          <a:solidFill>
                            <a:schemeClr val="bg1"/>
                          </a:solidFill>
                          <a:latin typeface="Berylium" panose="02000000000000000000" pitchFamily="2" charset="0"/>
                        </a:rPr>
                        <a:t>Trial 3</a:t>
                      </a:r>
                      <a:endParaRPr lang="en-US" dirty="0">
                        <a:solidFill>
                          <a:schemeClr val="bg1"/>
                        </a:solidFill>
                        <a:latin typeface="Berylium" panose="02000000000000000000" pitchFamily="2" charset="0"/>
                      </a:endParaRPr>
                    </a:p>
                  </a:txBody>
                  <a:tcPr>
                    <a:solidFill>
                      <a:schemeClr val="bg1">
                        <a:lumMod val="50000"/>
                      </a:schemeClr>
                    </a:solidFill>
                  </a:tcPr>
                </a:tc>
                <a:tc>
                  <a:txBody>
                    <a:bodyPr/>
                    <a:lstStyle/>
                    <a:p>
                      <a:pPr algn="ctr"/>
                      <a:r>
                        <a:rPr lang="en-US" dirty="0" smtClean="0">
                          <a:solidFill>
                            <a:schemeClr val="bg1"/>
                          </a:solidFill>
                          <a:latin typeface="Berylium" panose="02000000000000000000" pitchFamily="2" charset="0"/>
                        </a:rPr>
                        <a:t>1</a:t>
                      </a:r>
                      <a:endParaRPr lang="en-US" dirty="0">
                        <a:solidFill>
                          <a:schemeClr val="bg1"/>
                        </a:solidFill>
                        <a:latin typeface="Berylium" panose="02000000000000000000" pitchFamily="2" charset="0"/>
                      </a:endParaRPr>
                    </a:p>
                  </a:txBody>
                  <a:tcPr>
                    <a:solidFill>
                      <a:schemeClr val="bg1">
                        <a:lumMod val="50000"/>
                      </a:schemeClr>
                    </a:solidFill>
                  </a:tcPr>
                </a:tc>
                <a:tc>
                  <a:txBody>
                    <a:bodyPr/>
                    <a:lstStyle/>
                    <a:p>
                      <a:pPr algn="ctr"/>
                      <a:r>
                        <a:rPr lang="en-US" dirty="0" smtClean="0">
                          <a:solidFill>
                            <a:schemeClr val="bg1"/>
                          </a:solidFill>
                          <a:latin typeface="Berylium" panose="02000000000000000000" pitchFamily="2" charset="0"/>
                        </a:rPr>
                        <a:t>3</a:t>
                      </a:r>
                      <a:endParaRPr lang="en-US" dirty="0">
                        <a:solidFill>
                          <a:schemeClr val="bg1"/>
                        </a:solidFill>
                        <a:latin typeface="Berylium" panose="02000000000000000000" pitchFamily="2" charset="0"/>
                      </a:endParaRPr>
                    </a:p>
                  </a:txBody>
                  <a:tcPr>
                    <a:solidFill>
                      <a:schemeClr val="bg1">
                        <a:lumMod val="50000"/>
                      </a:schemeClr>
                    </a:solidFill>
                  </a:tcPr>
                </a:tc>
                <a:tc>
                  <a:txBody>
                    <a:bodyPr/>
                    <a:lstStyle/>
                    <a:p>
                      <a:pPr algn="ctr"/>
                      <a:r>
                        <a:rPr lang="en-US" dirty="0" smtClean="0">
                          <a:solidFill>
                            <a:schemeClr val="bg1"/>
                          </a:solidFill>
                          <a:latin typeface="Berylium" panose="02000000000000000000" pitchFamily="2" charset="0"/>
                        </a:rPr>
                        <a:t>2</a:t>
                      </a:r>
                      <a:endParaRPr lang="en-US" dirty="0">
                        <a:solidFill>
                          <a:schemeClr val="bg1"/>
                        </a:solidFill>
                        <a:latin typeface="Berylium" panose="02000000000000000000" pitchFamily="2" charset="0"/>
                      </a:endParaRPr>
                    </a:p>
                  </a:txBody>
                  <a:tcPr>
                    <a:solidFill>
                      <a:schemeClr val="bg1">
                        <a:lumMod val="50000"/>
                      </a:schemeClr>
                    </a:solidFill>
                  </a:tcPr>
                </a:tc>
                <a:tc>
                  <a:txBody>
                    <a:bodyPr/>
                    <a:lstStyle/>
                    <a:p>
                      <a:pPr algn="ctr"/>
                      <a:r>
                        <a:rPr lang="en-US" dirty="0" smtClean="0">
                          <a:solidFill>
                            <a:schemeClr val="bg1"/>
                          </a:solidFill>
                          <a:latin typeface="Berylium" panose="02000000000000000000" pitchFamily="2" charset="0"/>
                        </a:rPr>
                        <a:t>4</a:t>
                      </a:r>
                      <a:endParaRPr lang="en-US" dirty="0">
                        <a:solidFill>
                          <a:schemeClr val="bg1"/>
                        </a:solidFill>
                        <a:latin typeface="Berylium" panose="02000000000000000000" pitchFamily="2" charset="0"/>
                      </a:endParaRPr>
                    </a:p>
                  </a:txBody>
                  <a:tcPr>
                    <a:solidFill>
                      <a:schemeClr val="bg1">
                        <a:lumMod val="50000"/>
                      </a:schemeClr>
                    </a:solidFill>
                  </a:tcPr>
                </a:tc>
              </a:tr>
              <a:tr h="276237">
                <a:tc>
                  <a:txBody>
                    <a:bodyPr/>
                    <a:lstStyle/>
                    <a:p>
                      <a:r>
                        <a:rPr lang="en-US" dirty="0" smtClean="0">
                          <a:solidFill>
                            <a:schemeClr val="bg1"/>
                          </a:solidFill>
                          <a:latin typeface="Berylium" panose="02000000000000000000" pitchFamily="2" charset="0"/>
                        </a:rPr>
                        <a:t>Trial 4</a:t>
                      </a:r>
                      <a:endParaRPr lang="en-US" dirty="0">
                        <a:solidFill>
                          <a:schemeClr val="bg1"/>
                        </a:solidFill>
                        <a:latin typeface="Berylium" panose="02000000000000000000" pitchFamily="2" charset="0"/>
                      </a:endParaRPr>
                    </a:p>
                  </a:txBody>
                  <a:tcPr>
                    <a:solidFill>
                      <a:schemeClr val="bg1">
                        <a:lumMod val="50000"/>
                      </a:schemeClr>
                    </a:solidFill>
                  </a:tcPr>
                </a:tc>
                <a:tc>
                  <a:txBody>
                    <a:bodyPr/>
                    <a:lstStyle/>
                    <a:p>
                      <a:pPr algn="ctr"/>
                      <a:r>
                        <a:rPr lang="en-US" dirty="0" smtClean="0">
                          <a:solidFill>
                            <a:schemeClr val="bg1"/>
                          </a:solidFill>
                          <a:latin typeface="Berylium" panose="02000000000000000000" pitchFamily="2" charset="0"/>
                        </a:rPr>
                        <a:t>2</a:t>
                      </a:r>
                      <a:endParaRPr lang="en-US" dirty="0">
                        <a:solidFill>
                          <a:schemeClr val="bg1"/>
                        </a:solidFill>
                        <a:latin typeface="Berylium" panose="02000000000000000000" pitchFamily="2" charset="0"/>
                      </a:endParaRPr>
                    </a:p>
                  </a:txBody>
                  <a:tcPr>
                    <a:solidFill>
                      <a:schemeClr val="bg1">
                        <a:lumMod val="50000"/>
                      </a:schemeClr>
                    </a:solidFill>
                  </a:tcPr>
                </a:tc>
                <a:tc>
                  <a:txBody>
                    <a:bodyPr/>
                    <a:lstStyle/>
                    <a:p>
                      <a:pPr algn="ctr"/>
                      <a:r>
                        <a:rPr lang="en-US" dirty="0" smtClean="0">
                          <a:solidFill>
                            <a:schemeClr val="bg1"/>
                          </a:solidFill>
                          <a:latin typeface="Berylium" panose="02000000000000000000" pitchFamily="2" charset="0"/>
                        </a:rPr>
                        <a:t>3</a:t>
                      </a:r>
                      <a:endParaRPr lang="en-US" dirty="0">
                        <a:solidFill>
                          <a:schemeClr val="bg1"/>
                        </a:solidFill>
                        <a:latin typeface="Berylium" panose="02000000000000000000" pitchFamily="2" charset="0"/>
                      </a:endParaRPr>
                    </a:p>
                  </a:txBody>
                  <a:tcPr>
                    <a:solidFill>
                      <a:schemeClr val="bg1">
                        <a:lumMod val="50000"/>
                      </a:schemeClr>
                    </a:solidFill>
                  </a:tcPr>
                </a:tc>
                <a:tc>
                  <a:txBody>
                    <a:bodyPr/>
                    <a:lstStyle/>
                    <a:p>
                      <a:pPr algn="ctr"/>
                      <a:r>
                        <a:rPr lang="en-US" dirty="0" smtClean="0">
                          <a:solidFill>
                            <a:schemeClr val="bg1"/>
                          </a:solidFill>
                          <a:latin typeface="Berylium" panose="02000000000000000000" pitchFamily="2" charset="0"/>
                        </a:rPr>
                        <a:t>1</a:t>
                      </a:r>
                      <a:endParaRPr lang="en-US" dirty="0">
                        <a:solidFill>
                          <a:schemeClr val="bg1"/>
                        </a:solidFill>
                        <a:latin typeface="Berylium" panose="02000000000000000000" pitchFamily="2" charset="0"/>
                      </a:endParaRPr>
                    </a:p>
                  </a:txBody>
                  <a:tcPr>
                    <a:solidFill>
                      <a:schemeClr val="bg1">
                        <a:lumMod val="50000"/>
                      </a:schemeClr>
                    </a:solidFill>
                  </a:tcPr>
                </a:tc>
                <a:tc>
                  <a:txBody>
                    <a:bodyPr/>
                    <a:lstStyle/>
                    <a:p>
                      <a:pPr algn="ctr"/>
                      <a:r>
                        <a:rPr lang="en-US" dirty="0" smtClean="0">
                          <a:solidFill>
                            <a:schemeClr val="bg1"/>
                          </a:solidFill>
                          <a:latin typeface="Berylium" panose="02000000000000000000" pitchFamily="2" charset="0"/>
                        </a:rPr>
                        <a:t>4</a:t>
                      </a:r>
                      <a:endParaRPr lang="en-US" dirty="0">
                        <a:solidFill>
                          <a:schemeClr val="bg1"/>
                        </a:solidFill>
                        <a:latin typeface="Berylium" panose="02000000000000000000" pitchFamily="2" charset="0"/>
                      </a:endParaRPr>
                    </a:p>
                  </a:txBody>
                  <a:tcPr>
                    <a:solidFill>
                      <a:schemeClr val="bg1">
                        <a:lumMod val="50000"/>
                      </a:schemeClr>
                    </a:solidFill>
                  </a:tcPr>
                </a:tc>
              </a:tr>
            </a:tbl>
          </a:graphicData>
        </a:graphic>
      </p:graphicFrame>
      <p:sp>
        <p:nvSpPr>
          <p:cNvPr id="12" name="TextBox 11"/>
          <p:cNvSpPr txBox="1"/>
          <p:nvPr/>
        </p:nvSpPr>
        <p:spPr>
          <a:xfrm>
            <a:off x="7315200" y="4114800"/>
            <a:ext cx="1237775" cy="307777"/>
          </a:xfrm>
          <a:prstGeom prst="rect">
            <a:avLst/>
          </a:prstGeom>
          <a:noFill/>
        </p:spPr>
        <p:txBody>
          <a:bodyPr wrap="none" rtlCol="0">
            <a:spAutoFit/>
          </a:bodyPr>
          <a:lstStyle/>
          <a:p>
            <a:r>
              <a:rPr lang="en-US" sz="1400" dirty="0" err="1" smtClean="0">
                <a:solidFill>
                  <a:schemeClr val="bg1"/>
                </a:solidFill>
                <a:latin typeface="Berylium" panose="02000000000000000000" pitchFamily="2" charset="0"/>
              </a:rPr>
              <a:t>Berteaux</a:t>
            </a:r>
            <a:r>
              <a:rPr lang="en-US" sz="1400" dirty="0" smtClean="0">
                <a:solidFill>
                  <a:schemeClr val="bg1"/>
                </a:solidFill>
                <a:latin typeface="Berylium" panose="02000000000000000000" pitchFamily="2" charset="0"/>
              </a:rPr>
              <a:t>, 1998</a:t>
            </a:r>
            <a:endParaRPr lang="en-US" sz="1400" dirty="0">
              <a:solidFill>
                <a:schemeClr val="bg1"/>
              </a:solidFill>
              <a:latin typeface="Berylium" panose="02000000000000000000" pitchFamily="2" charset="0"/>
            </a:endParaRPr>
          </a:p>
        </p:txBody>
      </p:sp>
    </p:spTree>
    <p:extLst>
      <p:ext uri="{BB962C8B-B14F-4D97-AF65-F5344CB8AC3E}">
        <p14:creationId xmlns:p14="http://schemas.microsoft.com/office/powerpoint/2010/main" val="1421986042"/>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descr="Stationery"/>
          <p:cNvSpPr>
            <a:spLocks noChangeArrowheads="1"/>
          </p:cNvSpPr>
          <p:nvPr/>
        </p:nvSpPr>
        <p:spPr bwMode="auto">
          <a:xfrm>
            <a:off x="609600" y="1971349"/>
            <a:ext cx="7772400" cy="4143047"/>
          </a:xfrm>
          <a:prstGeom prst="rect">
            <a:avLst/>
          </a:prstGeom>
          <a:solidFill>
            <a:schemeClr val="tx1">
              <a:lumMod val="65000"/>
              <a:lumOff val="35000"/>
            </a:schemeClr>
          </a:solidFill>
          <a:ln w="34925">
            <a:solidFill>
              <a:schemeClr val="tx1">
                <a:lumMod val="65000"/>
                <a:lumOff val="35000"/>
              </a:schemeClr>
            </a:solidFill>
            <a:miter lim="800000"/>
            <a:headEnd type="none" w="sm" len="sm"/>
            <a:tailEnd type="none" w="sm" len="sm"/>
          </a:ln>
          <a:effectLst>
            <a:outerShdw blurRad="317500" dir="2700000" algn="ctr">
              <a:srgbClr val="000000">
                <a:alpha val="43000"/>
              </a:srgbClr>
            </a:outerShdw>
          </a:effectLst>
          <a:scene3d>
            <a:camera prst="perspectiveRelaxed">
              <a:rot lat="19200000" lon="0" rev="0"/>
            </a:camera>
            <a:lightRig rig="threePt" dir="t">
              <a:rot lat="0" lon="0" rev="0"/>
            </a:lightRig>
          </a:scene3d>
          <a:sp3d extrusionH="38100" prstMaterial="clear">
            <a:bevelT w="260350" h="50800" prst="softRound"/>
            <a:bevelB prst="softRound"/>
          </a:sp3d>
        </p:spPr>
        <p:txBody>
          <a:bodyPr wrap="none" anchor="ctr"/>
          <a:lstStyle/>
          <a:p>
            <a:endParaRPr lang="en-US">
              <a:effectLst>
                <a:outerShdw blurRad="38100" dist="38100" dir="2700000" algn="tl">
                  <a:srgbClr val="000000"/>
                </a:outerShdw>
              </a:effectLst>
            </a:endParaRPr>
          </a:p>
        </p:txBody>
      </p:sp>
      <p:sp>
        <p:nvSpPr>
          <p:cNvPr id="10" name="Rectangle 36"/>
          <p:cNvSpPr>
            <a:spLocks noChangeArrowheads="1"/>
          </p:cNvSpPr>
          <p:nvPr/>
        </p:nvSpPr>
        <p:spPr bwMode="auto">
          <a:xfrm>
            <a:off x="4813762" y="4007989"/>
            <a:ext cx="3532910" cy="383615"/>
          </a:xfrm>
          <a:prstGeom prst="rect">
            <a:avLst/>
          </a:prstGeom>
          <a:noFill/>
          <a:ln w="34925">
            <a:solidFill>
              <a:srgbClr val="FFFFFF"/>
            </a:solidFill>
            <a:miter lim="800000"/>
            <a:headEnd type="none" w="sm" len="sm"/>
            <a:tailEnd type="none" w="sm" len="sm"/>
          </a:ln>
          <a:effectLst>
            <a:outerShdw blurRad="317500" dir="2700000" algn="ctr">
              <a:srgbClr val="000000">
                <a:alpha val="43000"/>
              </a:srgbClr>
            </a:outerShdw>
          </a:effectLst>
          <a:scene3d>
            <a:camera prst="perspectiveRelaxed">
              <a:rot lat="19200000" lon="0" rev="0"/>
            </a:camera>
            <a:lightRig rig="threePt" dir="t">
              <a:rot lat="0" lon="0" rev="0"/>
            </a:lightRig>
          </a:scene3d>
          <a:sp3d extrusionH="38100" prstMaterial="clear">
            <a:bevelT w="260350" h="50800" prst="softRound"/>
            <a:bevelB prst="softRound"/>
          </a:sp3d>
          <a:extLst>
            <a:ext uri="{909E8E84-426E-40dd-AFC4-6F175D3DCCD1}">
              <a14:hiddenFill xmlns:a14="http://schemas.microsoft.com/office/drawing/2010/main">
                <a:solidFill>
                  <a:schemeClr val="accent1"/>
                </a:solidFill>
              </a14:hiddenFill>
            </a:ext>
          </a:extLst>
        </p:spPr>
        <p:txBody>
          <a:bodyPr wrap="none" anchor="ctr"/>
          <a:lstStyle/>
          <a:p>
            <a:endParaRPr lang="en-US"/>
          </a:p>
        </p:txBody>
      </p:sp>
      <p:grpSp>
        <p:nvGrpSpPr>
          <p:cNvPr id="19" name="Group 22"/>
          <p:cNvGrpSpPr>
            <a:grpSpLocks/>
          </p:cNvGrpSpPr>
          <p:nvPr/>
        </p:nvGrpSpPr>
        <p:grpSpPr bwMode="auto">
          <a:xfrm>
            <a:off x="4213166" y="3317484"/>
            <a:ext cx="1201190" cy="896702"/>
            <a:chOff x="3359" y="1162"/>
            <a:chExt cx="1647" cy="916"/>
          </a:xfrm>
          <a:scene3d>
            <a:camera prst="perspectiveRelaxed">
              <a:rot lat="19200000" lon="0" rev="0"/>
            </a:camera>
            <a:lightRig rig="threePt" dir="t">
              <a:rot lat="0" lon="0" rev="0"/>
            </a:lightRig>
          </a:scene3d>
        </p:grpSpPr>
        <p:sp>
          <p:nvSpPr>
            <p:cNvPr id="20" name="Freeform 18"/>
            <p:cNvSpPr>
              <a:spLocks/>
            </p:cNvSpPr>
            <p:nvPr/>
          </p:nvSpPr>
          <p:spPr bwMode="auto">
            <a:xfrm>
              <a:off x="3360" y="1162"/>
              <a:ext cx="1646" cy="830"/>
            </a:xfrm>
            <a:custGeom>
              <a:avLst/>
              <a:gdLst>
                <a:gd name="T0" fmla="*/ 1552 w 1646"/>
                <a:gd name="T1" fmla="*/ 0 h 830"/>
                <a:gd name="T2" fmla="*/ 1454 w 1646"/>
                <a:gd name="T3" fmla="*/ 0 h 830"/>
                <a:gd name="T4" fmla="*/ 1352 w 1646"/>
                <a:gd name="T5" fmla="*/ 5 h 830"/>
                <a:gd name="T6" fmla="*/ 1257 w 1646"/>
                <a:gd name="T7" fmla="*/ 20 h 830"/>
                <a:gd name="T8" fmla="*/ 1147 w 1646"/>
                <a:gd name="T9" fmla="*/ 44 h 830"/>
                <a:gd name="T10" fmla="*/ 1042 w 1646"/>
                <a:gd name="T11" fmla="*/ 78 h 830"/>
                <a:gd name="T12" fmla="*/ 931 w 1646"/>
                <a:gd name="T13" fmla="*/ 124 h 830"/>
                <a:gd name="T14" fmla="*/ 832 w 1646"/>
                <a:gd name="T15" fmla="*/ 172 h 830"/>
                <a:gd name="T16" fmla="*/ 738 w 1646"/>
                <a:gd name="T17" fmla="*/ 219 h 830"/>
                <a:gd name="T18" fmla="*/ 642 w 1646"/>
                <a:gd name="T19" fmla="*/ 274 h 830"/>
                <a:gd name="T20" fmla="*/ 552 w 1646"/>
                <a:gd name="T21" fmla="*/ 335 h 830"/>
                <a:gd name="T22" fmla="*/ 465 w 1646"/>
                <a:gd name="T23" fmla="*/ 405 h 830"/>
                <a:gd name="T24" fmla="*/ 394 w 1646"/>
                <a:gd name="T25" fmla="*/ 475 h 830"/>
                <a:gd name="T26" fmla="*/ 346 w 1646"/>
                <a:gd name="T27" fmla="*/ 540 h 830"/>
                <a:gd name="T28" fmla="*/ 53 w 1646"/>
                <a:gd name="T29" fmla="*/ 519 h 830"/>
                <a:gd name="T30" fmla="*/ 146 w 1646"/>
                <a:gd name="T31" fmla="*/ 561 h 830"/>
                <a:gd name="T32" fmla="*/ 217 w 1646"/>
                <a:gd name="T33" fmla="*/ 603 h 830"/>
                <a:gd name="T34" fmla="*/ 276 w 1646"/>
                <a:gd name="T35" fmla="*/ 641 h 830"/>
                <a:gd name="T36" fmla="*/ 336 w 1646"/>
                <a:gd name="T37" fmla="*/ 685 h 830"/>
                <a:gd name="T38" fmla="*/ 406 w 1646"/>
                <a:gd name="T39" fmla="*/ 743 h 830"/>
                <a:gd name="T40" fmla="*/ 467 w 1646"/>
                <a:gd name="T41" fmla="*/ 804 h 830"/>
                <a:gd name="T42" fmla="*/ 519 w 1646"/>
                <a:gd name="T43" fmla="*/ 822 h 830"/>
                <a:gd name="T44" fmla="*/ 575 w 1646"/>
                <a:gd name="T45" fmla="*/ 794 h 830"/>
                <a:gd name="T46" fmla="*/ 644 w 1646"/>
                <a:gd name="T47" fmla="*/ 764 h 830"/>
                <a:gd name="T48" fmla="*/ 707 w 1646"/>
                <a:gd name="T49" fmla="*/ 745 h 830"/>
                <a:gd name="T50" fmla="*/ 779 w 1646"/>
                <a:gd name="T51" fmla="*/ 725 h 830"/>
                <a:gd name="T52" fmla="*/ 852 w 1646"/>
                <a:gd name="T53" fmla="*/ 705 h 830"/>
                <a:gd name="T54" fmla="*/ 923 w 1646"/>
                <a:gd name="T55" fmla="*/ 690 h 830"/>
                <a:gd name="T56" fmla="*/ 991 w 1646"/>
                <a:gd name="T57" fmla="*/ 675 h 830"/>
                <a:gd name="T58" fmla="*/ 1083 w 1646"/>
                <a:gd name="T59" fmla="*/ 660 h 830"/>
                <a:gd name="T60" fmla="*/ 747 w 1646"/>
                <a:gd name="T61" fmla="*/ 549 h 830"/>
                <a:gd name="T62" fmla="*/ 826 w 1646"/>
                <a:gd name="T63" fmla="*/ 445 h 830"/>
                <a:gd name="T64" fmla="*/ 886 w 1646"/>
                <a:gd name="T65" fmla="*/ 383 h 830"/>
                <a:gd name="T66" fmla="*/ 973 w 1646"/>
                <a:gd name="T67" fmla="*/ 302 h 830"/>
                <a:gd name="T68" fmla="*/ 1048 w 1646"/>
                <a:gd name="T69" fmla="*/ 247 h 830"/>
                <a:gd name="T70" fmla="*/ 1105 w 1646"/>
                <a:gd name="T71" fmla="*/ 206 h 830"/>
                <a:gd name="T72" fmla="*/ 1186 w 1646"/>
                <a:gd name="T73" fmla="*/ 159 h 830"/>
                <a:gd name="T74" fmla="*/ 1251 w 1646"/>
                <a:gd name="T75" fmla="*/ 126 h 830"/>
                <a:gd name="T76" fmla="*/ 1347 w 1646"/>
                <a:gd name="T77" fmla="*/ 99 h 830"/>
                <a:gd name="T78" fmla="*/ 1448 w 1646"/>
                <a:gd name="T79" fmla="*/ 75 h 830"/>
                <a:gd name="T80" fmla="*/ 1646 w 1646"/>
                <a:gd name="T81" fmla="*/ 63 h 8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646" h="830">
                  <a:moveTo>
                    <a:pt x="1645" y="5"/>
                  </a:moveTo>
                  <a:lnTo>
                    <a:pt x="1552" y="0"/>
                  </a:lnTo>
                  <a:lnTo>
                    <a:pt x="1508" y="0"/>
                  </a:lnTo>
                  <a:lnTo>
                    <a:pt x="1454" y="0"/>
                  </a:lnTo>
                  <a:lnTo>
                    <a:pt x="1403" y="2"/>
                  </a:lnTo>
                  <a:lnTo>
                    <a:pt x="1352" y="5"/>
                  </a:lnTo>
                  <a:lnTo>
                    <a:pt x="1302" y="11"/>
                  </a:lnTo>
                  <a:lnTo>
                    <a:pt x="1257" y="20"/>
                  </a:lnTo>
                  <a:lnTo>
                    <a:pt x="1207" y="30"/>
                  </a:lnTo>
                  <a:lnTo>
                    <a:pt x="1147" y="44"/>
                  </a:lnTo>
                  <a:lnTo>
                    <a:pt x="1093" y="63"/>
                  </a:lnTo>
                  <a:lnTo>
                    <a:pt x="1042" y="78"/>
                  </a:lnTo>
                  <a:lnTo>
                    <a:pt x="985" y="100"/>
                  </a:lnTo>
                  <a:lnTo>
                    <a:pt x="931" y="124"/>
                  </a:lnTo>
                  <a:lnTo>
                    <a:pt x="877" y="148"/>
                  </a:lnTo>
                  <a:lnTo>
                    <a:pt x="832" y="172"/>
                  </a:lnTo>
                  <a:lnTo>
                    <a:pt x="781" y="196"/>
                  </a:lnTo>
                  <a:lnTo>
                    <a:pt x="738" y="219"/>
                  </a:lnTo>
                  <a:lnTo>
                    <a:pt x="690" y="246"/>
                  </a:lnTo>
                  <a:lnTo>
                    <a:pt x="642" y="274"/>
                  </a:lnTo>
                  <a:lnTo>
                    <a:pt x="594" y="308"/>
                  </a:lnTo>
                  <a:lnTo>
                    <a:pt x="552" y="335"/>
                  </a:lnTo>
                  <a:lnTo>
                    <a:pt x="507" y="372"/>
                  </a:lnTo>
                  <a:lnTo>
                    <a:pt x="465" y="405"/>
                  </a:lnTo>
                  <a:lnTo>
                    <a:pt x="426" y="438"/>
                  </a:lnTo>
                  <a:lnTo>
                    <a:pt x="394" y="475"/>
                  </a:lnTo>
                  <a:lnTo>
                    <a:pt x="367" y="506"/>
                  </a:lnTo>
                  <a:lnTo>
                    <a:pt x="346" y="540"/>
                  </a:lnTo>
                  <a:lnTo>
                    <a:pt x="0" y="494"/>
                  </a:lnTo>
                  <a:lnTo>
                    <a:pt x="53" y="519"/>
                  </a:lnTo>
                  <a:lnTo>
                    <a:pt x="95" y="540"/>
                  </a:lnTo>
                  <a:lnTo>
                    <a:pt x="146" y="561"/>
                  </a:lnTo>
                  <a:lnTo>
                    <a:pt x="183" y="583"/>
                  </a:lnTo>
                  <a:lnTo>
                    <a:pt x="217" y="603"/>
                  </a:lnTo>
                  <a:lnTo>
                    <a:pt x="247" y="619"/>
                  </a:lnTo>
                  <a:lnTo>
                    <a:pt x="276" y="641"/>
                  </a:lnTo>
                  <a:lnTo>
                    <a:pt x="305" y="661"/>
                  </a:lnTo>
                  <a:lnTo>
                    <a:pt x="336" y="685"/>
                  </a:lnTo>
                  <a:lnTo>
                    <a:pt x="370" y="714"/>
                  </a:lnTo>
                  <a:lnTo>
                    <a:pt x="406" y="743"/>
                  </a:lnTo>
                  <a:lnTo>
                    <a:pt x="435" y="772"/>
                  </a:lnTo>
                  <a:lnTo>
                    <a:pt x="467" y="804"/>
                  </a:lnTo>
                  <a:lnTo>
                    <a:pt x="492" y="830"/>
                  </a:lnTo>
                  <a:lnTo>
                    <a:pt x="519" y="822"/>
                  </a:lnTo>
                  <a:lnTo>
                    <a:pt x="546" y="806"/>
                  </a:lnTo>
                  <a:lnTo>
                    <a:pt x="575" y="794"/>
                  </a:lnTo>
                  <a:lnTo>
                    <a:pt x="609" y="779"/>
                  </a:lnTo>
                  <a:lnTo>
                    <a:pt x="644" y="764"/>
                  </a:lnTo>
                  <a:lnTo>
                    <a:pt x="676" y="754"/>
                  </a:lnTo>
                  <a:lnTo>
                    <a:pt x="707" y="745"/>
                  </a:lnTo>
                  <a:lnTo>
                    <a:pt x="742" y="733"/>
                  </a:lnTo>
                  <a:lnTo>
                    <a:pt x="779" y="725"/>
                  </a:lnTo>
                  <a:lnTo>
                    <a:pt x="817" y="714"/>
                  </a:lnTo>
                  <a:lnTo>
                    <a:pt x="852" y="705"/>
                  </a:lnTo>
                  <a:lnTo>
                    <a:pt x="886" y="696"/>
                  </a:lnTo>
                  <a:lnTo>
                    <a:pt x="923" y="690"/>
                  </a:lnTo>
                  <a:lnTo>
                    <a:pt x="958" y="682"/>
                  </a:lnTo>
                  <a:lnTo>
                    <a:pt x="991" y="675"/>
                  </a:lnTo>
                  <a:lnTo>
                    <a:pt x="1030" y="666"/>
                  </a:lnTo>
                  <a:lnTo>
                    <a:pt x="1083" y="660"/>
                  </a:lnTo>
                  <a:lnTo>
                    <a:pt x="723" y="597"/>
                  </a:lnTo>
                  <a:lnTo>
                    <a:pt x="747" y="549"/>
                  </a:lnTo>
                  <a:lnTo>
                    <a:pt x="775" y="513"/>
                  </a:lnTo>
                  <a:lnTo>
                    <a:pt x="826" y="445"/>
                  </a:lnTo>
                  <a:lnTo>
                    <a:pt x="856" y="414"/>
                  </a:lnTo>
                  <a:lnTo>
                    <a:pt x="886" y="383"/>
                  </a:lnTo>
                  <a:lnTo>
                    <a:pt x="940" y="332"/>
                  </a:lnTo>
                  <a:lnTo>
                    <a:pt x="973" y="302"/>
                  </a:lnTo>
                  <a:lnTo>
                    <a:pt x="1012" y="271"/>
                  </a:lnTo>
                  <a:lnTo>
                    <a:pt x="1048" y="247"/>
                  </a:lnTo>
                  <a:lnTo>
                    <a:pt x="1078" y="229"/>
                  </a:lnTo>
                  <a:lnTo>
                    <a:pt x="1105" y="206"/>
                  </a:lnTo>
                  <a:lnTo>
                    <a:pt x="1144" y="185"/>
                  </a:lnTo>
                  <a:lnTo>
                    <a:pt x="1186" y="159"/>
                  </a:lnTo>
                  <a:lnTo>
                    <a:pt x="1219" y="141"/>
                  </a:lnTo>
                  <a:lnTo>
                    <a:pt x="1251" y="126"/>
                  </a:lnTo>
                  <a:lnTo>
                    <a:pt x="1308" y="111"/>
                  </a:lnTo>
                  <a:lnTo>
                    <a:pt x="1347" y="99"/>
                  </a:lnTo>
                  <a:lnTo>
                    <a:pt x="1403" y="87"/>
                  </a:lnTo>
                  <a:lnTo>
                    <a:pt x="1448" y="75"/>
                  </a:lnTo>
                  <a:lnTo>
                    <a:pt x="1502" y="69"/>
                  </a:lnTo>
                  <a:lnTo>
                    <a:pt x="1646" y="63"/>
                  </a:lnTo>
                  <a:lnTo>
                    <a:pt x="1645" y="5"/>
                  </a:lnTo>
                  <a:close/>
                </a:path>
              </a:pathLst>
            </a:custGeom>
            <a:solidFill>
              <a:schemeClr val="hlink"/>
            </a:solidFill>
            <a:ln w="34925">
              <a:solidFill>
                <a:srgbClr val="FFFFFF"/>
              </a:solidFill>
              <a:round/>
              <a:headEnd/>
              <a:tailEnd/>
            </a:ln>
            <a:effectLst>
              <a:outerShdw blurRad="317500" dir="2700000" algn="ctr">
                <a:srgbClr val="000000">
                  <a:alpha val="43000"/>
                </a:srgbClr>
              </a:outerShdw>
            </a:effectLst>
            <a:sp3d extrusionH="38100" prstMaterial="clear">
              <a:bevelT w="260350" h="50800" prst="softRound"/>
              <a:bevelB prst="softRound"/>
            </a:sp3d>
          </p:spPr>
          <p:txBody>
            <a:bodyPr/>
            <a:lstStyle/>
            <a:p>
              <a:endParaRPr lang="en-US"/>
            </a:p>
          </p:txBody>
        </p:sp>
        <p:sp>
          <p:nvSpPr>
            <p:cNvPr id="21" name="Freeform 19"/>
            <p:cNvSpPr>
              <a:spLocks/>
            </p:cNvSpPr>
            <p:nvPr/>
          </p:nvSpPr>
          <p:spPr bwMode="auto">
            <a:xfrm>
              <a:off x="4085" y="1765"/>
              <a:ext cx="356" cy="138"/>
            </a:xfrm>
            <a:custGeom>
              <a:avLst/>
              <a:gdLst>
                <a:gd name="T0" fmla="*/ 356 w 356"/>
                <a:gd name="T1" fmla="*/ 57 h 138"/>
                <a:gd name="T2" fmla="*/ 356 w 356"/>
                <a:gd name="T3" fmla="*/ 138 h 138"/>
                <a:gd name="T4" fmla="*/ 0 w 356"/>
                <a:gd name="T5" fmla="*/ 75 h 138"/>
                <a:gd name="T6" fmla="*/ 6 w 356"/>
                <a:gd name="T7" fmla="*/ 38 h 138"/>
                <a:gd name="T8" fmla="*/ 30 w 356"/>
                <a:gd name="T9" fmla="*/ 0 h 138"/>
                <a:gd name="T10" fmla="*/ 356 w 356"/>
                <a:gd name="T11" fmla="*/ 57 h 138"/>
              </a:gdLst>
              <a:ahLst/>
              <a:cxnLst>
                <a:cxn ang="0">
                  <a:pos x="T0" y="T1"/>
                </a:cxn>
                <a:cxn ang="0">
                  <a:pos x="T2" y="T3"/>
                </a:cxn>
                <a:cxn ang="0">
                  <a:pos x="T4" y="T5"/>
                </a:cxn>
                <a:cxn ang="0">
                  <a:pos x="T6" y="T7"/>
                </a:cxn>
                <a:cxn ang="0">
                  <a:pos x="T8" y="T9"/>
                </a:cxn>
                <a:cxn ang="0">
                  <a:pos x="T10" y="T11"/>
                </a:cxn>
              </a:cxnLst>
              <a:rect l="0" t="0" r="r" b="b"/>
              <a:pathLst>
                <a:path w="356" h="138">
                  <a:moveTo>
                    <a:pt x="356" y="57"/>
                  </a:moveTo>
                  <a:lnTo>
                    <a:pt x="356" y="138"/>
                  </a:lnTo>
                  <a:lnTo>
                    <a:pt x="0" y="75"/>
                  </a:lnTo>
                  <a:lnTo>
                    <a:pt x="6" y="38"/>
                  </a:lnTo>
                  <a:lnTo>
                    <a:pt x="30" y="0"/>
                  </a:lnTo>
                  <a:lnTo>
                    <a:pt x="356" y="57"/>
                  </a:lnTo>
                  <a:close/>
                </a:path>
              </a:pathLst>
            </a:custGeom>
            <a:solidFill>
              <a:schemeClr val="hlink"/>
            </a:solidFill>
            <a:ln w="34925">
              <a:solidFill>
                <a:srgbClr val="FFFFFF"/>
              </a:solidFill>
              <a:round/>
              <a:headEnd/>
              <a:tailEnd/>
            </a:ln>
            <a:effectLst>
              <a:outerShdw blurRad="317500" dir="2700000" algn="ctr">
                <a:srgbClr val="000000">
                  <a:alpha val="43000"/>
                </a:srgbClr>
              </a:outerShdw>
            </a:effectLst>
            <a:sp3d extrusionH="38100" prstMaterial="clear">
              <a:bevelT w="260350" h="50800" prst="softRound"/>
              <a:bevelB prst="softRound"/>
            </a:sp3d>
          </p:spPr>
          <p:txBody>
            <a:bodyPr/>
            <a:lstStyle/>
            <a:p>
              <a:endParaRPr lang="en-US"/>
            </a:p>
          </p:txBody>
        </p:sp>
        <p:sp>
          <p:nvSpPr>
            <p:cNvPr id="22" name="Freeform 20"/>
            <p:cNvSpPr>
              <a:spLocks/>
            </p:cNvSpPr>
            <p:nvPr/>
          </p:nvSpPr>
          <p:spPr bwMode="auto">
            <a:xfrm>
              <a:off x="3360" y="1658"/>
              <a:ext cx="343" cy="134"/>
            </a:xfrm>
            <a:custGeom>
              <a:avLst/>
              <a:gdLst>
                <a:gd name="T0" fmla="*/ 0 w 343"/>
                <a:gd name="T1" fmla="*/ 0 h 134"/>
                <a:gd name="T2" fmla="*/ 1 w 343"/>
                <a:gd name="T3" fmla="*/ 76 h 134"/>
                <a:gd name="T4" fmla="*/ 343 w 343"/>
                <a:gd name="T5" fmla="*/ 134 h 134"/>
                <a:gd name="T6" fmla="*/ 343 w 343"/>
                <a:gd name="T7" fmla="*/ 39 h 134"/>
                <a:gd name="T8" fmla="*/ 0 w 343"/>
                <a:gd name="T9" fmla="*/ 0 h 134"/>
              </a:gdLst>
              <a:ahLst/>
              <a:cxnLst>
                <a:cxn ang="0">
                  <a:pos x="T0" y="T1"/>
                </a:cxn>
                <a:cxn ang="0">
                  <a:pos x="T2" y="T3"/>
                </a:cxn>
                <a:cxn ang="0">
                  <a:pos x="T4" y="T5"/>
                </a:cxn>
                <a:cxn ang="0">
                  <a:pos x="T6" y="T7"/>
                </a:cxn>
                <a:cxn ang="0">
                  <a:pos x="T8" y="T9"/>
                </a:cxn>
              </a:cxnLst>
              <a:rect l="0" t="0" r="r" b="b"/>
              <a:pathLst>
                <a:path w="343" h="134">
                  <a:moveTo>
                    <a:pt x="0" y="0"/>
                  </a:moveTo>
                  <a:lnTo>
                    <a:pt x="1" y="76"/>
                  </a:lnTo>
                  <a:lnTo>
                    <a:pt x="343" y="134"/>
                  </a:lnTo>
                  <a:lnTo>
                    <a:pt x="343" y="39"/>
                  </a:lnTo>
                  <a:lnTo>
                    <a:pt x="0" y="0"/>
                  </a:lnTo>
                  <a:close/>
                </a:path>
              </a:pathLst>
            </a:custGeom>
            <a:solidFill>
              <a:schemeClr val="hlink"/>
            </a:solidFill>
            <a:ln w="34925">
              <a:solidFill>
                <a:srgbClr val="FFFFFF"/>
              </a:solidFill>
              <a:round/>
              <a:headEnd/>
              <a:tailEnd/>
            </a:ln>
            <a:effectLst>
              <a:outerShdw blurRad="317500" dir="2700000" algn="ctr">
                <a:srgbClr val="000000">
                  <a:alpha val="43000"/>
                </a:srgbClr>
              </a:outerShdw>
            </a:effectLst>
            <a:sp3d extrusionH="38100" prstMaterial="clear">
              <a:bevelT w="260350" h="50800" prst="softRound"/>
              <a:bevelB prst="softRound"/>
            </a:sp3d>
          </p:spPr>
          <p:txBody>
            <a:bodyPr/>
            <a:lstStyle/>
            <a:p>
              <a:endParaRPr lang="en-US"/>
            </a:p>
          </p:txBody>
        </p:sp>
        <p:sp>
          <p:nvSpPr>
            <p:cNvPr id="23" name="Freeform 21"/>
            <p:cNvSpPr>
              <a:spLocks/>
            </p:cNvSpPr>
            <p:nvPr/>
          </p:nvSpPr>
          <p:spPr bwMode="auto">
            <a:xfrm>
              <a:off x="3359" y="1223"/>
              <a:ext cx="1646" cy="855"/>
            </a:xfrm>
            <a:custGeom>
              <a:avLst/>
              <a:gdLst>
                <a:gd name="T0" fmla="*/ 1554 w 1646"/>
                <a:gd name="T1" fmla="*/ 0 h 855"/>
                <a:gd name="T2" fmla="*/ 1456 w 1646"/>
                <a:gd name="T3" fmla="*/ 0 h 855"/>
                <a:gd name="T4" fmla="*/ 1354 w 1646"/>
                <a:gd name="T5" fmla="*/ 6 h 855"/>
                <a:gd name="T6" fmla="*/ 1259 w 1646"/>
                <a:gd name="T7" fmla="*/ 21 h 855"/>
                <a:gd name="T8" fmla="*/ 1149 w 1646"/>
                <a:gd name="T9" fmla="*/ 46 h 855"/>
                <a:gd name="T10" fmla="*/ 1044 w 1646"/>
                <a:gd name="T11" fmla="*/ 81 h 855"/>
                <a:gd name="T12" fmla="*/ 933 w 1646"/>
                <a:gd name="T13" fmla="*/ 127 h 855"/>
                <a:gd name="T14" fmla="*/ 834 w 1646"/>
                <a:gd name="T15" fmla="*/ 177 h 855"/>
                <a:gd name="T16" fmla="*/ 740 w 1646"/>
                <a:gd name="T17" fmla="*/ 226 h 855"/>
                <a:gd name="T18" fmla="*/ 644 w 1646"/>
                <a:gd name="T19" fmla="*/ 282 h 855"/>
                <a:gd name="T20" fmla="*/ 554 w 1646"/>
                <a:gd name="T21" fmla="*/ 345 h 855"/>
                <a:gd name="T22" fmla="*/ 467 w 1646"/>
                <a:gd name="T23" fmla="*/ 417 h 855"/>
                <a:gd name="T24" fmla="*/ 396 w 1646"/>
                <a:gd name="T25" fmla="*/ 490 h 855"/>
                <a:gd name="T26" fmla="*/ 348 w 1646"/>
                <a:gd name="T27" fmla="*/ 556 h 855"/>
                <a:gd name="T28" fmla="*/ 55 w 1646"/>
                <a:gd name="T29" fmla="*/ 534 h 855"/>
                <a:gd name="T30" fmla="*/ 148 w 1646"/>
                <a:gd name="T31" fmla="*/ 578 h 855"/>
                <a:gd name="T32" fmla="*/ 219 w 1646"/>
                <a:gd name="T33" fmla="*/ 621 h 855"/>
                <a:gd name="T34" fmla="*/ 278 w 1646"/>
                <a:gd name="T35" fmla="*/ 660 h 855"/>
                <a:gd name="T36" fmla="*/ 338 w 1646"/>
                <a:gd name="T37" fmla="*/ 705 h 855"/>
                <a:gd name="T38" fmla="*/ 408 w 1646"/>
                <a:gd name="T39" fmla="*/ 765 h 855"/>
                <a:gd name="T40" fmla="*/ 469 w 1646"/>
                <a:gd name="T41" fmla="*/ 827 h 855"/>
                <a:gd name="T42" fmla="*/ 521 w 1646"/>
                <a:gd name="T43" fmla="*/ 845 h 855"/>
                <a:gd name="T44" fmla="*/ 577 w 1646"/>
                <a:gd name="T45" fmla="*/ 816 h 855"/>
                <a:gd name="T46" fmla="*/ 646 w 1646"/>
                <a:gd name="T47" fmla="*/ 786 h 855"/>
                <a:gd name="T48" fmla="*/ 709 w 1646"/>
                <a:gd name="T49" fmla="*/ 767 h 855"/>
                <a:gd name="T50" fmla="*/ 781 w 1646"/>
                <a:gd name="T51" fmla="*/ 746 h 855"/>
                <a:gd name="T52" fmla="*/ 854 w 1646"/>
                <a:gd name="T53" fmla="*/ 726 h 855"/>
                <a:gd name="T54" fmla="*/ 925 w 1646"/>
                <a:gd name="T55" fmla="*/ 710 h 855"/>
                <a:gd name="T56" fmla="*/ 993 w 1646"/>
                <a:gd name="T57" fmla="*/ 695 h 855"/>
                <a:gd name="T58" fmla="*/ 1083 w 1646"/>
                <a:gd name="T59" fmla="*/ 680 h 855"/>
                <a:gd name="T60" fmla="*/ 749 w 1646"/>
                <a:gd name="T61" fmla="*/ 565 h 855"/>
                <a:gd name="T62" fmla="*/ 828 w 1646"/>
                <a:gd name="T63" fmla="*/ 459 h 855"/>
                <a:gd name="T64" fmla="*/ 888 w 1646"/>
                <a:gd name="T65" fmla="*/ 395 h 855"/>
                <a:gd name="T66" fmla="*/ 975 w 1646"/>
                <a:gd name="T67" fmla="*/ 311 h 855"/>
                <a:gd name="T68" fmla="*/ 1050 w 1646"/>
                <a:gd name="T69" fmla="*/ 245 h 855"/>
                <a:gd name="T70" fmla="*/ 1110 w 1646"/>
                <a:gd name="T71" fmla="*/ 196 h 855"/>
                <a:gd name="T72" fmla="*/ 1185 w 1646"/>
                <a:gd name="T73" fmla="*/ 146 h 855"/>
                <a:gd name="T74" fmla="*/ 1262 w 1646"/>
                <a:gd name="T75" fmla="*/ 105 h 855"/>
                <a:gd name="T76" fmla="*/ 1354 w 1646"/>
                <a:gd name="T77" fmla="*/ 72 h 855"/>
                <a:gd name="T78" fmla="*/ 1453 w 1646"/>
                <a:gd name="T79" fmla="*/ 46 h 855"/>
                <a:gd name="T80" fmla="*/ 1559 w 1646"/>
                <a:gd name="T81" fmla="*/ 23 h 8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646" h="855">
                  <a:moveTo>
                    <a:pt x="1646" y="6"/>
                  </a:moveTo>
                  <a:lnTo>
                    <a:pt x="1554" y="0"/>
                  </a:lnTo>
                  <a:lnTo>
                    <a:pt x="1510" y="0"/>
                  </a:lnTo>
                  <a:lnTo>
                    <a:pt x="1456" y="0"/>
                  </a:lnTo>
                  <a:lnTo>
                    <a:pt x="1405" y="3"/>
                  </a:lnTo>
                  <a:lnTo>
                    <a:pt x="1354" y="6"/>
                  </a:lnTo>
                  <a:lnTo>
                    <a:pt x="1304" y="12"/>
                  </a:lnTo>
                  <a:lnTo>
                    <a:pt x="1259" y="21"/>
                  </a:lnTo>
                  <a:lnTo>
                    <a:pt x="1209" y="31"/>
                  </a:lnTo>
                  <a:lnTo>
                    <a:pt x="1149" y="46"/>
                  </a:lnTo>
                  <a:lnTo>
                    <a:pt x="1095" y="65"/>
                  </a:lnTo>
                  <a:lnTo>
                    <a:pt x="1044" y="81"/>
                  </a:lnTo>
                  <a:lnTo>
                    <a:pt x="987" y="103"/>
                  </a:lnTo>
                  <a:lnTo>
                    <a:pt x="933" y="127"/>
                  </a:lnTo>
                  <a:lnTo>
                    <a:pt x="879" y="152"/>
                  </a:lnTo>
                  <a:lnTo>
                    <a:pt x="834" y="177"/>
                  </a:lnTo>
                  <a:lnTo>
                    <a:pt x="783" y="202"/>
                  </a:lnTo>
                  <a:lnTo>
                    <a:pt x="740" y="226"/>
                  </a:lnTo>
                  <a:lnTo>
                    <a:pt x="692" y="254"/>
                  </a:lnTo>
                  <a:lnTo>
                    <a:pt x="644" y="282"/>
                  </a:lnTo>
                  <a:lnTo>
                    <a:pt x="596" y="317"/>
                  </a:lnTo>
                  <a:lnTo>
                    <a:pt x="554" y="345"/>
                  </a:lnTo>
                  <a:lnTo>
                    <a:pt x="509" y="383"/>
                  </a:lnTo>
                  <a:lnTo>
                    <a:pt x="467" y="417"/>
                  </a:lnTo>
                  <a:lnTo>
                    <a:pt x="428" y="452"/>
                  </a:lnTo>
                  <a:lnTo>
                    <a:pt x="396" y="490"/>
                  </a:lnTo>
                  <a:lnTo>
                    <a:pt x="369" y="521"/>
                  </a:lnTo>
                  <a:lnTo>
                    <a:pt x="348" y="556"/>
                  </a:lnTo>
                  <a:lnTo>
                    <a:pt x="0" y="510"/>
                  </a:lnTo>
                  <a:lnTo>
                    <a:pt x="55" y="534"/>
                  </a:lnTo>
                  <a:lnTo>
                    <a:pt x="97" y="556"/>
                  </a:lnTo>
                  <a:lnTo>
                    <a:pt x="148" y="578"/>
                  </a:lnTo>
                  <a:lnTo>
                    <a:pt x="185" y="600"/>
                  </a:lnTo>
                  <a:lnTo>
                    <a:pt x="219" y="621"/>
                  </a:lnTo>
                  <a:lnTo>
                    <a:pt x="249" y="637"/>
                  </a:lnTo>
                  <a:lnTo>
                    <a:pt x="278" y="660"/>
                  </a:lnTo>
                  <a:lnTo>
                    <a:pt x="307" y="681"/>
                  </a:lnTo>
                  <a:lnTo>
                    <a:pt x="338" y="705"/>
                  </a:lnTo>
                  <a:lnTo>
                    <a:pt x="372" y="735"/>
                  </a:lnTo>
                  <a:lnTo>
                    <a:pt x="408" y="765"/>
                  </a:lnTo>
                  <a:lnTo>
                    <a:pt x="437" y="794"/>
                  </a:lnTo>
                  <a:lnTo>
                    <a:pt x="469" y="827"/>
                  </a:lnTo>
                  <a:lnTo>
                    <a:pt x="494" y="855"/>
                  </a:lnTo>
                  <a:lnTo>
                    <a:pt x="521" y="845"/>
                  </a:lnTo>
                  <a:lnTo>
                    <a:pt x="548" y="829"/>
                  </a:lnTo>
                  <a:lnTo>
                    <a:pt x="577" y="816"/>
                  </a:lnTo>
                  <a:lnTo>
                    <a:pt x="611" y="801"/>
                  </a:lnTo>
                  <a:lnTo>
                    <a:pt x="646" y="786"/>
                  </a:lnTo>
                  <a:lnTo>
                    <a:pt x="678" y="775"/>
                  </a:lnTo>
                  <a:lnTo>
                    <a:pt x="709" y="767"/>
                  </a:lnTo>
                  <a:lnTo>
                    <a:pt x="744" y="755"/>
                  </a:lnTo>
                  <a:lnTo>
                    <a:pt x="781" y="746"/>
                  </a:lnTo>
                  <a:lnTo>
                    <a:pt x="819" y="735"/>
                  </a:lnTo>
                  <a:lnTo>
                    <a:pt x="854" y="726"/>
                  </a:lnTo>
                  <a:lnTo>
                    <a:pt x="888" y="717"/>
                  </a:lnTo>
                  <a:lnTo>
                    <a:pt x="925" y="710"/>
                  </a:lnTo>
                  <a:lnTo>
                    <a:pt x="960" y="702"/>
                  </a:lnTo>
                  <a:lnTo>
                    <a:pt x="993" y="695"/>
                  </a:lnTo>
                  <a:lnTo>
                    <a:pt x="1032" y="686"/>
                  </a:lnTo>
                  <a:lnTo>
                    <a:pt x="1083" y="680"/>
                  </a:lnTo>
                  <a:lnTo>
                    <a:pt x="725" y="615"/>
                  </a:lnTo>
                  <a:lnTo>
                    <a:pt x="749" y="565"/>
                  </a:lnTo>
                  <a:lnTo>
                    <a:pt x="777" y="528"/>
                  </a:lnTo>
                  <a:lnTo>
                    <a:pt x="828" y="459"/>
                  </a:lnTo>
                  <a:lnTo>
                    <a:pt x="858" y="426"/>
                  </a:lnTo>
                  <a:lnTo>
                    <a:pt x="888" y="395"/>
                  </a:lnTo>
                  <a:lnTo>
                    <a:pt x="942" y="342"/>
                  </a:lnTo>
                  <a:lnTo>
                    <a:pt x="975" y="311"/>
                  </a:lnTo>
                  <a:lnTo>
                    <a:pt x="1014" y="273"/>
                  </a:lnTo>
                  <a:lnTo>
                    <a:pt x="1050" y="245"/>
                  </a:lnTo>
                  <a:lnTo>
                    <a:pt x="1080" y="220"/>
                  </a:lnTo>
                  <a:lnTo>
                    <a:pt x="1110" y="196"/>
                  </a:lnTo>
                  <a:lnTo>
                    <a:pt x="1146" y="171"/>
                  </a:lnTo>
                  <a:lnTo>
                    <a:pt x="1185" y="146"/>
                  </a:lnTo>
                  <a:lnTo>
                    <a:pt x="1224" y="127"/>
                  </a:lnTo>
                  <a:lnTo>
                    <a:pt x="1262" y="105"/>
                  </a:lnTo>
                  <a:lnTo>
                    <a:pt x="1310" y="87"/>
                  </a:lnTo>
                  <a:lnTo>
                    <a:pt x="1354" y="72"/>
                  </a:lnTo>
                  <a:lnTo>
                    <a:pt x="1405" y="59"/>
                  </a:lnTo>
                  <a:lnTo>
                    <a:pt x="1453" y="46"/>
                  </a:lnTo>
                  <a:lnTo>
                    <a:pt x="1504" y="34"/>
                  </a:lnTo>
                  <a:lnTo>
                    <a:pt x="1559" y="23"/>
                  </a:lnTo>
                  <a:lnTo>
                    <a:pt x="1646" y="6"/>
                  </a:lnTo>
                  <a:close/>
                </a:path>
              </a:pathLst>
            </a:custGeom>
            <a:solidFill>
              <a:schemeClr val="tx1">
                <a:lumMod val="50000"/>
                <a:lumOff val="50000"/>
              </a:schemeClr>
            </a:solidFill>
            <a:ln w="34925">
              <a:solidFill>
                <a:srgbClr val="FFFFFF"/>
              </a:solidFill>
              <a:round/>
              <a:headEnd/>
              <a:tailEnd/>
            </a:ln>
            <a:effectLst>
              <a:outerShdw blurRad="317500" dir="2700000" algn="ctr">
                <a:srgbClr val="000000">
                  <a:alpha val="43000"/>
                </a:srgbClr>
              </a:outerShdw>
            </a:effectLst>
            <a:sp3d extrusionH="38100" prstMaterial="clear">
              <a:bevelT w="260350" h="50800" prst="softRound"/>
              <a:bevelB prst="softRound"/>
            </a:sp3d>
          </p:spPr>
          <p:txBody>
            <a:bodyPr/>
            <a:lstStyle/>
            <a:p>
              <a:endParaRPr lang="en-US"/>
            </a:p>
          </p:txBody>
        </p:sp>
      </p:grpSp>
      <p:sp>
        <p:nvSpPr>
          <p:cNvPr id="18" name="Rectangle 11"/>
          <p:cNvSpPr>
            <a:spLocks noChangeArrowheads="1"/>
          </p:cNvSpPr>
          <p:nvPr/>
        </p:nvSpPr>
        <p:spPr bwMode="auto">
          <a:xfrm>
            <a:off x="4085043" y="3064936"/>
            <a:ext cx="706582" cy="2224970"/>
          </a:xfrm>
          <a:prstGeom prst="rect">
            <a:avLst/>
          </a:prstGeom>
          <a:solidFill>
            <a:srgbClr val="000000"/>
          </a:solidFill>
          <a:ln w="34925">
            <a:solidFill>
              <a:srgbClr val="FFFFFF"/>
            </a:solidFill>
            <a:miter lim="800000"/>
            <a:headEnd type="none" w="sm" len="sm"/>
            <a:tailEnd type="none" w="sm" len="sm"/>
          </a:ln>
          <a:effectLst>
            <a:outerShdw blurRad="317500" dir="2700000" algn="ctr">
              <a:srgbClr val="000000">
                <a:alpha val="43000"/>
              </a:srgbClr>
            </a:outerShdw>
          </a:effectLst>
          <a:scene3d>
            <a:camera prst="perspectiveRelaxed">
              <a:rot lat="19200000" lon="0" rev="0"/>
            </a:camera>
            <a:lightRig rig="threePt" dir="t">
              <a:rot lat="0" lon="0" rev="0"/>
            </a:lightRig>
          </a:scene3d>
          <a:sp3d extrusionH="38100" prstMaterial="clear">
            <a:bevelT w="260350" h="50800" prst="softRound"/>
            <a:bevelB prst="softRound"/>
          </a:sp3d>
          <a:extLst/>
        </p:spPr>
        <p:txBody>
          <a:bodyPr wrap="none" anchor="ctr"/>
          <a:lstStyle/>
          <a:p>
            <a:endParaRPr lang="en-US"/>
          </a:p>
        </p:txBody>
      </p:sp>
      <p:sp>
        <p:nvSpPr>
          <p:cNvPr id="67" name="Line 38"/>
          <p:cNvSpPr>
            <a:spLocks noChangeShapeType="1"/>
          </p:cNvSpPr>
          <p:nvPr/>
        </p:nvSpPr>
        <p:spPr bwMode="auto">
          <a:xfrm flipH="1">
            <a:off x="2506320" y="1971349"/>
            <a:ext cx="313080" cy="4069759"/>
          </a:xfrm>
          <a:prstGeom prst="line">
            <a:avLst/>
          </a:prstGeom>
          <a:noFill/>
          <a:ln w="34925">
            <a:solidFill>
              <a:srgbClr val="FFFFFF"/>
            </a:solidFill>
            <a:round/>
            <a:headEnd type="none" w="sm" len="sm"/>
            <a:tailEnd type="none" w="sm" len="sm"/>
          </a:ln>
          <a:effectLst>
            <a:outerShdw blurRad="317500" dir="2700000" algn="ctr">
              <a:srgbClr val="000000">
                <a:alpha val="43000"/>
              </a:srgbClr>
            </a:outerShdw>
          </a:effectLst>
          <a:scene3d>
            <a:camera prst="perspectiveRelaxed">
              <a:rot lat="19200000" lon="0" rev="0"/>
            </a:camera>
            <a:lightRig rig="threePt" dir="t">
              <a:rot lat="0" lon="0" rev="0"/>
            </a:lightRig>
          </a:scene3d>
          <a:sp3d extrusionH="38100" prstMaterial="clear">
            <a:bevelT w="260350" h="50800" prst="softRound"/>
            <a:bevelB prst="softRound"/>
          </a:sp3d>
          <a:extLst>
            <a:ext uri="{909E8E84-426E-40dd-AFC4-6F175D3DCCD1}">
              <a14:hiddenFill xmlns:a14="http://schemas.microsoft.com/office/drawing/2010/main">
                <a:noFill/>
              </a14:hiddenFill>
            </a:ext>
          </a:extLst>
        </p:spPr>
        <p:txBody>
          <a:bodyPr wrap="none" anchor="ctr"/>
          <a:lstStyle/>
          <a:p>
            <a:endParaRPr lang="en-US"/>
          </a:p>
        </p:txBody>
      </p:sp>
      <p:sp>
        <p:nvSpPr>
          <p:cNvPr id="2" name="Title 1"/>
          <p:cNvSpPr>
            <a:spLocks noGrp="1"/>
          </p:cNvSpPr>
          <p:nvPr>
            <p:ph type="title"/>
          </p:nvPr>
        </p:nvSpPr>
        <p:spPr/>
        <p:txBody>
          <a:bodyPr>
            <a:normAutofit fontScale="90000"/>
          </a:bodyPr>
          <a:lstStyle/>
          <a:p>
            <a:r>
              <a:rPr lang="en-US" dirty="0" smtClean="0">
                <a:solidFill>
                  <a:schemeClr val="bg2"/>
                </a:solidFill>
                <a:latin typeface="Franklin Gothic Book" pitchFamily="34" charset="0"/>
              </a:rPr>
              <a:t>Donnie E. </a:t>
            </a:r>
            <a:r>
              <a:rPr lang="en-US" dirty="0" err="1" smtClean="0">
                <a:solidFill>
                  <a:schemeClr val="bg2"/>
                </a:solidFill>
                <a:latin typeface="Franklin Gothic Book" pitchFamily="34" charset="0"/>
              </a:rPr>
              <a:t>Harmel</a:t>
            </a:r>
            <a:r>
              <a:rPr lang="en-US" dirty="0" smtClean="0">
                <a:solidFill>
                  <a:schemeClr val="bg2"/>
                </a:solidFill>
                <a:latin typeface="Franklin Gothic Book" pitchFamily="34" charset="0"/>
              </a:rPr>
              <a:t> </a:t>
            </a:r>
            <a:br>
              <a:rPr lang="en-US" dirty="0" smtClean="0">
                <a:solidFill>
                  <a:schemeClr val="bg2"/>
                </a:solidFill>
                <a:latin typeface="Franklin Gothic Book" pitchFamily="34" charset="0"/>
              </a:rPr>
            </a:br>
            <a:r>
              <a:rPr lang="en-US" dirty="0" smtClean="0">
                <a:solidFill>
                  <a:schemeClr val="bg2"/>
                </a:solidFill>
                <a:latin typeface="Franklin Gothic Book" pitchFamily="34" charset="0"/>
              </a:rPr>
              <a:t>White-tailed Deer Research Facility</a:t>
            </a:r>
            <a:endParaRPr lang="en-US" dirty="0">
              <a:solidFill>
                <a:schemeClr val="bg2"/>
              </a:solidFill>
              <a:latin typeface="Franklin Gothic Book" pitchFamily="34" charset="0"/>
            </a:endParaRPr>
          </a:p>
        </p:txBody>
      </p:sp>
      <p:sp>
        <p:nvSpPr>
          <p:cNvPr id="68" name="Line 38"/>
          <p:cNvSpPr>
            <a:spLocks noChangeShapeType="1"/>
          </p:cNvSpPr>
          <p:nvPr/>
        </p:nvSpPr>
        <p:spPr bwMode="auto">
          <a:xfrm flipH="1">
            <a:off x="609600" y="4090767"/>
            <a:ext cx="3495346" cy="0"/>
          </a:xfrm>
          <a:prstGeom prst="line">
            <a:avLst/>
          </a:prstGeom>
          <a:noFill/>
          <a:ln w="34925">
            <a:solidFill>
              <a:srgbClr val="FFFFFF"/>
            </a:solidFill>
            <a:round/>
            <a:headEnd type="none" w="sm" len="sm"/>
            <a:tailEnd type="none" w="sm" len="sm"/>
          </a:ln>
          <a:effectLst>
            <a:outerShdw blurRad="317500" dir="2700000" algn="ctr">
              <a:srgbClr val="000000">
                <a:alpha val="43000"/>
              </a:srgbClr>
            </a:outerShdw>
          </a:effectLst>
          <a:scene3d>
            <a:camera prst="perspectiveRelaxed">
              <a:rot lat="19200000" lon="0" rev="0"/>
            </a:camera>
            <a:lightRig rig="threePt" dir="t">
              <a:rot lat="0" lon="0" rev="0"/>
            </a:lightRig>
          </a:scene3d>
          <a:sp3d extrusionH="38100" prstMaterial="clear">
            <a:bevelT w="260350" h="50800" prst="softRound"/>
            <a:bevelB prst="softRound"/>
          </a:sp3d>
          <a:extLst>
            <a:ext uri="{909E8E84-426E-40dd-AFC4-6F175D3DCCD1}">
              <a14:hiddenFill xmlns:a14="http://schemas.microsoft.com/office/drawing/2010/main">
                <a:noFill/>
              </a14:hiddenFill>
            </a:ext>
          </a:extLst>
        </p:spPr>
        <p:txBody>
          <a:bodyPr wrap="none" anchor="ctr"/>
          <a:lstStyle/>
          <a:p>
            <a:endParaRPr lang="en-US"/>
          </a:p>
        </p:txBody>
      </p:sp>
      <p:sp>
        <p:nvSpPr>
          <p:cNvPr id="69" name="Line 38"/>
          <p:cNvSpPr>
            <a:spLocks noChangeShapeType="1"/>
          </p:cNvSpPr>
          <p:nvPr/>
        </p:nvSpPr>
        <p:spPr bwMode="auto">
          <a:xfrm flipH="1">
            <a:off x="4464050" y="2514600"/>
            <a:ext cx="0" cy="887887"/>
          </a:xfrm>
          <a:prstGeom prst="line">
            <a:avLst/>
          </a:prstGeom>
          <a:noFill/>
          <a:ln w="34925">
            <a:solidFill>
              <a:srgbClr val="FFFFFF"/>
            </a:solidFill>
            <a:round/>
            <a:headEnd type="none" w="sm" len="sm"/>
            <a:tailEnd type="none" w="sm" len="sm"/>
          </a:ln>
          <a:effectLst>
            <a:outerShdw blurRad="317500" dir="2700000" algn="ctr">
              <a:srgbClr val="000000">
                <a:alpha val="43000"/>
              </a:srgbClr>
            </a:outerShdw>
          </a:effectLst>
          <a:scene3d>
            <a:camera prst="perspectiveRelaxed">
              <a:rot lat="19200000" lon="0" rev="0"/>
            </a:camera>
            <a:lightRig rig="threePt" dir="t">
              <a:rot lat="0" lon="0" rev="0"/>
            </a:lightRig>
          </a:scene3d>
          <a:sp3d extrusionH="38100" prstMaterial="clear">
            <a:bevelT w="260350" h="50800" prst="softRound"/>
            <a:bevelB prst="softRound"/>
          </a:sp3d>
          <a:extLst>
            <a:ext uri="{909E8E84-426E-40dd-AFC4-6F175D3DCCD1}">
              <a14:hiddenFill xmlns:a14="http://schemas.microsoft.com/office/drawing/2010/main">
                <a:noFill/>
              </a14:hiddenFill>
            </a:ext>
          </a:extLst>
        </p:spPr>
        <p:txBody>
          <a:bodyPr wrap="none" anchor="ctr"/>
          <a:lstStyle/>
          <a:p>
            <a:endParaRPr lang="en-US"/>
          </a:p>
        </p:txBody>
      </p:sp>
      <p:sp>
        <p:nvSpPr>
          <p:cNvPr id="70" name="Line 38"/>
          <p:cNvSpPr>
            <a:spLocks noChangeShapeType="1"/>
          </p:cNvSpPr>
          <p:nvPr/>
        </p:nvSpPr>
        <p:spPr bwMode="auto">
          <a:xfrm>
            <a:off x="6191595" y="2396804"/>
            <a:ext cx="133004" cy="1780617"/>
          </a:xfrm>
          <a:prstGeom prst="line">
            <a:avLst/>
          </a:prstGeom>
          <a:noFill/>
          <a:ln w="34925">
            <a:solidFill>
              <a:srgbClr val="FFFFFF"/>
            </a:solidFill>
            <a:round/>
            <a:headEnd type="none" w="sm" len="sm"/>
            <a:tailEnd type="none" w="sm" len="sm"/>
          </a:ln>
          <a:effectLst>
            <a:outerShdw blurRad="317500" dir="2700000" algn="ctr">
              <a:srgbClr val="000000">
                <a:alpha val="43000"/>
              </a:srgbClr>
            </a:outerShdw>
          </a:effectLst>
          <a:scene3d>
            <a:camera prst="perspectiveRelaxed">
              <a:rot lat="19200000" lon="0" rev="0"/>
            </a:camera>
            <a:lightRig rig="threePt" dir="t">
              <a:rot lat="0" lon="0" rev="0"/>
            </a:lightRig>
          </a:scene3d>
          <a:sp3d extrusionH="38100" prstMaterial="clear">
            <a:bevelT w="260350" h="50800" prst="softRound"/>
            <a:bevelB prst="softRound"/>
          </a:sp3d>
          <a:extLst>
            <a:ext uri="{909E8E84-426E-40dd-AFC4-6F175D3DCCD1}">
              <a14:hiddenFill xmlns:a14="http://schemas.microsoft.com/office/drawing/2010/main">
                <a:noFill/>
              </a14:hiddenFill>
            </a:ext>
          </a:extLst>
        </p:spPr>
        <p:txBody>
          <a:bodyPr wrap="none" anchor="ctr"/>
          <a:lstStyle/>
          <a:p>
            <a:endParaRPr lang="en-US"/>
          </a:p>
        </p:txBody>
      </p:sp>
      <p:sp>
        <p:nvSpPr>
          <p:cNvPr id="7" name="Text Box 6"/>
          <p:cNvSpPr txBox="1">
            <a:spLocks noChangeArrowheads="1"/>
          </p:cNvSpPr>
          <p:nvPr/>
        </p:nvSpPr>
        <p:spPr bwMode="auto">
          <a:xfrm>
            <a:off x="1516305" y="3056279"/>
            <a:ext cx="1752083" cy="461665"/>
          </a:xfrm>
          <a:prstGeom prst="rect">
            <a:avLst/>
          </a:prstGeom>
          <a:noFill/>
          <a:ln w="34925">
            <a:solidFill>
              <a:srgbClr val="FFFFFF"/>
            </a:solidFill>
          </a:ln>
          <a:effectLst>
            <a:outerShdw blurRad="317500" dir="2700000" algn="ctr">
              <a:srgbClr val="000000">
                <a:alpha val="43000"/>
              </a:srgbClr>
            </a:outerShdw>
          </a:effectLst>
          <a:scene3d>
            <a:camera prst="perspectiveRelaxed">
              <a:rot lat="19200000" lon="0" rev="0"/>
            </a:camera>
            <a:lightRig rig="threePt" dir="t">
              <a:rot lat="0" lon="0" rev="0"/>
            </a:lightRig>
          </a:scene3d>
          <a:sp3d extrusionH="38100" prstMaterial="clear">
            <a:bevelT w="260350" h="50800" prst="softRound"/>
            <a:bevelB prst="softRound"/>
          </a:sp3d>
          <a:extLst>
            <a:ext uri="{909E8E84-426E-40dd-AFC4-6F175D3DCCD1}">
              <a14:hiddenFill xmlns:a14="http://schemas.microsoft.com/office/drawing/2010/main">
                <a:solidFill>
                  <a:schemeClr val="accent1"/>
                </a:solidFill>
              </a14:hiddenFill>
            </a:ext>
          </a:extLst>
        </p:spPr>
        <p:txBody>
          <a:bodyPr wrap="none">
            <a:spAutoFit/>
          </a:bodyPr>
          <a:lstStyle/>
          <a:p>
            <a:r>
              <a:rPr lang="en-US" sz="2400" b="1" dirty="0">
                <a:solidFill>
                  <a:schemeClr val="bg1"/>
                </a:solidFill>
                <a:effectLst>
                  <a:outerShdw blurRad="38100" dist="38100" dir="2700000" algn="tl">
                    <a:srgbClr val="000000"/>
                  </a:outerShdw>
                </a:effectLst>
                <a:latin typeface="Franklin Gothic Book" pitchFamily="34" charset="0"/>
              </a:rPr>
              <a:t>Rearing Pen</a:t>
            </a:r>
          </a:p>
        </p:txBody>
      </p:sp>
      <p:sp>
        <p:nvSpPr>
          <p:cNvPr id="8" name="Text Box 7"/>
          <p:cNvSpPr txBox="1">
            <a:spLocks noChangeArrowheads="1"/>
          </p:cNvSpPr>
          <p:nvPr/>
        </p:nvSpPr>
        <p:spPr bwMode="auto">
          <a:xfrm>
            <a:off x="1402331" y="4635839"/>
            <a:ext cx="1752083" cy="461665"/>
          </a:xfrm>
          <a:prstGeom prst="rect">
            <a:avLst/>
          </a:prstGeom>
          <a:noFill/>
          <a:ln w="34925">
            <a:solidFill>
              <a:srgbClr val="FFFFFF"/>
            </a:solidFill>
          </a:ln>
          <a:effectLst>
            <a:outerShdw blurRad="317500" dir="2700000" algn="ctr">
              <a:srgbClr val="000000">
                <a:alpha val="43000"/>
              </a:srgbClr>
            </a:outerShdw>
          </a:effectLst>
          <a:scene3d>
            <a:camera prst="perspectiveRelaxed">
              <a:rot lat="19200000" lon="0" rev="0"/>
            </a:camera>
            <a:lightRig rig="threePt" dir="t">
              <a:rot lat="0" lon="0" rev="0"/>
            </a:lightRig>
          </a:scene3d>
          <a:sp3d extrusionH="38100" prstMaterial="clear">
            <a:bevelT w="260350" h="50800" prst="softRound"/>
            <a:bevelB prst="softRound"/>
          </a:sp3d>
          <a:extLst>
            <a:ext uri="{909E8E84-426E-40dd-AFC4-6F175D3DCCD1}">
              <a14:hiddenFill xmlns:a14="http://schemas.microsoft.com/office/drawing/2010/main">
                <a:solidFill>
                  <a:schemeClr val="accent1"/>
                </a:solidFill>
              </a14:hiddenFill>
            </a:ext>
          </a:extLst>
        </p:spPr>
        <p:txBody>
          <a:bodyPr wrap="none">
            <a:spAutoFit/>
          </a:bodyPr>
          <a:lstStyle/>
          <a:p>
            <a:r>
              <a:rPr lang="en-US" sz="2400" b="1" dirty="0">
                <a:solidFill>
                  <a:schemeClr val="bg1"/>
                </a:solidFill>
                <a:effectLst>
                  <a:outerShdw blurRad="38100" dist="38100" dir="2700000" algn="tl">
                    <a:srgbClr val="000000"/>
                  </a:outerShdw>
                </a:effectLst>
                <a:latin typeface="Franklin Gothic Book" pitchFamily="34" charset="0"/>
              </a:rPr>
              <a:t>Rearing Pen</a:t>
            </a:r>
          </a:p>
        </p:txBody>
      </p:sp>
      <p:sp>
        <p:nvSpPr>
          <p:cNvPr id="9" name="Text Box 10"/>
          <p:cNvSpPr txBox="1">
            <a:spLocks noChangeArrowheads="1"/>
          </p:cNvSpPr>
          <p:nvPr/>
        </p:nvSpPr>
        <p:spPr bwMode="auto">
          <a:xfrm>
            <a:off x="5516076" y="2933169"/>
            <a:ext cx="2062681" cy="707886"/>
          </a:xfrm>
          <a:prstGeom prst="rect">
            <a:avLst/>
          </a:prstGeom>
          <a:solidFill>
            <a:schemeClr val="tx1">
              <a:lumMod val="50000"/>
              <a:lumOff val="50000"/>
            </a:schemeClr>
          </a:solidFill>
          <a:ln w="34925">
            <a:solidFill>
              <a:srgbClr val="FFFFFF"/>
            </a:solidFill>
          </a:ln>
          <a:effectLst>
            <a:outerShdw blurRad="317500" dir="2700000" algn="ctr">
              <a:srgbClr val="000000">
                <a:alpha val="43000"/>
              </a:srgbClr>
            </a:outerShdw>
          </a:effectLst>
          <a:scene3d>
            <a:camera prst="perspectiveRelaxed">
              <a:rot lat="19200000" lon="0" rev="0"/>
            </a:camera>
            <a:lightRig rig="threePt" dir="t">
              <a:rot lat="0" lon="0" rev="0"/>
            </a:lightRig>
          </a:scene3d>
          <a:sp3d extrusionH="38100" prstMaterial="clear">
            <a:bevelT w="260350" h="50800" prst="softRound"/>
            <a:bevelB prst="softRound"/>
          </a:sp3d>
          <a:extLst/>
        </p:spPr>
        <p:txBody>
          <a:bodyPr wrap="none">
            <a:spAutoFit/>
          </a:bodyPr>
          <a:lstStyle/>
          <a:p>
            <a:r>
              <a:rPr lang="en-US" sz="2000" dirty="0">
                <a:solidFill>
                  <a:schemeClr val="bg1"/>
                </a:solidFill>
                <a:effectLst>
                  <a:outerShdw blurRad="38100" dist="38100" dir="2700000" algn="tl">
                    <a:srgbClr val="000000"/>
                  </a:outerShdw>
                </a:effectLst>
                <a:latin typeface="Franklin Gothic Book" pitchFamily="34" charset="0"/>
              </a:rPr>
              <a:t>Individual Pens &amp;</a:t>
            </a:r>
          </a:p>
          <a:p>
            <a:r>
              <a:rPr lang="en-US" sz="2000" dirty="0">
                <a:solidFill>
                  <a:schemeClr val="bg1"/>
                </a:solidFill>
                <a:effectLst>
                  <a:outerShdw blurRad="38100" dist="38100" dir="2700000" algn="tl">
                    <a:srgbClr val="000000"/>
                  </a:outerShdw>
                </a:effectLst>
                <a:latin typeface="Franklin Gothic Book" pitchFamily="34" charset="0"/>
              </a:rPr>
              <a:t>Working Facility</a:t>
            </a:r>
          </a:p>
        </p:txBody>
      </p:sp>
      <p:sp>
        <p:nvSpPr>
          <p:cNvPr id="76" name="Line 38"/>
          <p:cNvSpPr>
            <a:spLocks noChangeShapeType="1"/>
          </p:cNvSpPr>
          <p:nvPr/>
        </p:nvSpPr>
        <p:spPr bwMode="auto">
          <a:xfrm>
            <a:off x="4457068" y="5067792"/>
            <a:ext cx="0" cy="867010"/>
          </a:xfrm>
          <a:prstGeom prst="line">
            <a:avLst/>
          </a:prstGeom>
          <a:noFill/>
          <a:ln w="34925">
            <a:solidFill>
              <a:srgbClr val="FFFFFF"/>
            </a:solidFill>
            <a:round/>
            <a:headEnd type="none" w="sm" len="sm"/>
            <a:tailEnd type="none" w="sm" len="sm"/>
          </a:ln>
          <a:effectLst>
            <a:outerShdw blurRad="317500" dir="2700000" algn="ctr">
              <a:srgbClr val="000000">
                <a:alpha val="43000"/>
              </a:srgbClr>
            </a:outerShdw>
          </a:effectLst>
          <a:scene3d>
            <a:camera prst="perspectiveRelaxed">
              <a:rot lat="19200000" lon="0" rev="0"/>
            </a:camera>
            <a:lightRig rig="threePt" dir="t">
              <a:rot lat="0" lon="0" rev="0"/>
            </a:lightRig>
          </a:scene3d>
          <a:sp3d extrusionH="38100" prstMaterial="clear">
            <a:bevelT w="260350" h="50800" prst="softRound"/>
            <a:bevelB prst="softRound"/>
          </a:sp3d>
          <a:extLst>
            <a:ext uri="{909E8E84-426E-40dd-AFC4-6F175D3DCCD1}">
              <a14:hiddenFill xmlns:a14="http://schemas.microsoft.com/office/drawing/2010/main">
                <a:noFill/>
              </a14:hiddenFill>
            </a:ext>
          </a:extLst>
        </p:spPr>
        <p:txBody>
          <a:bodyPr wrap="none" anchor="ctr"/>
          <a:lstStyle/>
          <a:p>
            <a:endParaRPr lang="en-US"/>
          </a:p>
        </p:txBody>
      </p:sp>
      <p:sp>
        <p:nvSpPr>
          <p:cNvPr id="17" name="Text Box 46"/>
          <p:cNvSpPr txBox="1">
            <a:spLocks noChangeArrowheads="1"/>
          </p:cNvSpPr>
          <p:nvPr/>
        </p:nvSpPr>
        <p:spPr bwMode="auto">
          <a:xfrm>
            <a:off x="5494305" y="4912838"/>
            <a:ext cx="2582895" cy="369332"/>
          </a:xfrm>
          <a:prstGeom prst="rect">
            <a:avLst/>
          </a:prstGeom>
          <a:solidFill>
            <a:schemeClr val="tx1">
              <a:lumMod val="65000"/>
              <a:lumOff val="35000"/>
            </a:schemeClr>
          </a:solidFill>
          <a:ln w="34925">
            <a:solidFill>
              <a:srgbClr val="FFFFFF"/>
            </a:solidFill>
          </a:ln>
          <a:effectLst>
            <a:outerShdw blurRad="317500" dir="2700000" algn="ctr">
              <a:srgbClr val="000000">
                <a:alpha val="43000"/>
              </a:srgbClr>
            </a:outerShdw>
          </a:effectLst>
          <a:scene3d>
            <a:camera prst="perspectiveRelaxed">
              <a:rot lat="19200000" lon="0" rev="0"/>
            </a:camera>
            <a:lightRig rig="threePt" dir="t">
              <a:rot lat="0" lon="0" rev="0"/>
            </a:lightRig>
          </a:scene3d>
          <a:sp3d extrusionH="38100" prstMaterial="clear">
            <a:bevelT w="260350" h="50800" prst="softRound"/>
            <a:bevelB prst="softRound"/>
          </a:sp3d>
          <a:extLst/>
        </p:spPr>
        <p:txBody>
          <a:bodyPr wrap="square">
            <a:spAutoFit/>
          </a:bodyPr>
          <a:lstStyle/>
          <a:p>
            <a:r>
              <a:rPr lang="en-US" b="1" dirty="0" smtClean="0">
                <a:solidFill>
                  <a:schemeClr val="bg1"/>
                </a:solidFill>
                <a:effectLst>
                  <a:outerShdw blurRad="38100" dist="38100" dir="2700000" algn="tl">
                    <a:srgbClr val="000000"/>
                  </a:outerShdw>
                </a:effectLst>
                <a:latin typeface="Franklin Gothic Book" pitchFamily="34" charset="0"/>
              </a:rPr>
              <a:t>6 - 2/3 </a:t>
            </a:r>
            <a:r>
              <a:rPr lang="en-US" b="1" dirty="0">
                <a:solidFill>
                  <a:schemeClr val="bg1"/>
                </a:solidFill>
                <a:effectLst>
                  <a:outerShdw blurRad="38100" dist="38100" dir="2700000" algn="tl">
                    <a:srgbClr val="000000"/>
                  </a:outerShdw>
                </a:effectLst>
                <a:latin typeface="Franklin Gothic Book" pitchFamily="34" charset="0"/>
              </a:rPr>
              <a:t>ac breeding pens</a:t>
            </a:r>
            <a:endParaRPr lang="en-US" sz="2000" b="1" dirty="0">
              <a:solidFill>
                <a:schemeClr val="bg1"/>
              </a:solidFill>
              <a:effectLst>
                <a:outerShdw blurRad="38100" dist="38100" dir="2700000" algn="tl">
                  <a:srgbClr val="000000"/>
                </a:outerShdw>
              </a:effectLst>
              <a:latin typeface="Franklin Gothic Book" pitchFamily="34" charset="0"/>
            </a:endParaRPr>
          </a:p>
        </p:txBody>
      </p:sp>
    </p:spTree>
    <p:extLst>
      <p:ext uri="{BB962C8B-B14F-4D97-AF65-F5344CB8AC3E}">
        <p14:creationId xmlns:p14="http://schemas.microsoft.com/office/powerpoint/2010/main" val="3256741847"/>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descr="E:\Bitmap\Pens\nutpen.B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28" y="685800"/>
            <a:ext cx="9115681" cy="533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4"/>
          <a:stretch>
            <a:fillRect/>
          </a:stretch>
        </p:blipFill>
        <p:spPr>
          <a:xfrm>
            <a:off x="1657151" y="1066800"/>
            <a:ext cx="5829697" cy="3886464"/>
          </a:xfrm>
          <a:prstGeom prst="rect">
            <a:avLst/>
          </a:prstGeom>
        </p:spPr>
      </p:pic>
    </p:spTree>
    <p:extLst>
      <p:ext uri="{BB962C8B-B14F-4D97-AF65-F5344CB8AC3E}">
        <p14:creationId xmlns:p14="http://schemas.microsoft.com/office/powerpoint/2010/main" val="26000679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52994</TotalTime>
  <Words>666</Words>
  <Application>Microsoft Macintosh PowerPoint</Application>
  <PresentationFormat>On-screen Show (4:3)</PresentationFormat>
  <Paragraphs>122</Paragraphs>
  <Slides>11</Slides>
  <Notes>11</Notes>
  <HiddenSlides>0</HiddenSlides>
  <MMClips>0</MMClips>
  <ScaleCrop>false</ScaleCrop>
  <HeadingPairs>
    <vt:vector size="4" baseType="variant">
      <vt:variant>
        <vt:lpstr>Theme</vt:lpstr>
      </vt:variant>
      <vt:variant>
        <vt:i4>1</vt:i4>
      </vt:variant>
      <vt:variant>
        <vt:lpstr>Slide Titles</vt:lpstr>
      </vt:variant>
      <vt:variant>
        <vt:i4>11</vt:i4>
      </vt:variant>
    </vt:vector>
  </HeadingPairs>
  <TitlesOfParts>
    <vt:vector size="12" baseType="lpstr">
      <vt:lpstr>Office Theme</vt:lpstr>
      <vt:lpstr>Dietary Energy Influence</vt:lpstr>
      <vt:lpstr>Environmental Interaction</vt:lpstr>
      <vt:lpstr>PowerPoint Presentation</vt:lpstr>
      <vt:lpstr>Kerr WMA </vt:lpstr>
      <vt:lpstr>Dietary Energy</vt:lpstr>
      <vt:lpstr>Nutrient Currency</vt:lpstr>
      <vt:lpstr>Nutrient Currency</vt:lpstr>
      <vt:lpstr>Donnie E. Harmel  White-tailed Deer Research Facility</vt:lpstr>
      <vt:lpstr>PowerPoint Presentation</vt:lpstr>
      <vt:lpstr>Phenotypic Limitations</vt:lpstr>
      <vt:lpstr>Kerr WMA Study</vt:lpstr>
    </vt:vector>
  </TitlesOfParts>
  <Company>TPWD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Dietary Energy</dc:title>
  <dc:creator>rreitz</dc:creator>
  <cp:lastModifiedBy>Anne Thurwalker</cp:lastModifiedBy>
  <cp:revision>701</cp:revision>
  <cp:lastPrinted>2017-03-02T22:19:24Z</cp:lastPrinted>
  <dcterms:created xsi:type="dcterms:W3CDTF">2014-01-29T15:38:59Z</dcterms:created>
  <dcterms:modified xsi:type="dcterms:W3CDTF">2017-03-07T18:43:56Z</dcterms:modified>
</cp:coreProperties>
</file>