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xlsx" ContentType="application/vnd.openxmlformats-officedocument.spreadsheetml.sheet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8.xml" ContentType="application/vnd.openxmlformats-officedocument.presentationml.notesSlide+xml"/>
  <Override PartName="/ppt/charts/chart9.xml" ContentType="application/vnd.openxmlformats-officedocument.drawingml.chart+xml"/>
  <Override PartName="/ppt/notesSlides/notesSlide9.xml" ContentType="application/vnd.openxmlformats-officedocument.presentationml.notesSlide+xml"/>
  <Override PartName="/ppt/charts/chart10.xml" ContentType="application/vnd.openxmlformats-officedocument.drawingml.chart+xml"/>
  <Override PartName="/ppt/notesSlides/notesSlide10.xml" ContentType="application/vnd.openxmlformats-officedocument.presentationml.notesSlide+xml"/>
  <Override PartName="/ppt/charts/chart11.xml" ContentType="application/vnd.openxmlformats-officedocument.drawingml.chart+xml"/>
  <Override PartName="/ppt/notesSlides/notesSlide11.xml" ContentType="application/vnd.openxmlformats-officedocument.presentationml.notesSlide+xml"/>
  <Override PartName="/ppt/charts/chart12.xml" ContentType="application/vnd.openxmlformats-officedocument.drawingml.chart+xml"/>
  <Override PartName="/ppt/notesSlides/notesSlide12.xml" ContentType="application/vnd.openxmlformats-officedocument.presentationml.notesSlide+xml"/>
  <Override PartName="/ppt/charts/chart13.xml" ContentType="application/vnd.openxmlformats-officedocument.drawingml.chart+xml"/>
  <Override PartName="/ppt/notesSlides/notesSlide13.xml" ContentType="application/vnd.openxmlformats-officedocument.presentationml.notesSlide+xml"/>
  <Override PartName="/ppt/charts/chart14.xml" ContentType="application/vnd.openxmlformats-officedocument.drawingml.chart+xml"/>
  <Override PartName="/ppt/notesSlides/notesSlide14.xml" ContentType="application/vnd.openxmlformats-officedocument.presentationml.notesSlide+xml"/>
  <Override PartName="/ppt/charts/chart15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32" r:id="rId2"/>
    <p:sldId id="266" r:id="rId3"/>
    <p:sldId id="338" r:id="rId4"/>
    <p:sldId id="267" r:id="rId5"/>
    <p:sldId id="265" r:id="rId6"/>
    <p:sldId id="315" r:id="rId7"/>
    <p:sldId id="316" r:id="rId8"/>
    <p:sldId id="375" r:id="rId9"/>
    <p:sldId id="355" r:id="rId10"/>
    <p:sldId id="357" r:id="rId11"/>
    <p:sldId id="359" r:id="rId12"/>
    <p:sldId id="362" r:id="rId13"/>
    <p:sldId id="363" r:id="rId14"/>
    <p:sldId id="376" r:id="rId15"/>
    <p:sldId id="366" r:id="rId16"/>
    <p:sldId id="367" r:id="rId17"/>
    <p:sldId id="368" r:id="rId18"/>
    <p:sldId id="369" r:id="rId19"/>
    <p:sldId id="333" r:id="rId20"/>
    <p:sldId id="334" r:id="rId21"/>
    <p:sldId id="371" r:id="rId22"/>
    <p:sldId id="372" r:id="rId23"/>
    <p:sldId id="335" r:id="rId24"/>
    <p:sldId id="319" r:id="rId25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  <p15:guide id="3" orient="horz" pos="2957">
          <p15:clr>
            <a:srgbClr val="A4A3A4"/>
          </p15:clr>
        </p15:guide>
        <p15:guide id="4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351111"/>
    <a:srgbClr val="4B1919"/>
    <a:srgbClr val="622020"/>
    <a:srgbClr val="00CC00"/>
    <a:srgbClr val="006600"/>
    <a:srgbClr val="008000"/>
    <a:srgbClr val="FFFF00"/>
    <a:srgbClr val="FF505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89474" autoAdjust="0"/>
  </p:normalViewPr>
  <p:slideViewPr>
    <p:cSldViewPr>
      <p:cViewPr varScale="1">
        <p:scale>
          <a:sx n="130" d="100"/>
          <a:sy n="130" d="100"/>
        </p:scale>
        <p:origin x="-76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2" d="100"/>
          <a:sy n="92" d="100"/>
        </p:scale>
        <p:origin x="2826" y="90"/>
      </p:cViewPr>
      <p:guideLst>
        <p:guide orient="horz" pos="3196"/>
        <p:guide orient="horz" pos="3224"/>
        <p:guide pos="2211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microsoft.com/office/2011/relationships/chartColorStyle" Target="colors1.xml"/><Relationship Id="rId3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7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Relationship Id="rId2" Type="http://schemas.microsoft.com/office/2011/relationships/chartColorStyle" Target="colors2.xml"/><Relationship Id="rId3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.xlsx"/><Relationship Id="rId2" Type="http://schemas.microsoft.com/office/2011/relationships/chartColorStyle" Target="colors3.xml"/><Relationship Id="rId3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.xlsx"/><Relationship Id="rId2" Type="http://schemas.microsoft.com/office/2011/relationships/chartColorStyle" Target="colors4.xml"/><Relationship Id="rId3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8.xlsx"/><Relationship Id="rId2" Type="http://schemas.microsoft.com/office/2011/relationships/chartColorStyle" Target="colors5.xml"/><Relationship Id="rId3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>
                <a:solidFill>
                  <a:schemeClr val="bg1"/>
                </a:solidFill>
              </a:rPr>
              <a:t>FEMALE WEIGHT</a:t>
            </a:r>
            <a:endParaRPr lang="en-US" dirty="0">
              <a:solidFill>
                <a:schemeClr val="bg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70"/>
      <c:rAngAx val="0"/>
      <c:perspective val="2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SEF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57.1</c:v>
                </c:pt>
                <c:pt idx="1">
                  <c:v>53.8</c:v>
                </c:pt>
                <c:pt idx="2">
                  <c:v>56.7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LEF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52.9</c:v>
                </c:pt>
                <c:pt idx="1">
                  <c:v>56.8</c:v>
                </c:pt>
                <c:pt idx="2">
                  <c:v>58.6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43486728"/>
        <c:axId val="-2143548968"/>
        <c:axId val="0"/>
      </c:bar3DChart>
      <c:catAx>
        <c:axId val="-2143486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3548968"/>
        <c:crosses val="autoZero"/>
        <c:auto val="1"/>
        <c:lblAlgn val="ctr"/>
        <c:lblOffset val="100"/>
        <c:noMultiLvlLbl val="0"/>
      </c:catAx>
      <c:valAx>
        <c:axId val="-2143548968"/>
        <c:scaling>
          <c:orientation val="minMax"/>
          <c:max val="65.0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3486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view3D>
      <c:rotX val="10"/>
      <c:rotY val="20"/>
      <c:depthPercent val="1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SEM</c:v>
                </c:pt>
              </c:strCache>
            </c:strRef>
          </c:tx>
          <c:spPr>
            <a:solidFill>
              <a:schemeClr val="tx2"/>
            </a:solidFill>
            <a:ln w="19050">
              <a:noFill/>
            </a:ln>
          </c:spPr>
          <c:invertIfNegative val="0"/>
          <c:dLbls>
            <c:delete val="1"/>
          </c:dLbls>
          <c:cat>
            <c:numRef>
              <c:f>Sheet1!$A$2:$A$4</c:f>
              <c:numCache>
                <c:formatCode>General</c:formatCode>
                <c:ptCount val="3"/>
                <c:pt idx="0">
                  <c:v>1.5</c:v>
                </c:pt>
                <c:pt idx="1">
                  <c:v>2.5</c:v>
                </c:pt>
                <c:pt idx="2">
                  <c:v>3.5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56.5</c:v>
                </c:pt>
                <c:pt idx="1">
                  <c:v>39.1</c:v>
                </c:pt>
                <c:pt idx="2">
                  <c:v>20.4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LEM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</c:spPr>
          <c:invertIfNegative val="0"/>
          <c:dLbls>
            <c:delete val="1"/>
          </c:dLbls>
          <c:cat>
            <c:numRef>
              <c:f>Sheet1!$A$2:$A$4</c:f>
              <c:numCache>
                <c:formatCode>General</c:formatCode>
                <c:ptCount val="3"/>
                <c:pt idx="0">
                  <c:v>1.5</c:v>
                </c:pt>
                <c:pt idx="1">
                  <c:v>2.5</c:v>
                </c:pt>
                <c:pt idx="2">
                  <c:v>3.5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36.6</c:v>
                </c:pt>
                <c:pt idx="1">
                  <c:v>24.9</c:v>
                </c:pt>
                <c:pt idx="2">
                  <c:v>16.0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SEF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</c:spPr>
          <c:invertIfNegative val="0"/>
          <c:dLbls>
            <c:delete val="1"/>
          </c:dLbls>
          <c:cat>
            <c:numRef>
              <c:f>Sheet1!$A$2:$A$4</c:f>
              <c:numCache>
                <c:formatCode>General</c:formatCode>
                <c:ptCount val="3"/>
                <c:pt idx="0">
                  <c:v>1.5</c:v>
                </c:pt>
                <c:pt idx="1">
                  <c:v>2.5</c:v>
                </c:pt>
                <c:pt idx="2">
                  <c:v>3.5</c:v>
                </c:pt>
              </c:numCache>
            </c:numRef>
          </c:cat>
          <c:val>
            <c:numRef>
              <c:f>Sheet1!$D$2:$D$4</c:f>
              <c:numCache>
                <c:formatCode>General</c:formatCode>
                <c:ptCount val="3"/>
                <c:pt idx="0">
                  <c:v>33.0</c:v>
                </c:pt>
                <c:pt idx="1">
                  <c:v>11.6</c:v>
                </c:pt>
                <c:pt idx="2">
                  <c:v>2.35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LEF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</c:spPr>
          <c:invertIfNegative val="0"/>
          <c:dLbls>
            <c:delete val="1"/>
          </c:dLbls>
          <c:cat>
            <c:numRef>
              <c:f>Sheet1!$A$2:$A$4</c:f>
              <c:numCache>
                <c:formatCode>General</c:formatCode>
                <c:ptCount val="3"/>
                <c:pt idx="0">
                  <c:v>1.5</c:v>
                </c:pt>
                <c:pt idx="1">
                  <c:v>2.5</c:v>
                </c:pt>
                <c:pt idx="2">
                  <c:v>3.5</c:v>
                </c:pt>
              </c:numCache>
            </c:numRef>
          </c:cat>
          <c:val>
            <c:numRef>
              <c:f>Sheet1!$E$2:$E$4</c:f>
              <c:numCache>
                <c:formatCode>General</c:formatCode>
                <c:ptCount val="3"/>
                <c:pt idx="0">
                  <c:v>28.2</c:v>
                </c:pt>
                <c:pt idx="1">
                  <c:v>8.0</c:v>
                </c:pt>
                <c:pt idx="2">
                  <c:v>-0.03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7"/>
        <c:gapDepth val="203"/>
        <c:shape val="box"/>
        <c:axId val="-2144392408"/>
        <c:axId val="-2144389160"/>
        <c:axId val="0"/>
      </c:bar3DChart>
      <c:catAx>
        <c:axId val="-2144392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bg2"/>
                </a:solidFill>
                <a:latin typeface="Franklin Gothic Book" pitchFamily="34" charset="0"/>
              </a:defRPr>
            </a:pPr>
            <a:endParaRPr lang="en-US"/>
          </a:p>
        </c:txPr>
        <c:crossAx val="-2144389160"/>
        <c:crosses val="autoZero"/>
        <c:auto val="1"/>
        <c:lblAlgn val="ctr"/>
        <c:lblOffset val="100"/>
        <c:noMultiLvlLbl val="0"/>
      </c:catAx>
      <c:valAx>
        <c:axId val="-21443891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bg2"/>
                </a:solidFill>
                <a:latin typeface="Franklin Gothic Book" pitchFamily="34" charset="0"/>
              </a:defRPr>
            </a:pPr>
            <a:endParaRPr lang="en-US"/>
          </a:p>
        </c:txPr>
        <c:crossAx val="-2144392408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view3D>
      <c:rotX val="10"/>
      <c:rotY val="20"/>
      <c:depthPercent val="1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SEM</c:v>
                </c:pt>
              </c:strCache>
            </c:strRef>
          </c:tx>
          <c:spPr>
            <a:solidFill>
              <a:schemeClr val="tx2"/>
            </a:solidFill>
            <a:ln w="19050">
              <a:noFill/>
            </a:ln>
          </c:spPr>
          <c:invertIfNegative val="0"/>
          <c:dLbls>
            <c:delete val="1"/>
          </c:dLbls>
          <c:cat>
            <c:numRef>
              <c:f>Sheet1!$A$2:$A$3</c:f>
              <c:numCache>
                <c:formatCode>General</c:formatCode>
                <c:ptCount val="2"/>
                <c:pt idx="0">
                  <c:v>1.5</c:v>
                </c:pt>
                <c:pt idx="1">
                  <c:v>2.5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56.7</c:v>
                </c:pt>
                <c:pt idx="1">
                  <c:v>29.5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LEM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</c:spPr>
          <c:invertIfNegative val="0"/>
          <c:dLbls>
            <c:delete val="1"/>
          </c:dLbls>
          <c:cat>
            <c:numRef>
              <c:f>Sheet1!$A$2:$A$3</c:f>
              <c:numCache>
                <c:formatCode>General</c:formatCode>
                <c:ptCount val="2"/>
                <c:pt idx="0">
                  <c:v>1.5</c:v>
                </c:pt>
                <c:pt idx="1">
                  <c:v>2.5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32.3</c:v>
                </c:pt>
                <c:pt idx="1">
                  <c:v>19.2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SEF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</c:spPr>
          <c:invertIfNegative val="0"/>
          <c:dLbls>
            <c:delete val="1"/>
          </c:dLbls>
          <c:cat>
            <c:numRef>
              <c:f>Sheet1!$A$2:$A$3</c:f>
              <c:numCache>
                <c:formatCode>General</c:formatCode>
                <c:ptCount val="2"/>
                <c:pt idx="0">
                  <c:v>1.5</c:v>
                </c:pt>
                <c:pt idx="1">
                  <c:v>2.5</c:v>
                </c:pt>
              </c:numCache>
            </c:numRef>
          </c:cat>
          <c:val>
            <c:numRef>
              <c:f>Sheet1!$D$2:$D$3</c:f>
              <c:numCache>
                <c:formatCode>General</c:formatCode>
                <c:ptCount val="2"/>
                <c:pt idx="0">
                  <c:v>32.0</c:v>
                </c:pt>
                <c:pt idx="1">
                  <c:v>4.83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LEF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</c:spPr>
          <c:invertIfNegative val="0"/>
          <c:dLbls>
            <c:delete val="1"/>
          </c:dLbls>
          <c:cat>
            <c:numRef>
              <c:f>Sheet1!$A$2:$A$3</c:f>
              <c:numCache>
                <c:formatCode>General</c:formatCode>
                <c:ptCount val="2"/>
                <c:pt idx="0">
                  <c:v>1.5</c:v>
                </c:pt>
                <c:pt idx="1">
                  <c:v>2.5</c:v>
                </c:pt>
              </c:numCache>
            </c:numRef>
          </c:cat>
          <c:val>
            <c:numRef>
              <c:f>Sheet1!$E$2:$E$3</c:f>
              <c:numCache>
                <c:formatCode>General</c:formatCode>
                <c:ptCount val="2"/>
                <c:pt idx="0">
                  <c:v>20.0</c:v>
                </c:pt>
                <c:pt idx="1">
                  <c:v>9.85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7"/>
        <c:gapDepth val="203"/>
        <c:shape val="box"/>
        <c:axId val="-2140079528"/>
        <c:axId val="-2140076280"/>
        <c:axId val="0"/>
      </c:bar3DChart>
      <c:catAx>
        <c:axId val="-2140079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bg2"/>
                </a:solidFill>
                <a:latin typeface="Franklin Gothic Book" pitchFamily="34" charset="0"/>
              </a:defRPr>
            </a:pPr>
            <a:endParaRPr lang="en-US"/>
          </a:p>
        </c:txPr>
        <c:crossAx val="-2140076280"/>
        <c:crosses val="autoZero"/>
        <c:auto val="1"/>
        <c:lblAlgn val="ctr"/>
        <c:lblOffset val="100"/>
        <c:noMultiLvlLbl val="0"/>
      </c:catAx>
      <c:valAx>
        <c:axId val="-21400762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bg2"/>
                </a:solidFill>
                <a:latin typeface="Franklin Gothic Book" pitchFamily="34" charset="0"/>
              </a:defRPr>
            </a:pPr>
            <a:endParaRPr lang="en-US"/>
          </a:p>
        </c:txPr>
        <c:crossAx val="-2140079528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view3D>
      <c:rotX val="5"/>
      <c:rotY val="3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SEM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dLbls>
            <c:delete val="1"/>
          </c:dLbls>
          <c:cat>
            <c:strRef>
              <c:f>Sheet1!$A$2:$A$4</c:f>
              <c:strCach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358.5</c:v>
                </c:pt>
                <c:pt idx="1">
                  <c:v>303.3999999999999</c:v>
                </c:pt>
                <c:pt idx="2">
                  <c:v>294.1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LEM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strRef>
              <c:f>Sheet1!$A$2:$A$4</c:f>
              <c:strCach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156.8</c:v>
                </c:pt>
                <c:pt idx="1">
                  <c:v>156.1</c:v>
                </c:pt>
                <c:pt idx="2">
                  <c:v>124.8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-2139164568"/>
        <c:axId val="-2139503912"/>
        <c:axId val="0"/>
      </c:bar3DChart>
      <c:catAx>
        <c:axId val="-21391645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-2139503912"/>
        <c:crosses val="autoZero"/>
        <c:auto val="1"/>
        <c:lblAlgn val="ctr"/>
        <c:lblOffset val="100"/>
        <c:noMultiLvlLbl val="0"/>
      </c:catAx>
      <c:valAx>
        <c:axId val="-21395039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-2139164568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view3D>
      <c:rotX val="5"/>
      <c:rotY val="3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2049863571011"/>
          <c:y val="0.0766406178930653"/>
          <c:w val="0.784407141368477"/>
          <c:h val="0.5702639339800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SEM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dLbls>
            <c:delete val="1"/>
          </c:dLbls>
          <c:cat>
            <c:strRef>
              <c:f>Sheet1!$A$2:$A$4</c:f>
              <c:strCach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886.5</c:v>
                </c:pt>
                <c:pt idx="1">
                  <c:v>885.8</c:v>
                </c:pt>
                <c:pt idx="2">
                  <c:v>684.5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LEM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strRef>
              <c:f>Sheet1!$A$2:$A$4</c:f>
              <c:strCach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518.0</c:v>
                </c:pt>
                <c:pt idx="1">
                  <c:v>524.4</c:v>
                </c:pt>
                <c:pt idx="2">
                  <c:v>313.2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-2139395960"/>
        <c:axId val="-2139392760"/>
        <c:axId val="0"/>
      </c:bar3DChart>
      <c:catAx>
        <c:axId val="-21393959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-2139392760"/>
        <c:crosses val="autoZero"/>
        <c:auto val="1"/>
        <c:lblAlgn val="ctr"/>
        <c:lblOffset val="100"/>
        <c:noMultiLvlLbl val="0"/>
      </c:catAx>
      <c:valAx>
        <c:axId val="-21393927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-2139395960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view3D>
      <c:rotX val="5"/>
      <c:rotY val="3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SEM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dLbls>
            <c:delete val="1"/>
          </c:dLbls>
          <c:cat>
            <c:strRef>
              <c:f>Sheet1!$A$2:$A$3</c:f>
              <c:strCache>
                <c:ptCount val="2"/>
                <c:pt idx="0">
                  <c:v>2012</c:v>
                </c:pt>
                <c:pt idx="1">
                  <c:v>2013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1258.55555555555</c:v>
                </c:pt>
                <c:pt idx="1">
                  <c:v>1236.4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LEM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strRef>
              <c:f>Sheet1!$A$2:$A$3</c:f>
              <c:strCache>
                <c:ptCount val="2"/>
                <c:pt idx="0">
                  <c:v>2012</c:v>
                </c:pt>
                <c:pt idx="1">
                  <c:v>2013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867.8</c:v>
                </c:pt>
                <c:pt idx="1">
                  <c:v>722.9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-2139280248"/>
        <c:axId val="-2139277048"/>
        <c:axId val="0"/>
      </c:bar3DChart>
      <c:catAx>
        <c:axId val="-21392802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-2139277048"/>
        <c:crosses val="autoZero"/>
        <c:auto val="1"/>
        <c:lblAlgn val="ctr"/>
        <c:lblOffset val="100"/>
        <c:noMultiLvlLbl val="0"/>
      </c:catAx>
      <c:valAx>
        <c:axId val="-21392770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-2139280248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view3D>
      <c:rotX val="5"/>
      <c:rotY val="3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SEM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2012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1366.0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LEM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2012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934.7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2116089912"/>
        <c:axId val="2116771736"/>
        <c:axId val="0"/>
      </c:bar3DChart>
      <c:catAx>
        <c:axId val="21160899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2116771736"/>
        <c:crosses val="autoZero"/>
        <c:auto val="1"/>
        <c:lblAlgn val="ctr"/>
        <c:lblOffset val="100"/>
        <c:noMultiLvlLbl val="0"/>
      </c:catAx>
      <c:valAx>
        <c:axId val="21167717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211608991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>
                <a:solidFill>
                  <a:schemeClr val="bg1"/>
                </a:solidFill>
              </a:rPr>
              <a:t>FEMALE WEIGHT</a:t>
            </a:r>
            <a:endParaRPr lang="en-US" dirty="0">
              <a:solidFill>
                <a:schemeClr val="bg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70"/>
      <c:rAngAx val="0"/>
      <c:perspective val="2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SEF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2016.0</c:v>
                </c:pt>
                <c:pt idx="1">
                  <c:v>2017.0</c:v>
                </c:pt>
                <c:pt idx="2">
                  <c:v>2018.0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50.2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LEF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2016.0</c:v>
                </c:pt>
                <c:pt idx="1">
                  <c:v>2017.0</c:v>
                </c:pt>
                <c:pt idx="2">
                  <c:v>2018.0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40.1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36744504"/>
        <c:axId val="2136741432"/>
        <c:axId val="0"/>
      </c:bar3DChart>
      <c:catAx>
        <c:axId val="2136744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6741432"/>
        <c:crosses val="autoZero"/>
        <c:auto val="1"/>
        <c:lblAlgn val="ctr"/>
        <c:lblOffset val="100"/>
        <c:noMultiLvlLbl val="0"/>
      </c:catAx>
      <c:valAx>
        <c:axId val="2136741432"/>
        <c:scaling>
          <c:orientation val="minMax"/>
          <c:max val="65.0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6744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>
                <a:solidFill>
                  <a:schemeClr val="bg1"/>
                </a:solidFill>
              </a:rPr>
              <a:t>MALE WEIGHT</a:t>
            </a:r>
            <a:endParaRPr lang="en-US" dirty="0">
              <a:solidFill>
                <a:schemeClr val="bg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70"/>
      <c:rAngAx val="0"/>
      <c:perspective val="2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SEM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2016.0</c:v>
                </c:pt>
                <c:pt idx="1">
                  <c:v>2017.0</c:v>
                </c:pt>
                <c:pt idx="2">
                  <c:v>2018.0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54.0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LEM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2016.0</c:v>
                </c:pt>
                <c:pt idx="1">
                  <c:v>2017.0</c:v>
                </c:pt>
                <c:pt idx="2">
                  <c:v>2018.0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44.5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45803912"/>
        <c:axId val="-2145958568"/>
        <c:axId val="0"/>
      </c:bar3DChart>
      <c:catAx>
        <c:axId val="-2145803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5958568"/>
        <c:crosses val="autoZero"/>
        <c:auto val="1"/>
        <c:lblAlgn val="ctr"/>
        <c:lblOffset val="100"/>
        <c:noMultiLvlLbl val="0"/>
      </c:catAx>
      <c:valAx>
        <c:axId val="-2145958568"/>
        <c:scaling>
          <c:orientation val="minMax"/>
          <c:max val="65.0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5803912"/>
        <c:crosses val="autoZero"/>
        <c:crossBetween val="between"/>
        <c:majorUnit val="20.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>
                <a:solidFill>
                  <a:schemeClr val="bg1"/>
                </a:solidFill>
              </a:rPr>
              <a:t>MALE WEIGHT</a:t>
            </a:r>
            <a:endParaRPr lang="en-US" dirty="0">
              <a:solidFill>
                <a:schemeClr val="bg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70"/>
      <c:rAngAx val="0"/>
      <c:perspective val="2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SEM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63.9</c:v>
                </c:pt>
                <c:pt idx="1">
                  <c:v>61.6</c:v>
                </c:pt>
                <c:pt idx="2">
                  <c:v>61.8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LEM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2012.0</c:v>
                </c:pt>
                <c:pt idx="1">
                  <c:v>2013.0</c:v>
                </c:pt>
                <c:pt idx="2">
                  <c:v>2014.0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64.2</c:v>
                </c:pt>
                <c:pt idx="1">
                  <c:v>59.9</c:v>
                </c:pt>
                <c:pt idx="2">
                  <c:v>60.9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43662520"/>
        <c:axId val="-2143343384"/>
        <c:axId val="0"/>
      </c:bar3DChart>
      <c:catAx>
        <c:axId val="-2143662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3343384"/>
        <c:crosses val="autoZero"/>
        <c:auto val="1"/>
        <c:lblAlgn val="ctr"/>
        <c:lblOffset val="100"/>
        <c:noMultiLvlLbl val="0"/>
      </c:catAx>
      <c:valAx>
        <c:axId val="-2143343384"/>
        <c:scaling>
          <c:orientation val="minMax"/>
          <c:max val="65.0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3662520"/>
        <c:crosses val="autoZero"/>
        <c:crossBetween val="between"/>
        <c:majorUnit val="20.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SEM</c:v>
                </c:pt>
              </c:strCache>
            </c:strRef>
          </c:tx>
          <c:spPr>
            <a:ln w="38100">
              <a:solidFill>
                <a:schemeClr val="tx2">
                  <a:lumMod val="75000"/>
                </a:schemeClr>
              </a:solidFill>
              <a:miter lim="800000"/>
            </a:ln>
          </c:spPr>
          <c:marker>
            <c:symbol val="none"/>
          </c:marker>
          <c:cat>
            <c:strRef>
              <c:f>Sheet1!$A$2:$A$10</c:f>
              <c:strCache>
                <c:ptCount val="9"/>
                <c:pt idx="0">
                  <c:v>Feb</c:v>
                </c:pt>
                <c:pt idx="1">
                  <c:v>March</c:v>
                </c:pt>
                <c:pt idx="2">
                  <c:v>April</c:v>
                </c:pt>
                <c:pt idx="3">
                  <c:v>May</c:v>
                </c:pt>
                <c:pt idx="4">
                  <c:v>June</c:v>
                </c:pt>
                <c:pt idx="5">
                  <c:v>July</c:v>
                </c:pt>
                <c:pt idx="6">
                  <c:v>Aug</c:v>
                </c:pt>
                <c:pt idx="7">
                  <c:v>Sept</c:v>
                </c:pt>
                <c:pt idx="8">
                  <c:v>Oct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2.4765376984127</c:v>
                </c:pt>
                <c:pt idx="1">
                  <c:v>2.752119047619048</c:v>
                </c:pt>
                <c:pt idx="2">
                  <c:v>3.19247448979592</c:v>
                </c:pt>
                <c:pt idx="3">
                  <c:v>3.535797991071429</c:v>
                </c:pt>
                <c:pt idx="4">
                  <c:v>4.061979166666667</c:v>
                </c:pt>
                <c:pt idx="5">
                  <c:v>3.80122767857143</c:v>
                </c:pt>
                <c:pt idx="6">
                  <c:v>3.796378434886497</c:v>
                </c:pt>
                <c:pt idx="7">
                  <c:v>3.575364823348694</c:v>
                </c:pt>
                <c:pt idx="8">
                  <c:v>3.228801843317973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LEM</c:v>
                </c:pt>
              </c:strCache>
            </c:strRef>
          </c:tx>
          <c:spPr>
            <a:ln w="38100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square"/>
            <c:size val="7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  <a:prstDash val="lgDashDotDot"/>
              </a:ln>
            </c:spPr>
          </c:marker>
          <c:cat>
            <c:strRef>
              <c:f>Sheet1!$A$2:$A$10</c:f>
              <c:strCache>
                <c:ptCount val="9"/>
                <c:pt idx="0">
                  <c:v>Feb</c:v>
                </c:pt>
                <c:pt idx="1">
                  <c:v>March</c:v>
                </c:pt>
                <c:pt idx="2">
                  <c:v>April</c:v>
                </c:pt>
                <c:pt idx="3">
                  <c:v>May</c:v>
                </c:pt>
                <c:pt idx="4">
                  <c:v>June</c:v>
                </c:pt>
                <c:pt idx="5">
                  <c:v>July</c:v>
                </c:pt>
                <c:pt idx="6">
                  <c:v>Aug</c:v>
                </c:pt>
                <c:pt idx="7">
                  <c:v>Sept</c:v>
                </c:pt>
                <c:pt idx="8">
                  <c:v>Oct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3.534503131277326</c:v>
                </c:pt>
                <c:pt idx="1">
                  <c:v>2.551486601809182</c:v>
                </c:pt>
                <c:pt idx="2">
                  <c:v>3.840649393397911</c:v>
                </c:pt>
                <c:pt idx="3">
                  <c:v>4.587816667885786</c:v>
                </c:pt>
                <c:pt idx="4">
                  <c:v>4.9804238899861</c:v>
                </c:pt>
                <c:pt idx="5">
                  <c:v>4.858046915002559</c:v>
                </c:pt>
                <c:pt idx="6">
                  <c:v>4.623136769642146</c:v>
                </c:pt>
                <c:pt idx="7">
                  <c:v>4.752690457903591</c:v>
                </c:pt>
                <c:pt idx="8">
                  <c:v>4.807329383366247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43538488"/>
        <c:axId val="2135069720"/>
      </c:lineChart>
      <c:catAx>
        <c:axId val="-2143538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pPr>
            <a:endParaRPr lang="en-US"/>
          </a:p>
        </c:txPr>
        <c:crossAx val="2135069720"/>
        <c:crosses val="autoZero"/>
        <c:auto val="1"/>
        <c:lblAlgn val="ctr"/>
        <c:lblOffset val="100"/>
        <c:noMultiLvlLbl val="0"/>
      </c:catAx>
      <c:valAx>
        <c:axId val="21350697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pPr>
            <a:endParaRPr lang="en-US"/>
          </a:p>
        </c:txPr>
        <c:crossAx val="-2143538488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>
              <a:solidFill>
                <a:schemeClr val="bg1"/>
              </a:solidFill>
              <a:latin typeface="Franklin Gothic Book" panose="020B05030201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SEF</c:v>
                </c:pt>
              </c:strCache>
            </c:strRef>
          </c:tx>
          <c:spPr>
            <a:ln>
              <a:solidFill>
                <a:schemeClr val="bg2">
                  <a:lumMod val="50000"/>
                </a:schemeClr>
              </a:solidFill>
              <a:miter lim="800000"/>
            </a:ln>
          </c:spPr>
          <c:marker>
            <c:symbol val="none"/>
          </c:marker>
          <c:cat>
            <c:strRef>
              <c:f>Sheet1!$A$2:$A$10</c:f>
              <c:strCache>
                <c:ptCount val="9"/>
                <c:pt idx="0">
                  <c:v>Feb</c:v>
                </c:pt>
                <c:pt idx="1">
                  <c:v>March</c:v>
                </c:pt>
                <c:pt idx="2">
                  <c:v>April</c:v>
                </c:pt>
                <c:pt idx="3">
                  <c:v>May</c:v>
                </c:pt>
                <c:pt idx="4">
                  <c:v>June</c:v>
                </c:pt>
                <c:pt idx="5">
                  <c:v>July</c:v>
                </c:pt>
                <c:pt idx="6">
                  <c:v>Aug</c:v>
                </c:pt>
                <c:pt idx="7">
                  <c:v>Sept</c:v>
                </c:pt>
                <c:pt idx="8">
                  <c:v>Oct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2.531249999999996</c:v>
                </c:pt>
                <c:pt idx="1">
                  <c:v>2.638245298119244</c:v>
                </c:pt>
                <c:pt idx="2">
                  <c:v>2.753051220488194</c:v>
                </c:pt>
                <c:pt idx="3">
                  <c:v>2.556667979691877</c:v>
                </c:pt>
                <c:pt idx="4">
                  <c:v>3.138441487706193</c:v>
                </c:pt>
                <c:pt idx="5">
                  <c:v>3.048450630252102</c:v>
                </c:pt>
                <c:pt idx="6">
                  <c:v>2.878374961095548</c:v>
                </c:pt>
                <c:pt idx="7">
                  <c:v>2.700474330357143</c:v>
                </c:pt>
                <c:pt idx="8">
                  <c:v>2.615327380952383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LEF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ymbol val="square"/>
            <c:size val="7"/>
            <c:spPr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  <a:prstDash val="lgDashDotDot"/>
              </a:ln>
            </c:spPr>
          </c:marker>
          <c:cat>
            <c:strRef>
              <c:f>Sheet1!$A$2:$A$10</c:f>
              <c:strCache>
                <c:ptCount val="9"/>
                <c:pt idx="0">
                  <c:v>Feb</c:v>
                </c:pt>
                <c:pt idx="1">
                  <c:v>March</c:v>
                </c:pt>
                <c:pt idx="2">
                  <c:v>April</c:v>
                </c:pt>
                <c:pt idx="3">
                  <c:v>May</c:v>
                </c:pt>
                <c:pt idx="4">
                  <c:v>June</c:v>
                </c:pt>
                <c:pt idx="5">
                  <c:v>July</c:v>
                </c:pt>
                <c:pt idx="6">
                  <c:v>Aug</c:v>
                </c:pt>
                <c:pt idx="7">
                  <c:v>Sept</c:v>
                </c:pt>
                <c:pt idx="8">
                  <c:v>Oct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2.323767258382644</c:v>
                </c:pt>
                <c:pt idx="1">
                  <c:v>2.28806105006105</c:v>
                </c:pt>
                <c:pt idx="2">
                  <c:v>3.1813579277865</c:v>
                </c:pt>
                <c:pt idx="3">
                  <c:v>3.811818274318272</c:v>
                </c:pt>
                <c:pt idx="4">
                  <c:v>3.969673382173381</c:v>
                </c:pt>
                <c:pt idx="5">
                  <c:v>3.802793040293041</c:v>
                </c:pt>
                <c:pt idx="6">
                  <c:v>3.787523027654606</c:v>
                </c:pt>
                <c:pt idx="7">
                  <c:v>3.917648689030266</c:v>
                </c:pt>
                <c:pt idx="8">
                  <c:v>3.816729323308268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4948680"/>
        <c:axId val="-2143341608"/>
      </c:lineChart>
      <c:catAx>
        <c:axId val="2134948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pPr>
            <a:endParaRPr lang="en-US"/>
          </a:p>
        </c:txPr>
        <c:crossAx val="-2143341608"/>
        <c:crosses val="autoZero"/>
        <c:auto val="1"/>
        <c:lblAlgn val="ctr"/>
        <c:lblOffset val="100"/>
        <c:noMultiLvlLbl val="0"/>
      </c:catAx>
      <c:valAx>
        <c:axId val="-21433416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  <a:latin typeface="Franklin Gothic Book" panose="020B0503020102020204" pitchFamily="34" charset="0"/>
              </a:defRPr>
            </a:pPr>
            <a:endParaRPr lang="en-US"/>
          </a:p>
        </c:txPr>
        <c:crossAx val="2134948680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>
              <a:solidFill>
                <a:schemeClr val="bg1"/>
              </a:solidFill>
              <a:latin typeface="Franklin Gothic Book" panose="020B05030201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>
                <a:solidFill>
                  <a:schemeClr val="bg1"/>
                </a:solidFill>
              </a:rPr>
              <a:t>Body Condition</a:t>
            </a:r>
            <a:endParaRPr lang="en-US" dirty="0">
              <a:solidFill>
                <a:schemeClr val="bg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SEM</c:v>
                </c:pt>
              </c:strCache>
            </c:strRef>
          </c:tx>
          <c:spPr>
            <a:ln w="28575" cap="rnd">
              <a:solidFill>
                <a:schemeClr val="tx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cat>
            <c:numRef>
              <c:f>Sheet1!$A$2:$A$5</c:f>
              <c:numCache>
                <c:formatCode>General</c:formatCode>
                <c:ptCount val="4"/>
                <c:pt idx="0">
                  <c:v>1.5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3.46</c:v>
                </c:pt>
                <c:pt idx="1">
                  <c:v>3.8</c:v>
                </c:pt>
                <c:pt idx="2">
                  <c:v>4.0</c:v>
                </c:pt>
                <c:pt idx="3">
                  <c:v>4.3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LEM</c:v>
                </c:pt>
              </c:strCache>
            </c:strRef>
          </c:tx>
          <c:spPr>
            <a:ln w="28575" cap="rnd">
              <a:solidFill>
                <a:schemeClr val="tx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numRef>
              <c:f>Sheet1!$A$2:$A$5</c:f>
              <c:numCache>
                <c:formatCode>General</c:formatCode>
                <c:ptCount val="4"/>
                <c:pt idx="0">
                  <c:v>1.5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2.86</c:v>
                </c:pt>
                <c:pt idx="1">
                  <c:v>3.09</c:v>
                </c:pt>
                <c:pt idx="2">
                  <c:v>3.3</c:v>
                </c:pt>
                <c:pt idx="3">
                  <c:v>3.3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SEF</c:v>
                </c:pt>
              </c:strCache>
            </c:strRef>
          </c:tx>
          <c:spPr>
            <a:ln w="28575" cap="rnd">
              <a:solidFill>
                <a:schemeClr val="bg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Sheet1!$A$2:$A$5</c:f>
              <c:numCache>
                <c:formatCode>General</c:formatCode>
                <c:ptCount val="4"/>
                <c:pt idx="0">
                  <c:v>1.5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3.73</c:v>
                </c:pt>
                <c:pt idx="1">
                  <c:v>3.88</c:v>
                </c:pt>
                <c:pt idx="2">
                  <c:v>3.9</c:v>
                </c:pt>
                <c:pt idx="3">
                  <c:v>3.6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LEF</c:v>
                </c:pt>
              </c:strCache>
            </c:strRef>
          </c:tx>
          <c:spPr>
            <a:ln w="28575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bg2">
                  <a:lumMod val="75000"/>
                </a:schemeClr>
              </a:solidFill>
              <a:ln w="12700">
                <a:solidFill>
                  <a:schemeClr val="bg2">
                    <a:lumMod val="75000"/>
                  </a:schemeClr>
                </a:solidFill>
              </a:ln>
              <a:effectLst/>
            </c:spPr>
          </c:marker>
          <c:cat>
            <c:numRef>
              <c:f>Sheet1!$A$2:$A$5</c:f>
              <c:numCache>
                <c:formatCode>General</c:formatCode>
                <c:ptCount val="4"/>
                <c:pt idx="0">
                  <c:v>1.5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cat>
          <c:val>
            <c:numRef>
              <c:f>Sheet1!$E$2:$E$5</c:f>
              <c:numCache>
                <c:formatCode>General</c:formatCode>
                <c:ptCount val="4"/>
                <c:pt idx="0">
                  <c:v>3.26</c:v>
                </c:pt>
                <c:pt idx="1">
                  <c:v>3.22</c:v>
                </c:pt>
                <c:pt idx="2">
                  <c:v>3.3</c:v>
                </c:pt>
                <c:pt idx="3">
                  <c:v>3.2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44161768"/>
        <c:axId val="-2144027880"/>
      </c:lineChart>
      <c:catAx>
        <c:axId val="-2144161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4027880"/>
        <c:crosses val="autoZero"/>
        <c:auto val="1"/>
        <c:lblAlgn val="ctr"/>
        <c:lblOffset val="100"/>
        <c:noMultiLvlLbl val="0"/>
      </c:catAx>
      <c:valAx>
        <c:axId val="-2144027880"/>
        <c:scaling>
          <c:orientation val="minMax"/>
          <c:min val="2.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4161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351111">
        <a:alpha val="70000"/>
      </a:srgb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Weight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SEM</c:v>
                </c:pt>
              </c:strCache>
            </c:strRef>
          </c:tx>
          <c:spPr>
            <a:ln w="38100" cap="rnd">
              <a:solidFill>
                <a:schemeClr val="tx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62.4</c:v>
                </c:pt>
                <c:pt idx="1">
                  <c:v>119.0</c:v>
                </c:pt>
                <c:pt idx="2">
                  <c:v>149.6</c:v>
                </c:pt>
                <c:pt idx="3">
                  <c:v>174.3</c:v>
                </c:pt>
                <c:pt idx="4">
                  <c:v>180.0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LEM</c:v>
                </c:pt>
              </c:strCache>
            </c:strRef>
          </c:tx>
          <c:spPr>
            <a:ln w="28575" cap="rnd">
              <a:solidFill>
                <a:schemeClr val="tx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tx2">
                  <a:lumMod val="40000"/>
                  <a:lumOff val="60000"/>
                </a:schemeClr>
              </a:solidFill>
              <a:ln w="12700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61.7</c:v>
                </c:pt>
                <c:pt idx="1">
                  <c:v>96.8</c:v>
                </c:pt>
                <c:pt idx="2">
                  <c:v>121.4</c:v>
                </c:pt>
                <c:pt idx="3">
                  <c:v>140.0</c:v>
                </c:pt>
                <c:pt idx="4">
                  <c:v>150.5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SEF</c:v>
                </c:pt>
              </c:strCache>
            </c:strRef>
          </c:tx>
          <c:spPr>
            <a:ln w="28575" cap="rnd">
              <a:solidFill>
                <a:schemeClr val="bg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  <c:pt idx="0">
                  <c:v>55.8</c:v>
                </c:pt>
                <c:pt idx="1">
                  <c:v>88.8</c:v>
                </c:pt>
                <c:pt idx="2">
                  <c:v>98.7</c:v>
                </c:pt>
                <c:pt idx="3">
                  <c:v>105.0</c:v>
                </c:pt>
                <c:pt idx="4">
                  <c:v>107.0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LEF</c:v>
                </c:pt>
              </c:strCache>
            </c:strRef>
          </c:tx>
          <c:spPr>
            <a:ln w="28575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bg2">
                  <a:lumMod val="75000"/>
                </a:schemeClr>
              </a:solidFill>
              <a:ln w="12700">
                <a:solidFill>
                  <a:schemeClr val="bg2">
                    <a:lumMod val="75000"/>
                  </a:schemeClr>
                </a:solidFill>
                <a:miter lim="800000"/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</c:numCache>
            </c:numRef>
          </c:cat>
          <c:val>
            <c:numRef>
              <c:f>Sheet1!$E$2:$E$6</c:f>
              <c:numCache>
                <c:formatCode>General</c:formatCode>
                <c:ptCount val="5"/>
                <c:pt idx="0">
                  <c:v>56.0</c:v>
                </c:pt>
                <c:pt idx="1">
                  <c:v>79.4</c:v>
                </c:pt>
                <c:pt idx="2">
                  <c:v>89.9</c:v>
                </c:pt>
                <c:pt idx="3">
                  <c:v>93.4</c:v>
                </c:pt>
                <c:pt idx="4">
                  <c:v>92.4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8043640"/>
        <c:axId val="2037949976"/>
      </c:lineChart>
      <c:catAx>
        <c:axId val="2038043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7949976"/>
        <c:crosses val="autoZero"/>
        <c:auto val="1"/>
        <c:lblAlgn val="ctr"/>
        <c:lblOffset val="100"/>
        <c:noMultiLvlLbl val="0"/>
      </c:catAx>
      <c:valAx>
        <c:axId val="2037949976"/>
        <c:scaling>
          <c:orientation val="minMax"/>
          <c:max val="180.0"/>
          <c:min val="40.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8043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351111">
        <a:alpha val="74000"/>
      </a:srgbClr>
    </a:solidFill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Total Body Length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SEM</c:v>
                </c:pt>
              </c:strCache>
            </c:strRef>
          </c:tx>
          <c:spPr>
            <a:ln w="28575" cap="rnd">
              <a:solidFill>
                <a:schemeClr val="tx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114.5</c:v>
                </c:pt>
                <c:pt idx="1">
                  <c:v>138.4</c:v>
                </c:pt>
                <c:pt idx="2">
                  <c:v>144.0</c:v>
                </c:pt>
                <c:pt idx="3">
                  <c:v>146.9</c:v>
                </c:pt>
                <c:pt idx="4">
                  <c:v>150.4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LEM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1">
                  <a:lumMod val="60000"/>
                  <a:lumOff val="40000"/>
                </a:schemeClr>
              </a:solidFill>
              <a:ln w="1270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112.7</c:v>
                </c:pt>
                <c:pt idx="1">
                  <c:v>131.2</c:v>
                </c:pt>
                <c:pt idx="2">
                  <c:v>137.4</c:v>
                </c:pt>
                <c:pt idx="3">
                  <c:v>141.6</c:v>
                </c:pt>
                <c:pt idx="4">
                  <c:v>144.7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SEF</c:v>
                </c:pt>
              </c:strCache>
            </c:strRef>
          </c:tx>
          <c:spPr>
            <a:ln w="28575" cap="rnd">
              <a:solidFill>
                <a:schemeClr val="bg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  <c:pt idx="0">
                  <c:v>109.0</c:v>
                </c:pt>
                <c:pt idx="1">
                  <c:v>129.3</c:v>
                </c:pt>
                <c:pt idx="2">
                  <c:v>129.9</c:v>
                </c:pt>
                <c:pt idx="3">
                  <c:v>134.6</c:v>
                </c:pt>
                <c:pt idx="4">
                  <c:v>134.4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LEF</c:v>
                </c:pt>
              </c:strCache>
            </c:strRef>
          </c:tx>
          <c:spPr>
            <a:ln w="28575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bg2">
                  <a:lumMod val="75000"/>
                </a:schemeClr>
              </a:solidFill>
              <a:ln w="12700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</c:numCache>
            </c:numRef>
          </c:cat>
          <c:val>
            <c:numRef>
              <c:f>Sheet1!$E$2:$E$6</c:f>
              <c:numCache>
                <c:formatCode>General</c:formatCode>
                <c:ptCount val="5"/>
                <c:pt idx="0">
                  <c:v>110.4</c:v>
                </c:pt>
                <c:pt idx="1">
                  <c:v>125.8</c:v>
                </c:pt>
                <c:pt idx="2">
                  <c:v>129.3</c:v>
                </c:pt>
                <c:pt idx="3">
                  <c:v>132.5</c:v>
                </c:pt>
                <c:pt idx="4">
                  <c:v>131.9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37533336"/>
        <c:axId val="-2143833416"/>
      </c:lineChart>
      <c:catAx>
        <c:axId val="2037533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3833416"/>
        <c:crosses val="autoZero"/>
        <c:auto val="1"/>
        <c:lblAlgn val="ctr"/>
        <c:lblOffset val="100"/>
        <c:noMultiLvlLbl val="0"/>
      </c:catAx>
      <c:valAx>
        <c:axId val="-2143833416"/>
        <c:scaling>
          <c:orientation val="minMax"/>
          <c:min val="100.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7533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351111">
        <a:alpha val="66000"/>
      </a:srgbClr>
    </a:solidFill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Hind Foot Length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SEM</c:v>
                </c:pt>
              </c:strCache>
            </c:strRef>
          </c:tx>
          <c:spPr>
            <a:ln w="28575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35.9</c:v>
                </c:pt>
                <c:pt idx="1">
                  <c:v>43.7</c:v>
                </c:pt>
                <c:pt idx="2">
                  <c:v>43.9</c:v>
                </c:pt>
                <c:pt idx="3">
                  <c:v>44.8</c:v>
                </c:pt>
                <c:pt idx="4">
                  <c:v>42.3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LEM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1270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35.9</c:v>
                </c:pt>
                <c:pt idx="1">
                  <c:v>43.0</c:v>
                </c:pt>
                <c:pt idx="2">
                  <c:v>43.9</c:v>
                </c:pt>
                <c:pt idx="3">
                  <c:v>44.5</c:v>
                </c:pt>
                <c:pt idx="4">
                  <c:v>42.8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SEF</c:v>
                </c:pt>
              </c:strCache>
            </c:strRef>
          </c:tx>
          <c:spPr>
            <a:ln w="28575" cap="rnd">
              <a:solidFill>
                <a:schemeClr val="bg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  <c:pt idx="0">
                  <c:v>34.8</c:v>
                </c:pt>
                <c:pt idx="1">
                  <c:v>41.2</c:v>
                </c:pt>
                <c:pt idx="2">
                  <c:v>41.3</c:v>
                </c:pt>
                <c:pt idx="3">
                  <c:v>42.1</c:v>
                </c:pt>
                <c:pt idx="4">
                  <c:v>41.9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LEF</c:v>
                </c:pt>
              </c:strCache>
            </c:strRef>
          </c:tx>
          <c:spPr>
            <a:ln w="28575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bg2">
                  <a:lumMod val="75000"/>
                </a:schemeClr>
              </a:solidFill>
              <a:ln w="9525">
                <a:solidFill>
                  <a:schemeClr val="accent2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numRef>
              <c:f>Sheet1!$A$2:$A$6</c:f>
              <c:numCache>
                <c:formatCode>General</c:formatCode>
                <c:ptCount val="5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</c:numCache>
            </c:numRef>
          </c:cat>
          <c:val>
            <c:numRef>
              <c:f>Sheet1!$E$2:$E$6</c:f>
              <c:numCache>
                <c:formatCode>General</c:formatCode>
                <c:ptCount val="5"/>
                <c:pt idx="0">
                  <c:v>34.9</c:v>
                </c:pt>
                <c:pt idx="1">
                  <c:v>40.5</c:v>
                </c:pt>
                <c:pt idx="2">
                  <c:v>41.3</c:v>
                </c:pt>
                <c:pt idx="3">
                  <c:v>41.7</c:v>
                </c:pt>
                <c:pt idx="4">
                  <c:v>41.3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7334520"/>
        <c:axId val="2130751992"/>
      </c:lineChart>
      <c:catAx>
        <c:axId val="2117334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0751992"/>
        <c:crosses val="autoZero"/>
        <c:auto val="1"/>
        <c:lblAlgn val="ctr"/>
        <c:lblOffset val="100"/>
        <c:noMultiLvlLbl val="0"/>
      </c:catAx>
      <c:valAx>
        <c:axId val="2130751992"/>
        <c:scaling>
          <c:orientation val="minMax"/>
          <c:max val="46.0"/>
          <c:min val="30.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7334520"/>
        <c:crosses val="autoZero"/>
        <c:crossBetween val="between"/>
        <c:majorUnit val="2.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351111">
        <a:alpha val="74000"/>
      </a:srgbClr>
    </a:solidFill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view3D>
      <c:rotX val="10"/>
      <c:rotY val="20"/>
      <c:depthPercent val="1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SEM</c:v>
                </c:pt>
              </c:strCache>
            </c:strRef>
          </c:tx>
          <c:spPr>
            <a:solidFill>
              <a:schemeClr val="tx2"/>
            </a:solidFill>
            <a:ln w="19050">
              <a:noFill/>
            </a:ln>
          </c:spPr>
          <c:invertIfNegative val="0"/>
          <c:dLbls>
            <c:delete val="1"/>
          </c:dLbls>
          <c:cat>
            <c:numRef>
              <c:f>Sheet1!$A$2:$A$5</c:f>
              <c:numCache>
                <c:formatCode>General</c:formatCode>
                <c:ptCount val="4"/>
                <c:pt idx="0">
                  <c:v>1.5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56.9</c:v>
                </c:pt>
                <c:pt idx="1">
                  <c:v>20.4</c:v>
                </c:pt>
                <c:pt idx="2">
                  <c:v>28.8</c:v>
                </c:pt>
                <c:pt idx="3">
                  <c:v>9.9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LEM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</c:spPr>
          <c:invertIfNegative val="0"/>
          <c:dLbls>
            <c:delete val="1"/>
          </c:dLbls>
          <c:cat>
            <c:numRef>
              <c:f>Sheet1!$A$2:$A$5</c:f>
              <c:numCache>
                <c:formatCode>General</c:formatCode>
                <c:ptCount val="4"/>
                <c:pt idx="0">
                  <c:v>1.5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38.0</c:v>
                </c:pt>
                <c:pt idx="1">
                  <c:v>30.45</c:v>
                </c:pt>
                <c:pt idx="2">
                  <c:v>11.26</c:v>
                </c:pt>
                <c:pt idx="3">
                  <c:v>6.45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SEF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</c:spPr>
          <c:invertIfNegative val="0"/>
          <c:dLbls>
            <c:delete val="1"/>
          </c:dLbls>
          <c:cat>
            <c:numRef>
              <c:f>Sheet1!$A$2:$A$5</c:f>
              <c:numCache>
                <c:formatCode>General</c:formatCode>
                <c:ptCount val="4"/>
                <c:pt idx="0">
                  <c:v>1.5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34.6</c:v>
                </c:pt>
                <c:pt idx="1">
                  <c:v>12.5</c:v>
                </c:pt>
                <c:pt idx="2">
                  <c:v>6.6</c:v>
                </c:pt>
                <c:pt idx="3">
                  <c:v>-3.6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LEF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</c:spPr>
          <c:invertIfNegative val="0"/>
          <c:dLbls>
            <c:delete val="1"/>
          </c:dLbls>
          <c:cat>
            <c:numRef>
              <c:f>Sheet1!$A$2:$A$5</c:f>
              <c:numCache>
                <c:formatCode>General</c:formatCode>
                <c:ptCount val="4"/>
                <c:pt idx="0">
                  <c:v>1.5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cat>
          <c:val>
            <c:numRef>
              <c:f>Sheet1!$E$2:$E$5</c:f>
              <c:numCache>
                <c:formatCode>General</c:formatCode>
                <c:ptCount val="4"/>
                <c:pt idx="0">
                  <c:v>19.9</c:v>
                </c:pt>
                <c:pt idx="1">
                  <c:v>14.1</c:v>
                </c:pt>
                <c:pt idx="2">
                  <c:v>6.9</c:v>
                </c:pt>
                <c:pt idx="3">
                  <c:v>-1.4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7"/>
        <c:gapDepth val="203"/>
        <c:shape val="box"/>
        <c:axId val="2122286312"/>
        <c:axId val="2122280120"/>
        <c:axId val="0"/>
      </c:bar3DChart>
      <c:catAx>
        <c:axId val="2122286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bg2"/>
                </a:solidFill>
                <a:latin typeface="Franklin Gothic Book" pitchFamily="34" charset="0"/>
              </a:defRPr>
            </a:pPr>
            <a:endParaRPr lang="en-US"/>
          </a:p>
        </c:txPr>
        <c:crossAx val="2122280120"/>
        <c:crosses val="autoZero"/>
        <c:auto val="1"/>
        <c:lblAlgn val="ctr"/>
        <c:lblOffset val="100"/>
        <c:noMultiLvlLbl val="0"/>
      </c:catAx>
      <c:valAx>
        <c:axId val="21222801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bg2"/>
                </a:solidFill>
                <a:latin typeface="Franklin Gothic Book" pitchFamily="34" charset="0"/>
              </a:defRPr>
            </a:pPr>
            <a:endParaRPr lang="en-US"/>
          </a:p>
        </c:txPr>
        <c:crossAx val="212228631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6363" cy="511731"/>
          </a:xfrm>
          <a:prstGeom prst="rect">
            <a:avLst/>
          </a:prstGeom>
        </p:spPr>
        <p:txBody>
          <a:bodyPr vert="horz" lIns="94229" tIns="47115" rIns="94229" bIns="4711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6" y="1"/>
            <a:ext cx="3076363" cy="511731"/>
          </a:xfrm>
          <a:prstGeom prst="rect">
            <a:avLst/>
          </a:prstGeom>
        </p:spPr>
        <p:txBody>
          <a:bodyPr vert="horz" lIns="94229" tIns="47115" rIns="94229" bIns="47115" rtlCol="0"/>
          <a:lstStyle>
            <a:lvl1pPr algn="r">
              <a:defRPr sz="1200"/>
            </a:lvl1pPr>
          </a:lstStyle>
          <a:p>
            <a:fld id="{0AD974D4-1BF0-4B23-9211-E9F985E86498}" type="datetimeFigureOut">
              <a:rPr lang="en-US" smtClean="0"/>
              <a:pPr/>
              <a:t>3/7/17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721107"/>
            <a:ext cx="3076363" cy="511731"/>
          </a:xfrm>
          <a:prstGeom prst="rect">
            <a:avLst/>
          </a:prstGeom>
        </p:spPr>
        <p:txBody>
          <a:bodyPr vert="horz" lIns="94229" tIns="47115" rIns="94229" bIns="4711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6" y="9721107"/>
            <a:ext cx="3076363" cy="511731"/>
          </a:xfrm>
          <a:prstGeom prst="rect">
            <a:avLst/>
          </a:prstGeom>
        </p:spPr>
        <p:txBody>
          <a:bodyPr vert="horz" lIns="94229" tIns="47115" rIns="94229" bIns="47115" rtlCol="0" anchor="b"/>
          <a:lstStyle>
            <a:lvl1pPr algn="r">
              <a:defRPr sz="1200"/>
            </a:lvl1pPr>
          </a:lstStyle>
          <a:p>
            <a:fld id="{E08B9A36-1335-4206-A895-AED54EE05A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7705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6363" cy="511731"/>
          </a:xfrm>
          <a:prstGeom prst="rect">
            <a:avLst/>
          </a:prstGeom>
        </p:spPr>
        <p:txBody>
          <a:bodyPr vert="horz" lIns="94229" tIns="47115" rIns="94229" bIns="4711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6" y="1"/>
            <a:ext cx="3076363" cy="511731"/>
          </a:xfrm>
          <a:prstGeom prst="rect">
            <a:avLst/>
          </a:prstGeom>
        </p:spPr>
        <p:txBody>
          <a:bodyPr vert="horz" lIns="94229" tIns="47115" rIns="94229" bIns="47115" rtlCol="0"/>
          <a:lstStyle>
            <a:lvl1pPr algn="r">
              <a:defRPr sz="1200"/>
            </a:lvl1pPr>
          </a:lstStyle>
          <a:p>
            <a:fld id="{5D38EAC4-A9DF-4267-A4DC-97056597B849}" type="datetimeFigureOut">
              <a:rPr lang="en-US" smtClean="0"/>
              <a:pPr/>
              <a:t>3/7/17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5" rIns="94229" bIns="4711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4"/>
            <a:ext cx="5679440" cy="4605576"/>
          </a:xfrm>
          <a:prstGeom prst="rect">
            <a:avLst/>
          </a:prstGeom>
        </p:spPr>
        <p:txBody>
          <a:bodyPr vert="horz" lIns="94229" tIns="47115" rIns="94229" bIns="4711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721107"/>
            <a:ext cx="3076363" cy="511731"/>
          </a:xfrm>
          <a:prstGeom prst="rect">
            <a:avLst/>
          </a:prstGeom>
        </p:spPr>
        <p:txBody>
          <a:bodyPr vert="horz" lIns="94229" tIns="47115" rIns="94229" bIns="4711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6" y="9721107"/>
            <a:ext cx="3076363" cy="511731"/>
          </a:xfrm>
          <a:prstGeom prst="rect">
            <a:avLst/>
          </a:prstGeom>
        </p:spPr>
        <p:txBody>
          <a:bodyPr vert="horz" lIns="94229" tIns="47115" rIns="94229" bIns="47115" rtlCol="0" anchor="b"/>
          <a:lstStyle>
            <a:lvl1pPr algn="r">
              <a:defRPr sz="1200"/>
            </a:lvl1pPr>
          </a:lstStyle>
          <a:p>
            <a:fld id="{0B2C8468-72B1-4977-99CA-A50A9B76D18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722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C8468-72B1-4977-99CA-A50A9B76D18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08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C8468-72B1-4977-99CA-A50A9B76D18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1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 plus fold diff in antler </a:t>
            </a:r>
            <a:r>
              <a:rPr lang="en-US" dirty="0" err="1" smtClean="0"/>
              <a:t>wt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C8468-72B1-4977-99CA-A50A9B76D18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59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300 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C8468-72B1-4977-99CA-A50A9B76D18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59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3-400 grams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C8468-72B1-4977-99CA-A50A9B76D18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59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400 grams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C8468-72B1-4977-99CA-A50A9B76D18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594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 12 male, 26 female; LE 11 male,</a:t>
            </a:r>
            <a:r>
              <a:rPr lang="en-US" baseline="0" dirty="0" smtClean="0"/>
              <a:t> 10 Female</a:t>
            </a:r>
          </a:p>
          <a:p>
            <a:endParaRPr lang="en-US" baseline="0" dirty="0" smtClean="0"/>
          </a:p>
          <a:p>
            <a:r>
              <a:rPr lang="en-US" baseline="0" dirty="0" smtClean="0"/>
              <a:t>Need survival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C8468-72B1-4977-99CA-A50A9B76D189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838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2017 and</a:t>
            </a:r>
            <a:r>
              <a:rPr lang="en-US" baseline="0" dirty="0" smtClean="0"/>
              <a:t> 2018 , F1 forthcoming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10 </a:t>
            </a:r>
            <a:r>
              <a:rPr lang="en-US" baseline="0" dirty="0" err="1" smtClean="0"/>
              <a:t>lbs</a:t>
            </a:r>
            <a:r>
              <a:rPr lang="en-US" baseline="0" dirty="0" smtClean="0"/>
              <a:t> males, 10 </a:t>
            </a:r>
            <a:r>
              <a:rPr lang="en-US" baseline="0" dirty="0" err="1" smtClean="0"/>
              <a:t>lbs</a:t>
            </a:r>
            <a:r>
              <a:rPr lang="en-US" baseline="0" dirty="0" smtClean="0"/>
              <a:t> females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C8468-72B1-4977-99CA-A50A9B76D189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595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C8468-72B1-4977-99CA-A50A9B76D18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903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C8468-72B1-4977-99CA-A50A9B76D18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29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C8468-72B1-4977-99CA-A50A9B76D18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78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Average and 95% CI</a:t>
            </a:r>
          </a:p>
          <a:p>
            <a:r>
              <a:rPr lang="en-US" dirty="0"/>
              <a:t>Low energy         41.4 +/-  38.9-43.9</a:t>
            </a:r>
          </a:p>
          <a:p>
            <a:r>
              <a:rPr lang="en-US" dirty="0"/>
              <a:t>Standard energy  61.5 +/-  59.4-63.7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C8468-72B1-4977-99CA-A50A9B76D18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249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15% difference in mean consumption.</a:t>
            </a:r>
          </a:p>
          <a:p>
            <a:r>
              <a:rPr lang="en-US" dirty="0" smtClean="0"/>
              <a:t>October 25% difference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C8468-72B1-4977-99CA-A50A9B76D18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69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1.2 </a:t>
            </a:r>
            <a:r>
              <a:rPr lang="en-US" dirty="0" err="1" smtClean="0"/>
              <a:t>lbs</a:t>
            </a:r>
            <a:r>
              <a:rPr lang="en-US" dirty="0" smtClean="0"/>
              <a:t> difference at</a:t>
            </a:r>
            <a:r>
              <a:rPr lang="en-US" baseline="0" dirty="0" smtClean="0"/>
              <a:t> October</a:t>
            </a:r>
          </a:p>
          <a:p>
            <a:r>
              <a:rPr lang="en-US" dirty="0" smtClean="0"/>
              <a:t>18 % difference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C8468-72B1-4977-99CA-A50A9B76D18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69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C8468-72B1-4977-99CA-A50A9B76D18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1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C8468-72B1-4977-99CA-A50A9B76D18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1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1390-9C85-4EFD-8542-E88A3EDE6E0A}" type="datetimeFigureOut">
              <a:rPr lang="en-US" smtClean="0"/>
              <a:pPr/>
              <a:t>3/7/17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0090-256A-4E61-9272-567B7D0211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931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1390-9C85-4EFD-8542-E88A3EDE6E0A}" type="datetimeFigureOut">
              <a:rPr lang="en-US" smtClean="0"/>
              <a:pPr/>
              <a:t>3/7/17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0090-256A-4E61-9272-567B7D0211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038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1390-9C85-4EFD-8542-E88A3EDE6E0A}" type="datetimeFigureOut">
              <a:rPr lang="en-US" smtClean="0"/>
              <a:pPr/>
              <a:t>3/7/17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0090-256A-4E61-9272-567B7D0211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226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1390-9C85-4EFD-8542-E88A3EDE6E0A}" type="datetimeFigureOut">
              <a:rPr lang="en-US" smtClean="0"/>
              <a:pPr/>
              <a:t>3/7/17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0090-256A-4E61-9272-567B7D0211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771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1390-9C85-4EFD-8542-E88A3EDE6E0A}" type="datetimeFigureOut">
              <a:rPr lang="en-US" smtClean="0"/>
              <a:pPr/>
              <a:t>3/7/17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0090-256A-4E61-9272-567B7D0211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591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1390-9C85-4EFD-8542-E88A3EDE6E0A}" type="datetimeFigureOut">
              <a:rPr lang="en-US" smtClean="0"/>
              <a:pPr/>
              <a:t>3/7/17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0090-256A-4E61-9272-567B7D0211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677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1390-9C85-4EFD-8542-E88A3EDE6E0A}" type="datetimeFigureOut">
              <a:rPr lang="en-US" smtClean="0"/>
              <a:pPr/>
              <a:t>3/7/17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0090-256A-4E61-9272-567B7D0211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097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1390-9C85-4EFD-8542-E88A3EDE6E0A}" type="datetimeFigureOut">
              <a:rPr lang="en-US" smtClean="0"/>
              <a:pPr/>
              <a:t>3/7/17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0090-256A-4E61-9272-567B7D0211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573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1390-9C85-4EFD-8542-E88A3EDE6E0A}" type="datetimeFigureOut">
              <a:rPr lang="en-US" smtClean="0"/>
              <a:pPr/>
              <a:t>3/7/17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0090-256A-4E61-9272-567B7D0211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505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1390-9C85-4EFD-8542-E88A3EDE6E0A}" type="datetimeFigureOut">
              <a:rPr lang="en-US" smtClean="0"/>
              <a:pPr/>
              <a:t>3/7/17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0090-256A-4E61-9272-567B7D0211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803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01390-9C85-4EFD-8542-E88A3EDE6E0A}" type="datetimeFigureOut">
              <a:rPr lang="en-US" smtClean="0"/>
              <a:pPr/>
              <a:t>3/7/17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40090-256A-4E61-9272-567B7D0211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386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01390-9C85-4EFD-8542-E88A3EDE6E0A}" type="datetimeFigureOut">
              <a:rPr lang="en-US" smtClean="0"/>
              <a:pPr/>
              <a:t>3/7/17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40090-256A-4E61-9272-567B7D0211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109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4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chart" Target="../charts/chart12.xml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7" Type="http://schemas.openxmlformats.org/officeDocument/2006/relationships/image" Target="../media/image27.jpeg"/><Relationship Id="rId8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4" Type="http://schemas.openxmlformats.org/officeDocument/2006/relationships/image" Target="../media/image29.jpeg"/><Relationship Id="rId5" Type="http://schemas.openxmlformats.org/officeDocument/2006/relationships/chart" Target="../charts/chart17.xml"/><Relationship Id="rId6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Franklin Gothic Book" pitchFamily="34" charset="0"/>
              </a:rPr>
              <a:t>Phase 1 Design</a:t>
            </a:r>
            <a:endParaRPr lang="en-US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5943600" cy="4191000"/>
          </a:xfrm>
        </p:spPr>
        <p:txBody>
          <a:bodyPr/>
          <a:lstStyle/>
          <a:p>
            <a:r>
              <a:rPr lang="en-US" sz="2400" dirty="0" smtClean="0">
                <a:solidFill>
                  <a:schemeClr val="bg2"/>
                </a:solidFill>
                <a:latin typeface="Franklin Gothic Book" pitchFamily="34" charset="0"/>
              </a:rPr>
              <a:t>Produce fawns under standard energy environment</a:t>
            </a:r>
          </a:p>
          <a:p>
            <a:r>
              <a:rPr lang="en-US" sz="2400" i="1" dirty="0" smtClean="0">
                <a:solidFill>
                  <a:schemeClr val="bg2"/>
                </a:solidFill>
                <a:latin typeface="Franklin Gothic Book" pitchFamily="34" charset="0"/>
              </a:rPr>
              <a:t>Ad libitum</a:t>
            </a:r>
          </a:p>
          <a:p>
            <a:r>
              <a:rPr lang="en-US" sz="2400" dirty="0" smtClean="0">
                <a:solidFill>
                  <a:schemeClr val="bg2"/>
                </a:solidFill>
                <a:latin typeface="Franklin Gothic Book" pitchFamily="34" charset="0"/>
              </a:rPr>
              <a:t>Breeding females </a:t>
            </a:r>
          </a:p>
          <a:p>
            <a:pPr lvl="1"/>
            <a:r>
              <a:rPr lang="en-US" sz="2000" dirty="0" smtClean="0">
                <a:solidFill>
                  <a:schemeClr val="bg2"/>
                </a:solidFill>
                <a:latin typeface="Franklin Gothic Book" pitchFamily="34" charset="0"/>
              </a:rPr>
              <a:t>1.5-5.5 years of Age</a:t>
            </a:r>
          </a:p>
          <a:p>
            <a:r>
              <a:rPr lang="en-US" sz="2400" dirty="0" smtClean="0">
                <a:solidFill>
                  <a:schemeClr val="bg2"/>
                </a:solidFill>
                <a:latin typeface="Franklin Gothic Book" pitchFamily="34" charset="0"/>
              </a:rPr>
              <a:t>Sires </a:t>
            </a:r>
          </a:p>
          <a:p>
            <a:pPr lvl="1"/>
            <a:r>
              <a:rPr lang="en-US" sz="2000" dirty="0" smtClean="0">
                <a:solidFill>
                  <a:schemeClr val="bg2"/>
                </a:solidFill>
                <a:latin typeface="Franklin Gothic Book" pitchFamily="34" charset="0"/>
              </a:rPr>
              <a:t>3.5 years of age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467" y="2743200"/>
            <a:ext cx="4190416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0193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5123" t="6419" r="2147" b="22610"/>
          <a:stretch/>
        </p:blipFill>
        <p:spPr>
          <a:xfrm>
            <a:off x="1" y="359720"/>
            <a:ext cx="9169892" cy="596488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7474220"/>
              </p:ext>
            </p:extLst>
          </p:nvPr>
        </p:nvGraphicFramePr>
        <p:xfrm>
          <a:off x="228600" y="1360960"/>
          <a:ext cx="35052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787120"/>
              </p:ext>
            </p:extLst>
          </p:nvPr>
        </p:nvGraphicFramePr>
        <p:xfrm>
          <a:off x="5334000" y="2667000"/>
          <a:ext cx="3640183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038600" y="1371600"/>
            <a:ext cx="4800600" cy="1107996"/>
          </a:xfrm>
          <a:prstGeom prst="rect">
            <a:avLst/>
          </a:prstGeom>
          <a:solidFill>
            <a:srgbClr val="351111">
              <a:alpha val="67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Skeletal size overall independent of treatment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470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8" grpId="0">
        <p:bldAsOne/>
      </p:bldGraphic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Franklin Gothic Book" panose="020B0503020102020204" pitchFamily="34" charset="0"/>
              </a:rPr>
              <a:t>Weight - Birth Year 2012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5145475" y="3424237"/>
            <a:ext cx="3597750" cy="3007129"/>
            <a:chOff x="512618" y="3368841"/>
            <a:chExt cx="3311214" cy="22098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618" y="3368841"/>
              <a:ext cx="3311214" cy="2209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075357" y="5232484"/>
              <a:ext cx="55335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TPWD </a:t>
              </a:r>
              <a:endParaRPr lang="en-US" sz="1050" dirty="0"/>
            </a:p>
          </p:txBody>
        </p:sp>
      </p:grp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068097"/>
              </p:ext>
            </p:extLst>
          </p:nvPr>
        </p:nvGraphicFramePr>
        <p:xfrm>
          <a:off x="381000" y="1256563"/>
          <a:ext cx="4038600" cy="182880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861355"/>
                <a:gridCol w="861355"/>
                <a:gridCol w="783049"/>
                <a:gridCol w="783049"/>
                <a:gridCol w="749792"/>
              </a:tblGrid>
              <a:tr h="3619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>
                          <a:latin typeface="Franklin Gothic Book" pitchFamily="34" charset="0"/>
                        </a:rPr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itchFamily="34" charset="0"/>
                        </a:rPr>
                        <a:t>SEM</a:t>
                      </a:r>
                      <a:endParaRPr lang="en-US" dirty="0"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itchFamily="34" charset="0"/>
                        </a:rPr>
                        <a:t>LEM</a:t>
                      </a:r>
                      <a:endParaRPr lang="en-US" dirty="0"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itchFamily="34" charset="0"/>
                        </a:rPr>
                        <a:t>SEF</a:t>
                      </a:r>
                      <a:endParaRPr lang="en-US" dirty="0"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itchFamily="34" charset="0"/>
                        </a:rPr>
                        <a:t>LEF</a:t>
                      </a:r>
                      <a:endParaRPr lang="en-US" dirty="0">
                        <a:latin typeface="Franklin Gothic Book" pitchFamily="34" charset="0"/>
                      </a:endParaRPr>
                    </a:p>
                  </a:txBody>
                  <a:tcPr/>
                </a:tc>
              </a:tr>
              <a:tr h="36195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Franklin Gothic Book" pitchFamily="34" charset="0"/>
                        </a:rPr>
                        <a:t>1.5</a:t>
                      </a:r>
                      <a:endParaRPr lang="en-US" b="0" dirty="0"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Franklin Gothic Book" pitchFamily="34" charset="0"/>
                        </a:rPr>
                        <a:t>120.8</a:t>
                      </a:r>
                      <a:endParaRPr lang="en-US" b="0" dirty="0"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Franklin Gothic Book" pitchFamily="34" charset="0"/>
                        </a:rPr>
                        <a:t>-18.5</a:t>
                      </a:r>
                      <a:endParaRPr lang="en-US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Franklin Gothic Book" pitchFamily="34" charset="0"/>
                        </a:rPr>
                        <a:t>91.7</a:t>
                      </a:r>
                      <a:endParaRPr lang="en-US" b="0" dirty="0"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Franklin Gothic Book" pitchFamily="34" charset="0"/>
                        </a:rPr>
                        <a:t>-18.8</a:t>
                      </a:r>
                      <a:endParaRPr lang="en-US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Franklin Gothic Book" pitchFamily="34" charset="0"/>
                      </a:endParaRPr>
                    </a:p>
                  </a:txBody>
                  <a:tcPr/>
                </a:tc>
              </a:tr>
              <a:tr h="36195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Franklin Gothic Book" pitchFamily="34" charset="0"/>
                        </a:rPr>
                        <a:t>2.5</a:t>
                      </a:r>
                      <a:endParaRPr lang="en-US" b="0" dirty="0"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Franklin Gothic Book" pitchFamily="34" charset="0"/>
                        </a:rPr>
                        <a:t>141.3</a:t>
                      </a:r>
                      <a:endParaRPr lang="en-US" b="0" dirty="0"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Franklin Gothic Book" pitchFamily="34" charset="0"/>
                        </a:rPr>
                        <a:t>-8.6</a:t>
                      </a:r>
                      <a:endParaRPr lang="en-US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Franklin Gothic Book" pitchFamily="34" charset="0"/>
                        </a:rPr>
                        <a:t>104.2</a:t>
                      </a:r>
                      <a:endParaRPr lang="en-US" b="0" dirty="0"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Franklin Gothic Book" pitchFamily="34" charset="0"/>
                        </a:rPr>
                        <a:t>-17.3</a:t>
                      </a:r>
                      <a:endParaRPr lang="en-US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Franklin Gothic Book" pitchFamily="34" charset="0"/>
                      </a:endParaRPr>
                    </a:p>
                  </a:txBody>
                  <a:tcPr/>
                </a:tc>
              </a:tr>
              <a:tr h="36195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Franklin Gothic Book" pitchFamily="34" charset="0"/>
                        </a:rPr>
                        <a:t>3.5</a:t>
                      </a:r>
                      <a:endParaRPr lang="en-US" b="0" dirty="0"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Franklin Gothic Book" pitchFamily="34" charset="0"/>
                        </a:rPr>
                        <a:t>170.1</a:t>
                      </a:r>
                      <a:endParaRPr lang="en-US" b="0" dirty="0"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Franklin Gothic Book" pitchFamily="34" charset="0"/>
                        </a:rPr>
                        <a:t>-26.8</a:t>
                      </a:r>
                      <a:endParaRPr lang="en-US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Franklin Gothic Book" pitchFamily="34" charset="0"/>
                        </a:rPr>
                        <a:t>110.8</a:t>
                      </a:r>
                      <a:endParaRPr lang="en-US" b="0" dirty="0"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Franklin Gothic Book" pitchFamily="34" charset="0"/>
                        </a:rPr>
                        <a:t>-16.9</a:t>
                      </a:r>
                      <a:endParaRPr lang="en-US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Franklin Gothic Book" pitchFamily="34" charset="0"/>
                      </a:endParaRPr>
                    </a:p>
                  </a:txBody>
                  <a:tcPr/>
                </a:tc>
              </a:tr>
              <a:tr h="36195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Franklin Gothic Book" pitchFamily="34" charset="0"/>
                        </a:rPr>
                        <a:t>4.5</a:t>
                      </a:r>
                      <a:endParaRPr lang="en-US" b="0" dirty="0"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Franklin Gothic Book" pitchFamily="34" charset="0"/>
                        </a:rPr>
                        <a:t>180.0</a:t>
                      </a:r>
                      <a:endParaRPr lang="en-US" b="0" dirty="0"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Franklin Gothic Book" pitchFamily="34" charset="0"/>
                        </a:rPr>
                        <a:t>-29.6</a:t>
                      </a:r>
                      <a:endParaRPr lang="en-US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Franklin Gothic Book" pitchFamily="34" charset="0"/>
                        </a:rPr>
                        <a:t>107.3</a:t>
                      </a:r>
                      <a:endParaRPr lang="en-US" b="0" dirty="0"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Franklin Gothic Book" pitchFamily="34" charset="0"/>
                        </a:rPr>
                        <a:t>-14.8</a:t>
                      </a:r>
                      <a:endParaRPr lang="en-US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Franklin Gothic Book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2" name="Group 21"/>
          <p:cNvGrpSpPr/>
          <p:nvPr/>
        </p:nvGrpSpPr>
        <p:grpSpPr>
          <a:xfrm>
            <a:off x="489466" y="3200400"/>
            <a:ext cx="4234934" cy="2971800"/>
            <a:chOff x="489466" y="3200400"/>
            <a:chExt cx="4234934" cy="2971800"/>
          </a:xfrm>
        </p:grpSpPr>
        <p:graphicFrame>
          <p:nvGraphicFramePr>
            <p:cNvPr id="23" name="Chart 22"/>
            <p:cNvGraphicFramePr/>
            <p:nvPr>
              <p:extLst>
                <p:ext uri="{D42A27DB-BD31-4B8C-83A1-F6EECF244321}">
                  <p14:modId xmlns:p14="http://schemas.microsoft.com/office/powerpoint/2010/main" val="2642313574"/>
                </p:ext>
              </p:extLst>
            </p:nvPr>
          </p:nvGraphicFramePr>
          <p:xfrm>
            <a:off x="762000" y="3200400"/>
            <a:ext cx="3962400" cy="29718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4" name="TextBox 23"/>
            <p:cNvSpPr txBox="1"/>
            <p:nvPr/>
          </p:nvSpPr>
          <p:spPr>
            <a:xfrm rot="16200000">
              <a:off x="-293088" y="4211554"/>
              <a:ext cx="1934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Franklin Gothic Book" pitchFamily="34" charset="0"/>
                </a:rPr>
                <a:t>Weight Gain in </a:t>
              </a:r>
              <a:r>
                <a:rPr lang="en-US" dirty="0" err="1" smtClean="0">
                  <a:solidFill>
                    <a:schemeClr val="bg1"/>
                  </a:solidFill>
                  <a:latin typeface="Franklin Gothic Book" pitchFamily="34" charset="0"/>
                </a:rPr>
                <a:t>lbs</a:t>
              </a:r>
              <a:endParaRPr lang="en-US" dirty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620208" y="1676398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US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P =</a:t>
            </a:r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0.0004, P &lt;.0001 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0520" y="1066800"/>
            <a:ext cx="1472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Mixed Procedure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Test of Effect</a:t>
            </a:r>
            <a:endParaRPr lang="en-US" sz="1400" b="1" i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33900" y="2001190"/>
            <a:ext cx="2095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  P </a:t>
            </a:r>
            <a:r>
              <a:rPr lang="en-US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= </a:t>
            </a:r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0.2749, P = 0.0003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20208" y="2362200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US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P </a:t>
            </a:r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&lt;.0001, P =0.0002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20208" y="2784014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US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P </a:t>
            </a:r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&lt; .0001 P &lt;.0001 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92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89466" y="3200400"/>
            <a:ext cx="4234934" cy="2971800"/>
            <a:chOff x="489466" y="3200400"/>
            <a:chExt cx="4234934" cy="2971800"/>
          </a:xfrm>
        </p:grpSpPr>
        <p:graphicFrame>
          <p:nvGraphicFramePr>
            <p:cNvPr id="18" name="Chart 17"/>
            <p:cNvGraphicFramePr/>
            <p:nvPr>
              <p:extLst>
                <p:ext uri="{D42A27DB-BD31-4B8C-83A1-F6EECF244321}">
                  <p14:modId xmlns:p14="http://schemas.microsoft.com/office/powerpoint/2010/main" val="4276811337"/>
                </p:ext>
              </p:extLst>
            </p:nvPr>
          </p:nvGraphicFramePr>
          <p:xfrm>
            <a:off x="762000" y="3200400"/>
            <a:ext cx="3962400" cy="29718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9" name="TextBox 18"/>
            <p:cNvSpPr txBox="1"/>
            <p:nvPr/>
          </p:nvSpPr>
          <p:spPr>
            <a:xfrm rot="16200000">
              <a:off x="-293088" y="4211554"/>
              <a:ext cx="1934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Franklin Gothic Book" pitchFamily="34" charset="0"/>
                </a:rPr>
                <a:t>Weight Gain in </a:t>
              </a:r>
              <a:r>
                <a:rPr lang="en-US" dirty="0" err="1" smtClean="0">
                  <a:solidFill>
                    <a:schemeClr val="bg1"/>
                  </a:solidFill>
                  <a:latin typeface="Franklin Gothic Book" pitchFamily="34" charset="0"/>
                </a:rPr>
                <a:t>lbs</a:t>
              </a:r>
              <a:endParaRPr lang="en-US" dirty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Franklin Gothic Book" panose="020B0503020102020204" pitchFamily="34" charset="0"/>
              </a:rPr>
              <a:t>Weight - Birth Year 2013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5410200" y="3153640"/>
            <a:ext cx="3311214" cy="2209800"/>
            <a:chOff x="512618" y="3368841"/>
            <a:chExt cx="3311214" cy="22098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618" y="3368841"/>
              <a:ext cx="3311214" cy="2209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075357" y="5232484"/>
              <a:ext cx="55335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TPWD </a:t>
              </a:r>
              <a:endParaRPr lang="en-US" sz="1050" dirty="0"/>
            </a:p>
          </p:txBody>
        </p:sp>
      </p:grp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731460"/>
              </p:ext>
            </p:extLst>
          </p:nvPr>
        </p:nvGraphicFramePr>
        <p:xfrm>
          <a:off x="381000" y="1256563"/>
          <a:ext cx="4038600" cy="146304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861355"/>
                <a:gridCol w="861355"/>
                <a:gridCol w="783049"/>
                <a:gridCol w="783049"/>
                <a:gridCol w="749792"/>
              </a:tblGrid>
              <a:tr h="3619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>
                          <a:latin typeface="Franklin Gothic Book" pitchFamily="34" charset="0"/>
                        </a:rPr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itchFamily="34" charset="0"/>
                        </a:rPr>
                        <a:t>SEM</a:t>
                      </a:r>
                      <a:endParaRPr lang="en-US" dirty="0"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itchFamily="34" charset="0"/>
                        </a:rPr>
                        <a:t>LEM</a:t>
                      </a:r>
                      <a:endParaRPr lang="en-US" dirty="0"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itchFamily="34" charset="0"/>
                        </a:rPr>
                        <a:t>SEF</a:t>
                      </a:r>
                      <a:endParaRPr lang="en-US" dirty="0"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itchFamily="34" charset="0"/>
                        </a:rPr>
                        <a:t>LEF</a:t>
                      </a:r>
                      <a:endParaRPr lang="en-US" dirty="0">
                        <a:latin typeface="Franklin Gothic Book" pitchFamily="34" charset="0"/>
                      </a:endParaRPr>
                    </a:p>
                  </a:txBody>
                  <a:tcPr/>
                </a:tc>
              </a:tr>
              <a:tr h="36195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Franklin Gothic Book" pitchFamily="34" charset="0"/>
                        </a:rPr>
                        <a:t>1.5</a:t>
                      </a:r>
                      <a:endParaRPr lang="en-US" b="0" dirty="0"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Franklin Gothic Book" pitchFamily="34" charset="0"/>
                        </a:rPr>
                        <a:t>118.1</a:t>
                      </a:r>
                      <a:endParaRPr lang="en-US" b="0" dirty="0"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Franklin Gothic Book" pitchFamily="34" charset="0"/>
                        </a:rPr>
                        <a:t>-21.6</a:t>
                      </a:r>
                      <a:endParaRPr lang="en-US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Franklin Gothic Book" pitchFamily="34" charset="0"/>
                        </a:rPr>
                        <a:t>86.8</a:t>
                      </a:r>
                      <a:endParaRPr lang="en-US" b="0" dirty="0"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Franklin Gothic Book" pitchFamily="34" charset="0"/>
                        </a:rPr>
                        <a:t>-.8</a:t>
                      </a:r>
                      <a:endParaRPr lang="en-US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Franklin Gothic Book" pitchFamily="34" charset="0"/>
                      </a:endParaRPr>
                    </a:p>
                  </a:txBody>
                  <a:tcPr/>
                </a:tc>
              </a:tr>
              <a:tr h="36195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Franklin Gothic Book" pitchFamily="34" charset="0"/>
                        </a:rPr>
                        <a:t>2.5</a:t>
                      </a:r>
                      <a:endParaRPr lang="en-US" b="0" dirty="0"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Franklin Gothic Book" pitchFamily="34" charset="0"/>
                        </a:rPr>
                        <a:t>157.2</a:t>
                      </a:r>
                      <a:endParaRPr lang="en-US" b="0" dirty="0"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Franklin Gothic Book" pitchFamily="34" charset="0"/>
                        </a:rPr>
                        <a:t>-35.7</a:t>
                      </a:r>
                      <a:endParaRPr lang="en-US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Franklin Gothic Book" pitchFamily="34" charset="0"/>
                        </a:rPr>
                        <a:t>98.4</a:t>
                      </a:r>
                      <a:endParaRPr lang="en-US" b="0" dirty="0"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Franklin Gothic Book" pitchFamily="34" charset="0"/>
                        </a:rPr>
                        <a:t>-5.3</a:t>
                      </a:r>
                      <a:endParaRPr lang="en-US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Franklin Gothic Book" pitchFamily="34" charset="0"/>
                      </a:endParaRPr>
                    </a:p>
                  </a:txBody>
                  <a:tcPr/>
                </a:tc>
              </a:tr>
              <a:tr h="36195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Franklin Gothic Book" pitchFamily="34" charset="0"/>
                        </a:rPr>
                        <a:t>3.5</a:t>
                      </a:r>
                      <a:endParaRPr lang="en-US" b="0" dirty="0"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Franklin Gothic Book" pitchFamily="34" charset="0"/>
                        </a:rPr>
                        <a:t>177.7</a:t>
                      </a:r>
                      <a:endParaRPr lang="en-US" b="0" dirty="0"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Franklin Gothic Book" pitchFamily="34" charset="0"/>
                        </a:rPr>
                        <a:t>-40.2</a:t>
                      </a:r>
                      <a:endParaRPr lang="en-US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Franklin Gothic Book" pitchFamily="34" charset="0"/>
                        </a:rPr>
                        <a:t>100.8</a:t>
                      </a:r>
                      <a:endParaRPr lang="en-US" b="0" dirty="0"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Franklin Gothic Book" pitchFamily="34" charset="0"/>
                        </a:rPr>
                        <a:t>-7.8</a:t>
                      </a:r>
                      <a:endParaRPr lang="en-US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Franklin Gothic Book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462670" y="1668422"/>
            <a:ext cx="2166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 P </a:t>
            </a:r>
            <a:r>
              <a:rPr lang="en-US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= </a:t>
            </a:r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0.0001, P </a:t>
            </a:r>
            <a:r>
              <a:rPr lang="en-US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= </a:t>
            </a:r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0.5212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33900" y="990600"/>
            <a:ext cx="1462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Mixed Procedure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Test of Effect</a:t>
            </a:r>
            <a:endParaRPr lang="en-US" sz="1400" b="1" i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62670" y="2366960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US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 P &lt;.0001, P =0.0002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76957" y="2003373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 P &lt; .0001, P = .01871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76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Franklin Gothic Book" panose="020B0503020102020204" pitchFamily="34" charset="0"/>
              </a:rPr>
              <a:t>Weight - Birth Year 2014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5410200" y="3153640"/>
            <a:ext cx="3311214" cy="2209800"/>
            <a:chOff x="512618" y="3368841"/>
            <a:chExt cx="3311214" cy="22098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618" y="3368841"/>
              <a:ext cx="3311214" cy="2209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075357" y="5232484"/>
              <a:ext cx="55335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TPWD </a:t>
              </a:r>
              <a:endParaRPr lang="en-US" sz="1050" dirty="0"/>
            </a:p>
          </p:txBody>
        </p:sp>
      </p:grp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159012"/>
              </p:ext>
            </p:extLst>
          </p:nvPr>
        </p:nvGraphicFramePr>
        <p:xfrm>
          <a:off x="381000" y="1256563"/>
          <a:ext cx="4038600" cy="109728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861355"/>
                <a:gridCol w="861355"/>
                <a:gridCol w="783049"/>
                <a:gridCol w="783049"/>
                <a:gridCol w="749792"/>
              </a:tblGrid>
              <a:tr h="3619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>
                          <a:latin typeface="Franklin Gothic Book" pitchFamily="34" charset="0"/>
                        </a:rPr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itchFamily="34" charset="0"/>
                        </a:rPr>
                        <a:t>SEM</a:t>
                      </a:r>
                      <a:endParaRPr lang="en-US" dirty="0"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itchFamily="34" charset="0"/>
                        </a:rPr>
                        <a:t>LEM</a:t>
                      </a:r>
                      <a:endParaRPr lang="en-US" dirty="0"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itchFamily="34" charset="0"/>
                        </a:rPr>
                        <a:t>SEF</a:t>
                      </a:r>
                      <a:endParaRPr lang="en-US" dirty="0"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itchFamily="34" charset="0"/>
                        </a:rPr>
                        <a:t>LEF</a:t>
                      </a:r>
                      <a:endParaRPr lang="en-US" dirty="0">
                        <a:latin typeface="Franklin Gothic Book" pitchFamily="34" charset="0"/>
                      </a:endParaRPr>
                    </a:p>
                  </a:txBody>
                  <a:tcPr/>
                </a:tc>
              </a:tr>
              <a:tr h="36195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Franklin Gothic Book" pitchFamily="34" charset="0"/>
                        </a:rPr>
                        <a:t>1.5</a:t>
                      </a:r>
                      <a:endParaRPr lang="en-US" b="0" dirty="0"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Franklin Gothic Book" pitchFamily="34" charset="0"/>
                        </a:rPr>
                        <a:t>118.7</a:t>
                      </a:r>
                      <a:endParaRPr lang="en-US" b="0" dirty="0"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Franklin Gothic Book" pitchFamily="34" charset="0"/>
                        </a:rPr>
                        <a:t>-25.2</a:t>
                      </a:r>
                      <a:endParaRPr lang="en-US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Franklin Gothic Book" pitchFamily="34" charset="0"/>
                        </a:rPr>
                        <a:t>88.7</a:t>
                      </a:r>
                      <a:endParaRPr lang="en-US" b="0" dirty="0"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Franklin Gothic Book" pitchFamily="34" charset="0"/>
                        </a:rPr>
                        <a:t>-10.0</a:t>
                      </a:r>
                      <a:endParaRPr lang="en-US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Franklin Gothic Book" pitchFamily="34" charset="0"/>
                      </a:endParaRPr>
                    </a:p>
                  </a:txBody>
                  <a:tcPr/>
                </a:tc>
              </a:tr>
              <a:tr h="36195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Franklin Gothic Book" pitchFamily="34" charset="0"/>
                        </a:rPr>
                        <a:t>2.5</a:t>
                      </a:r>
                      <a:endParaRPr lang="en-US" b="0" dirty="0"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Franklin Gothic Book" pitchFamily="34" charset="0"/>
                        </a:rPr>
                        <a:t>148.1</a:t>
                      </a:r>
                      <a:endParaRPr lang="en-US" b="0" dirty="0"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Franklin Gothic Book" pitchFamily="34" charset="0"/>
                        </a:rPr>
                        <a:t>-35.6</a:t>
                      </a:r>
                      <a:endParaRPr lang="en-US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Franklin Gothic Book" pitchFamily="34" charset="0"/>
                        </a:rPr>
                        <a:t>93.5</a:t>
                      </a:r>
                      <a:endParaRPr lang="en-US" b="0" dirty="0"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Franklin Gothic Book" pitchFamily="34" charset="0"/>
                        </a:rPr>
                        <a:t>-5.03</a:t>
                      </a:r>
                      <a:endParaRPr lang="en-US" b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Franklin Gothic Book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2" name="Group 21"/>
          <p:cNvGrpSpPr/>
          <p:nvPr/>
        </p:nvGrpSpPr>
        <p:grpSpPr>
          <a:xfrm>
            <a:off x="489466" y="3200400"/>
            <a:ext cx="4234934" cy="2971800"/>
            <a:chOff x="489466" y="3200400"/>
            <a:chExt cx="4234934" cy="2971800"/>
          </a:xfrm>
        </p:grpSpPr>
        <p:graphicFrame>
          <p:nvGraphicFramePr>
            <p:cNvPr id="23" name="Chart 22"/>
            <p:cNvGraphicFramePr/>
            <p:nvPr>
              <p:extLst>
                <p:ext uri="{D42A27DB-BD31-4B8C-83A1-F6EECF244321}">
                  <p14:modId xmlns:p14="http://schemas.microsoft.com/office/powerpoint/2010/main" val="4206757702"/>
                </p:ext>
              </p:extLst>
            </p:nvPr>
          </p:nvGraphicFramePr>
          <p:xfrm>
            <a:off x="762000" y="3200400"/>
            <a:ext cx="3962400" cy="29718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4" name="TextBox 23"/>
            <p:cNvSpPr txBox="1"/>
            <p:nvPr/>
          </p:nvSpPr>
          <p:spPr>
            <a:xfrm rot="16200000">
              <a:off x="-293088" y="4211554"/>
              <a:ext cx="1934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Franklin Gothic Book" pitchFamily="34" charset="0"/>
                </a:rPr>
                <a:t>Weight Gain in </a:t>
              </a:r>
              <a:r>
                <a:rPr lang="en-US" dirty="0" err="1" smtClean="0">
                  <a:solidFill>
                    <a:schemeClr val="bg1"/>
                  </a:solidFill>
                  <a:latin typeface="Franklin Gothic Book" pitchFamily="34" charset="0"/>
                </a:rPr>
                <a:t>lbs</a:t>
              </a:r>
              <a:endParaRPr lang="en-US" dirty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533900" y="1134613"/>
            <a:ext cx="1472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Mixed Procedure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Test of Effect</a:t>
            </a:r>
            <a:endParaRPr lang="en-US" sz="1400" b="1" i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33900" y="2045152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US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P </a:t>
            </a:r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&lt;.0001, P =0.1490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33900" y="1657833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US" sz="1200" dirty="0">
                <a:solidFill>
                  <a:schemeClr val="bg1"/>
                </a:solidFill>
                <a:latin typeface="Franklin Gothic Book" panose="020B0503020102020204" pitchFamily="34" charset="0"/>
              </a:rPr>
              <a:t>P </a:t>
            </a:r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&lt;.0001, P =0.0018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76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E:\Ryan\Pics\KWMA\Pens\2014\101CANON\IMG_0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183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335709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Franklin Gothic Book" pitchFamily="34" charset="0"/>
              </a:rPr>
              <a:t>1.5 </a:t>
            </a:r>
            <a:r>
              <a:rPr lang="en-US" dirty="0" err="1" smtClean="0">
                <a:solidFill>
                  <a:schemeClr val="bg1"/>
                </a:solidFill>
                <a:latin typeface="Franklin Gothic Book" pitchFamily="34" charset="0"/>
              </a:rPr>
              <a:t>yrs</a:t>
            </a:r>
            <a:r>
              <a:rPr lang="en-US" dirty="0" smtClean="0">
                <a:solidFill>
                  <a:schemeClr val="bg1"/>
                </a:solidFill>
                <a:latin typeface="Franklin Gothic Book" pitchFamily="34" charset="0"/>
              </a:rPr>
              <a:t> - Antler Development</a:t>
            </a: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33" y="3409371"/>
            <a:ext cx="2399303" cy="2020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565558722"/>
              </p:ext>
            </p:extLst>
          </p:nvPr>
        </p:nvGraphicFramePr>
        <p:xfrm>
          <a:off x="4953000" y="1783122"/>
          <a:ext cx="4014740" cy="2855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785206"/>
              </p:ext>
            </p:extLst>
          </p:nvPr>
        </p:nvGraphicFramePr>
        <p:xfrm>
          <a:off x="762000" y="1143000"/>
          <a:ext cx="3429000" cy="182880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164566"/>
                <a:gridCol w="1121434"/>
                <a:gridCol w="1143000"/>
              </a:tblGrid>
              <a:tr h="365760">
                <a:tc gridSpan="3">
                  <a:txBody>
                    <a:bodyPr/>
                    <a:lstStyle/>
                    <a:p>
                      <a:pPr algn="ctr"/>
                      <a:r>
                        <a:rPr lang="en-US" b="1" i="1" dirty="0" smtClean="0">
                          <a:latin typeface="Franklin Gothic Book" panose="020B0503020102020204" pitchFamily="34" charset="0"/>
                        </a:rPr>
                        <a:t>Mean Antler BCS</a:t>
                      </a:r>
                      <a:endParaRPr lang="en-US" b="1" i="1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 smtClean="0"/>
                        <a:t>Birth Year</a:t>
                      </a:r>
                      <a:endParaRPr lang="en-US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anose="020B0503020102020204" pitchFamily="34" charset="0"/>
                        </a:rPr>
                        <a:t>SEM</a:t>
                      </a:r>
                      <a:endParaRPr lang="en-U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anose="020B0503020102020204" pitchFamily="34" charset="0"/>
                        </a:rPr>
                        <a:t>LEM</a:t>
                      </a:r>
                      <a:endParaRPr lang="en-U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anose="020B0503020102020204" pitchFamily="34" charset="0"/>
                        </a:rPr>
                        <a:t>2012</a:t>
                      </a:r>
                      <a:endParaRPr lang="en-U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anose="020B0503020102020204" pitchFamily="34" charset="0"/>
                        </a:rPr>
                        <a:t>74.3</a:t>
                      </a:r>
                      <a:endParaRPr lang="en-U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anose="020B0503020102020204" pitchFamily="34" charset="0"/>
                        </a:rPr>
                        <a:t>46.9</a:t>
                      </a:r>
                      <a:endParaRPr lang="en-U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anose="020B0503020102020204" pitchFamily="34" charset="0"/>
                        </a:rPr>
                        <a:t>2013</a:t>
                      </a:r>
                      <a:endParaRPr lang="en-U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anose="020B0503020102020204" pitchFamily="34" charset="0"/>
                        </a:rPr>
                        <a:t>69.4</a:t>
                      </a:r>
                      <a:endParaRPr lang="en-U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anose="020B0503020102020204" pitchFamily="34" charset="0"/>
                        </a:rPr>
                        <a:t>49.2</a:t>
                      </a:r>
                      <a:endParaRPr lang="en-U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anose="020B0503020102020204" pitchFamily="34" charset="0"/>
                        </a:rPr>
                        <a:t>2014</a:t>
                      </a:r>
                      <a:endParaRPr lang="en-U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anose="020B0503020102020204" pitchFamily="34" charset="0"/>
                        </a:rPr>
                        <a:t>66.2</a:t>
                      </a:r>
                      <a:endParaRPr lang="en-U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anose="020B0503020102020204" pitchFamily="34" charset="0"/>
                        </a:rPr>
                        <a:t>47.4</a:t>
                      </a:r>
                      <a:endParaRPr lang="en-U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553200" y="1802452"/>
            <a:ext cx="1475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Antler Weight</a:t>
            </a:r>
          </a:p>
          <a:p>
            <a:r>
              <a:rPr lang="en-US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      Grams</a:t>
            </a:r>
            <a:endParaRPr lang="en-US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88128" y="5089461"/>
            <a:ext cx="983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N = 156</a:t>
            </a:r>
            <a:endParaRPr lang="en-US" i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45804" y="1663953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P &lt;.0001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33900" y="1134613"/>
            <a:ext cx="1744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GLM Procedure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Least Square Means</a:t>
            </a:r>
            <a:endParaRPr lang="en-US" sz="1400" b="1" i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340" y="4600805"/>
            <a:ext cx="2180460" cy="2337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" name="Group 35"/>
          <p:cNvGrpSpPr/>
          <p:nvPr/>
        </p:nvGrpSpPr>
        <p:grpSpPr>
          <a:xfrm>
            <a:off x="2662073" y="4667481"/>
            <a:ext cx="1828800" cy="451911"/>
            <a:chOff x="3062347" y="3142247"/>
            <a:chExt cx="2133600" cy="369332"/>
          </a:xfrm>
        </p:grpSpPr>
        <p:cxnSp>
          <p:nvCxnSpPr>
            <p:cNvPr id="37" name="Straight Arrow Connector 36"/>
            <p:cNvCxnSpPr/>
            <p:nvPr/>
          </p:nvCxnSpPr>
          <p:spPr>
            <a:xfrm>
              <a:off x="3062347" y="3326913"/>
              <a:ext cx="2133600" cy="0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headEnd type="arrow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 useBgFill="1">
          <p:nvSpPr>
            <p:cNvPr id="38" name="TextBox 37"/>
            <p:cNvSpPr txBox="1"/>
            <p:nvPr/>
          </p:nvSpPr>
          <p:spPr>
            <a:xfrm>
              <a:off x="3377789" y="3142247"/>
              <a:ext cx="1511082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1.5 Median</a:t>
              </a:r>
              <a:endParaRPr lang="en-US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8300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5" grpId="0"/>
      <p:bldP spid="20" grpId="0"/>
      <p:bldP spid="22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50365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Franklin Gothic Book" pitchFamily="34" charset="0"/>
              </a:rPr>
              <a:t>2.5 </a:t>
            </a:r>
            <a:r>
              <a:rPr lang="en-US" dirty="0" err="1" smtClean="0">
                <a:solidFill>
                  <a:schemeClr val="bg1"/>
                </a:solidFill>
                <a:latin typeface="Franklin Gothic Book" pitchFamily="34" charset="0"/>
              </a:rPr>
              <a:t>yrs</a:t>
            </a:r>
            <a:r>
              <a:rPr lang="en-US" dirty="0" smtClean="0">
                <a:solidFill>
                  <a:schemeClr val="bg1"/>
                </a:solidFill>
                <a:latin typeface="Franklin Gothic Book" pitchFamily="34" charset="0"/>
              </a:rPr>
              <a:t> - Antler Development</a:t>
            </a:r>
          </a:p>
          <a:p>
            <a:pPr marL="457200" lvl="1" indent="0">
              <a:buNone/>
            </a:pPr>
            <a:endParaRPr lang="en-US" b="1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325310240"/>
              </p:ext>
            </p:extLst>
          </p:nvPr>
        </p:nvGraphicFramePr>
        <p:xfrm>
          <a:off x="5117486" y="1657833"/>
          <a:ext cx="4164804" cy="2649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334324"/>
              </p:ext>
            </p:extLst>
          </p:nvPr>
        </p:nvGraphicFramePr>
        <p:xfrm>
          <a:off x="762000" y="1143000"/>
          <a:ext cx="3429000" cy="182880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164566"/>
                <a:gridCol w="1121434"/>
                <a:gridCol w="1143000"/>
              </a:tblGrid>
              <a:tr h="365760">
                <a:tc gridSpan="3">
                  <a:txBody>
                    <a:bodyPr/>
                    <a:lstStyle/>
                    <a:p>
                      <a:pPr algn="ctr"/>
                      <a:r>
                        <a:rPr lang="en-US" b="1" i="1" dirty="0" smtClean="0">
                          <a:latin typeface="Franklin Gothic Book" panose="020B0503020102020204" pitchFamily="34" charset="0"/>
                        </a:rPr>
                        <a:t>Mean Antler BCS</a:t>
                      </a:r>
                      <a:endParaRPr lang="en-US" b="1" i="1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 smtClean="0"/>
                        <a:t>Birth Year</a:t>
                      </a:r>
                      <a:endParaRPr lang="en-US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anose="020B0503020102020204" pitchFamily="34" charset="0"/>
                        </a:rPr>
                        <a:t>SEM</a:t>
                      </a:r>
                      <a:endParaRPr lang="en-U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anose="020B0503020102020204" pitchFamily="34" charset="0"/>
                        </a:rPr>
                        <a:t>LEM</a:t>
                      </a:r>
                      <a:endParaRPr lang="en-U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anose="020B0503020102020204" pitchFamily="34" charset="0"/>
                        </a:rPr>
                        <a:t>2012</a:t>
                      </a:r>
                      <a:endParaRPr lang="en-U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anose="020B0503020102020204" pitchFamily="34" charset="0"/>
                        </a:rPr>
                        <a:t>117.5</a:t>
                      </a:r>
                      <a:endParaRPr lang="en-U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anose="020B0503020102020204" pitchFamily="34" charset="0"/>
                        </a:rPr>
                        <a:t>90.9</a:t>
                      </a:r>
                      <a:endParaRPr lang="en-U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anose="020B0503020102020204" pitchFamily="34" charset="0"/>
                        </a:rPr>
                        <a:t>2013</a:t>
                      </a:r>
                      <a:endParaRPr lang="en-U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anose="020B0503020102020204" pitchFamily="34" charset="0"/>
                        </a:rPr>
                        <a:t>117.4</a:t>
                      </a:r>
                      <a:endParaRPr lang="en-U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anose="020B0503020102020204" pitchFamily="34" charset="0"/>
                        </a:rPr>
                        <a:t>95.2</a:t>
                      </a:r>
                      <a:endParaRPr lang="en-U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anose="020B0503020102020204" pitchFamily="34" charset="0"/>
                        </a:rPr>
                        <a:t>2014</a:t>
                      </a:r>
                      <a:endParaRPr lang="en-U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anose="020B0503020102020204" pitchFamily="34" charset="0"/>
                        </a:rPr>
                        <a:t>105.9</a:t>
                      </a:r>
                      <a:endParaRPr lang="en-U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anose="020B0503020102020204" pitchFamily="34" charset="0"/>
                        </a:rPr>
                        <a:t>73.2</a:t>
                      </a:r>
                      <a:endParaRPr lang="en-U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2555881" y="4214405"/>
            <a:ext cx="2115152" cy="369332"/>
            <a:chOff x="4572000" y="4496622"/>
            <a:chExt cx="2115152" cy="369332"/>
          </a:xfrm>
        </p:grpSpPr>
        <p:cxnSp>
          <p:nvCxnSpPr>
            <p:cNvPr id="18" name="Straight Arrow Connector 17"/>
            <p:cNvCxnSpPr/>
            <p:nvPr/>
          </p:nvCxnSpPr>
          <p:spPr>
            <a:xfrm>
              <a:off x="4572000" y="4681288"/>
              <a:ext cx="2115152" cy="0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headEnd type="arrow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 useBgFill="1">
          <p:nvSpPr>
            <p:cNvPr id="19" name="TextBox 18"/>
            <p:cNvSpPr txBox="1"/>
            <p:nvPr/>
          </p:nvSpPr>
          <p:spPr>
            <a:xfrm>
              <a:off x="4844412" y="4496622"/>
              <a:ext cx="1614139" cy="369332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2.5 Median</a:t>
              </a:r>
              <a:endParaRPr lang="en-US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815410" y="1425281"/>
            <a:ext cx="1475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Antler Weight</a:t>
            </a:r>
          </a:p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     Grams</a:t>
            </a:r>
            <a:endParaRPr lang="en-US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21146" y="4577040"/>
            <a:ext cx="929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N</a:t>
            </a:r>
            <a:r>
              <a:rPr lang="en-US" i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= 132</a:t>
            </a:r>
            <a:endParaRPr lang="en-US" i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45804" y="1663953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P &lt;.0001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33900" y="1134613"/>
            <a:ext cx="1744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GLM Procedure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Least Square Means</a:t>
            </a:r>
            <a:endParaRPr lang="en-US" sz="1400" b="1" i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23410"/>
            <a:ext cx="2286326" cy="1781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399071"/>
            <a:ext cx="1844123" cy="226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785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5" grpId="0"/>
      <p:bldP spid="21" grpId="0"/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50365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Franklin Gothic Book" pitchFamily="34" charset="0"/>
              </a:rPr>
              <a:t>3.5 </a:t>
            </a:r>
            <a:r>
              <a:rPr lang="en-US" dirty="0" err="1" smtClean="0">
                <a:solidFill>
                  <a:schemeClr val="bg1"/>
                </a:solidFill>
                <a:latin typeface="Franklin Gothic Book" pitchFamily="34" charset="0"/>
              </a:rPr>
              <a:t>yrs</a:t>
            </a:r>
            <a:r>
              <a:rPr lang="en-US" dirty="0" smtClean="0">
                <a:solidFill>
                  <a:schemeClr val="bg1"/>
                </a:solidFill>
                <a:latin typeface="Franklin Gothic Book" pitchFamily="34" charset="0"/>
              </a:rPr>
              <a:t> - Antler Development</a:t>
            </a: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621027371"/>
              </p:ext>
            </p:extLst>
          </p:nvPr>
        </p:nvGraphicFramePr>
        <p:xfrm>
          <a:off x="5100044" y="1638139"/>
          <a:ext cx="4164804" cy="2649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139445"/>
              </p:ext>
            </p:extLst>
          </p:nvPr>
        </p:nvGraphicFramePr>
        <p:xfrm>
          <a:off x="762000" y="1143000"/>
          <a:ext cx="3352800" cy="146304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138687"/>
                <a:gridCol w="1096513"/>
                <a:gridCol w="1117600"/>
              </a:tblGrid>
              <a:tr h="342900">
                <a:tc gridSpan="3">
                  <a:txBody>
                    <a:bodyPr/>
                    <a:lstStyle/>
                    <a:p>
                      <a:pPr algn="ctr"/>
                      <a:r>
                        <a:rPr lang="en-US" b="1" i="1" dirty="0" smtClean="0">
                          <a:latin typeface="Franklin Gothic Book" panose="020B0503020102020204" pitchFamily="34" charset="0"/>
                        </a:rPr>
                        <a:t>Mean Antler BCS</a:t>
                      </a:r>
                      <a:endParaRPr lang="en-US" b="1" i="1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 smtClean="0"/>
                        <a:t>Birth Year</a:t>
                      </a:r>
                      <a:endParaRPr lang="en-US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anose="020B0503020102020204" pitchFamily="34" charset="0"/>
                        </a:rPr>
                        <a:t>SEM</a:t>
                      </a:r>
                      <a:endParaRPr lang="en-U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anose="020B0503020102020204" pitchFamily="34" charset="0"/>
                        </a:rPr>
                        <a:t>LEM</a:t>
                      </a:r>
                      <a:endParaRPr lang="en-U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anose="020B0503020102020204" pitchFamily="34" charset="0"/>
                        </a:rPr>
                        <a:t>2012</a:t>
                      </a:r>
                      <a:endParaRPr lang="en-U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anose="020B0503020102020204" pitchFamily="34" charset="0"/>
                        </a:rPr>
                        <a:t>127.0</a:t>
                      </a:r>
                      <a:endParaRPr lang="en-U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anose="020B0503020102020204" pitchFamily="34" charset="0"/>
                        </a:rPr>
                        <a:t>118.6</a:t>
                      </a:r>
                      <a:endParaRPr lang="en-U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anose="020B0503020102020204" pitchFamily="34" charset="0"/>
                        </a:rPr>
                        <a:t>2013</a:t>
                      </a:r>
                      <a:endParaRPr lang="en-U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anose="020B0503020102020204" pitchFamily="34" charset="0"/>
                        </a:rPr>
                        <a:t>144.6</a:t>
                      </a:r>
                      <a:endParaRPr lang="en-U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anose="020B0503020102020204" pitchFamily="34" charset="0"/>
                        </a:rPr>
                        <a:t>109.1</a:t>
                      </a:r>
                      <a:endParaRPr lang="en-U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75433" y="1471679"/>
            <a:ext cx="1475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Antler Weight</a:t>
            </a:r>
          </a:p>
          <a:p>
            <a:r>
              <a:rPr lang="en-US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     grams</a:t>
            </a:r>
            <a:endParaRPr lang="en-US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67200" y="1814591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P =0.3015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04102" y="1134613"/>
            <a:ext cx="1744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GLM Procedure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Least Square Means</a:t>
            </a:r>
            <a:endParaRPr lang="en-US" sz="1400" b="1" i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67200" y="2249732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P &lt;.0001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37" y="4357687"/>
            <a:ext cx="2959619" cy="2228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48" y="3311381"/>
            <a:ext cx="2945152" cy="2370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3200400" y="4496558"/>
            <a:ext cx="1828800" cy="369332"/>
            <a:chOff x="3062347" y="3142247"/>
            <a:chExt cx="2133600" cy="301843"/>
          </a:xfrm>
        </p:grpSpPr>
        <p:cxnSp>
          <p:nvCxnSpPr>
            <p:cNvPr id="29" name="Straight Arrow Connector 28"/>
            <p:cNvCxnSpPr/>
            <p:nvPr/>
          </p:nvCxnSpPr>
          <p:spPr>
            <a:xfrm>
              <a:off x="3062347" y="3326913"/>
              <a:ext cx="2133600" cy="0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headEnd type="arrow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 useBgFill="1">
          <p:nvSpPr>
            <p:cNvPr id="30" name="TextBox 29"/>
            <p:cNvSpPr txBox="1"/>
            <p:nvPr/>
          </p:nvSpPr>
          <p:spPr>
            <a:xfrm>
              <a:off x="3377789" y="3142247"/>
              <a:ext cx="1511082" cy="301843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3</a:t>
              </a:r>
              <a:r>
                <a:rPr lang="en-US" dirty="0" smtClean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.5 Median</a:t>
              </a:r>
              <a:endParaRPr lang="en-US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627994" y="4865890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N = 69</a:t>
            </a:r>
            <a:endParaRPr lang="en-US" i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199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5" grpId="0"/>
      <p:bldP spid="25" grpId="0"/>
      <p:bldP spid="26" grpId="0"/>
      <p:bldP spid="27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50365"/>
            <a:ext cx="8229600" cy="45259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Franklin Gothic Book" pitchFamily="34" charset="0"/>
              </a:rPr>
              <a:t>4</a:t>
            </a:r>
            <a:r>
              <a:rPr lang="en-US" dirty="0" smtClean="0">
                <a:solidFill>
                  <a:schemeClr val="bg1"/>
                </a:solidFill>
                <a:latin typeface="Franklin Gothic Book" pitchFamily="34" charset="0"/>
              </a:rPr>
              <a:t>.5 </a:t>
            </a:r>
            <a:r>
              <a:rPr lang="en-US" dirty="0" err="1" smtClean="0">
                <a:solidFill>
                  <a:schemeClr val="bg1"/>
                </a:solidFill>
                <a:latin typeface="Franklin Gothic Book" pitchFamily="34" charset="0"/>
              </a:rPr>
              <a:t>yrs</a:t>
            </a:r>
            <a:r>
              <a:rPr lang="en-US" dirty="0" smtClean="0">
                <a:solidFill>
                  <a:schemeClr val="bg1"/>
                </a:solidFill>
                <a:latin typeface="Franklin Gothic Book" pitchFamily="34" charset="0"/>
              </a:rPr>
              <a:t> - Antler Development</a:t>
            </a: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934158137"/>
              </p:ext>
            </p:extLst>
          </p:nvPr>
        </p:nvGraphicFramePr>
        <p:xfrm>
          <a:off x="5562600" y="1664732"/>
          <a:ext cx="3370073" cy="2167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5495251"/>
              </p:ext>
            </p:extLst>
          </p:nvPr>
        </p:nvGraphicFramePr>
        <p:xfrm>
          <a:off x="762000" y="1143000"/>
          <a:ext cx="3733800" cy="121158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268083"/>
                <a:gridCol w="1221117"/>
                <a:gridCol w="1244600"/>
              </a:tblGrid>
              <a:tr h="403860">
                <a:tc gridSpan="3">
                  <a:txBody>
                    <a:bodyPr/>
                    <a:lstStyle/>
                    <a:p>
                      <a:pPr algn="ctr"/>
                      <a:r>
                        <a:rPr lang="en-US" b="1" i="1" dirty="0" smtClean="0">
                          <a:latin typeface="Franklin Gothic Book" panose="020B0503020102020204" pitchFamily="34" charset="0"/>
                        </a:rPr>
                        <a:t>Mean Antler BCS</a:t>
                      </a:r>
                      <a:endParaRPr lang="en-US" b="1" i="1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403860">
                <a:tc>
                  <a:txBody>
                    <a:bodyPr/>
                    <a:lstStyle/>
                    <a:p>
                      <a:pPr algn="ctr"/>
                      <a:r>
                        <a:rPr lang="en-US" b="0" i="1" dirty="0" smtClean="0"/>
                        <a:t>Birth Year</a:t>
                      </a:r>
                      <a:endParaRPr lang="en-US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anose="020B0503020102020204" pitchFamily="34" charset="0"/>
                        </a:rPr>
                        <a:t>SEM</a:t>
                      </a:r>
                      <a:endParaRPr lang="en-U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anose="020B0503020102020204" pitchFamily="34" charset="0"/>
                        </a:rPr>
                        <a:t>LEM</a:t>
                      </a:r>
                      <a:endParaRPr lang="en-U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</a:tr>
              <a:tr h="40386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anose="020B0503020102020204" pitchFamily="34" charset="0"/>
                        </a:rPr>
                        <a:t>2012</a:t>
                      </a:r>
                      <a:endParaRPr lang="en-U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anose="020B0503020102020204" pitchFamily="34" charset="0"/>
                        </a:rPr>
                        <a:t>141.1</a:t>
                      </a:r>
                      <a:endParaRPr lang="en-U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anose="020B0503020102020204" pitchFamily="34" charset="0"/>
                        </a:rPr>
                        <a:t>121.5</a:t>
                      </a:r>
                      <a:endParaRPr lang="en-US" dirty="0">
                        <a:latin typeface="Franklin Gothic Book" panose="020B05030201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010399" y="1418183"/>
            <a:ext cx="1475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Antler Weight</a:t>
            </a:r>
          </a:p>
          <a:p>
            <a:r>
              <a:rPr lang="en-US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      grams</a:t>
            </a:r>
            <a:endParaRPr lang="en-US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88071" y="1664732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US" sz="12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P =0.0344  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49971" y="1141512"/>
            <a:ext cx="1744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GLM Procedure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Least Square Means</a:t>
            </a:r>
            <a:endParaRPr lang="en-US" sz="1400" b="1" i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267200"/>
            <a:ext cx="3276599" cy="2087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952606"/>
            <a:ext cx="3586162" cy="2228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3814762" y="4110796"/>
            <a:ext cx="1828800" cy="369332"/>
            <a:chOff x="3062347" y="3142247"/>
            <a:chExt cx="2133600" cy="301843"/>
          </a:xfrm>
        </p:grpSpPr>
        <p:cxnSp>
          <p:nvCxnSpPr>
            <p:cNvPr id="27" name="Straight Arrow Connector 26"/>
            <p:cNvCxnSpPr/>
            <p:nvPr/>
          </p:nvCxnSpPr>
          <p:spPr>
            <a:xfrm>
              <a:off x="3062347" y="3326913"/>
              <a:ext cx="2133600" cy="0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headEnd type="arrow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 useBgFill="1">
          <p:nvSpPr>
            <p:cNvPr id="28" name="TextBox 27"/>
            <p:cNvSpPr txBox="1"/>
            <p:nvPr/>
          </p:nvSpPr>
          <p:spPr>
            <a:xfrm>
              <a:off x="3377789" y="3142247"/>
              <a:ext cx="1511082" cy="301843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4.5 Median</a:t>
              </a:r>
              <a:endParaRPr lang="en-US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305386" y="4480128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N = 20</a:t>
            </a:r>
            <a:endParaRPr lang="en-US" i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269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5" grpId="0"/>
      <p:bldP spid="22" grpId="0"/>
      <p:bldP spid="25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Franklin Gothic Book" pitchFamily="34" charset="0"/>
              </a:rPr>
              <a:t>Discussion</a:t>
            </a:r>
            <a:endParaRPr lang="en-US" dirty="0">
              <a:solidFill>
                <a:schemeClr val="bg1"/>
              </a:solidFill>
              <a:latin typeface="Franklin Gothic Book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64419" y="2045163"/>
            <a:ext cx="5387633" cy="1015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400" dirty="0" smtClean="0">
                <a:solidFill>
                  <a:schemeClr val="bg1"/>
                </a:solidFill>
                <a:latin typeface="Franklin Gothic Book" pitchFamily="34" charset="0"/>
              </a:rPr>
              <a:t>At 1.5 and 2.5 years, male body weights and antler size  differ by </a:t>
            </a:r>
            <a:r>
              <a:rPr lang="en-US" sz="2400" u="sng" dirty="0" smtClean="0">
                <a:solidFill>
                  <a:schemeClr val="bg1"/>
                </a:solidFill>
                <a:latin typeface="Franklin Gothic Book" pitchFamily="34" charset="0"/>
              </a:rPr>
              <a:t>&gt;</a:t>
            </a:r>
            <a:r>
              <a:rPr lang="en-US" sz="2400" dirty="0" smtClean="0">
                <a:solidFill>
                  <a:schemeClr val="bg1"/>
                </a:solidFill>
                <a:latin typeface="Franklin Gothic Book" pitchFamily="34" charset="0"/>
              </a:rPr>
              <a:t> 20 percent and &gt; 26 percent</a:t>
            </a:r>
            <a:endParaRPr lang="en-US" sz="2400" dirty="0">
              <a:solidFill>
                <a:schemeClr val="bg1"/>
              </a:solidFill>
              <a:latin typeface="Franklin Gothic Book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87610" y="5382822"/>
            <a:ext cx="7924800" cy="1381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400" dirty="0" smtClean="0">
                <a:solidFill>
                  <a:schemeClr val="bg1"/>
                </a:solidFill>
                <a:latin typeface="Franklin Gothic Book" pitchFamily="34" charset="0"/>
              </a:rPr>
              <a:t>Magnitude of effect for males and females varies by birth year across ages</a:t>
            </a:r>
            <a:endParaRPr lang="en-US" sz="2400" dirty="0">
              <a:solidFill>
                <a:schemeClr val="bg1"/>
              </a:solidFill>
              <a:latin typeface="Franklin Gothic Book" pitchFamily="34" charset="0"/>
            </a:endParaRPr>
          </a:p>
          <a:p>
            <a:endParaRPr lang="en-US" sz="2400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Franklin Gothic Book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142" y="2778863"/>
            <a:ext cx="3352800" cy="239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167" y="1397222"/>
            <a:ext cx="8308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Franklin Gothic Book" pitchFamily="34" charset="0"/>
              </a:rPr>
              <a:t>Body weight and antler size are sensitive to dietary energy</a:t>
            </a:r>
            <a:endParaRPr lang="en-US" sz="2400" dirty="0">
              <a:solidFill>
                <a:schemeClr val="bg1"/>
              </a:solidFill>
              <a:latin typeface="Franklin Gothic Book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87610" y="4239087"/>
            <a:ext cx="4701834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400" dirty="0" smtClean="0">
                <a:solidFill>
                  <a:schemeClr val="bg1"/>
                </a:solidFill>
                <a:latin typeface="Franklin Gothic Book" pitchFamily="34" charset="0"/>
              </a:rPr>
              <a:t>Body Length and Hind Foot Length demonstrate canalization</a:t>
            </a:r>
            <a:endParaRPr lang="en-US" sz="2400" dirty="0">
              <a:solidFill>
                <a:schemeClr val="bg1"/>
              </a:solidFill>
              <a:latin typeface="Franklin Gothic Book" pitchFamily="34" charset="0"/>
            </a:endParaRPr>
          </a:p>
          <a:p>
            <a:endParaRPr lang="en-US" sz="2400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Franklin Gothic Book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1167" y="3280192"/>
            <a:ext cx="4815653" cy="6952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400" dirty="0" smtClean="0">
                <a:solidFill>
                  <a:schemeClr val="bg1"/>
                </a:solidFill>
                <a:latin typeface="Franklin Gothic Book" pitchFamily="34" charset="0"/>
              </a:rPr>
              <a:t>Female body weights differ by </a:t>
            </a:r>
            <a:r>
              <a:rPr lang="en-US" sz="2400" u="sng" dirty="0" smtClean="0">
                <a:solidFill>
                  <a:schemeClr val="bg1"/>
                </a:solidFill>
                <a:latin typeface="Franklin Gothic Book" pitchFamily="34" charset="0"/>
              </a:rPr>
              <a:t>&gt;</a:t>
            </a:r>
            <a:r>
              <a:rPr lang="en-US" sz="2400" dirty="0" smtClean="0">
                <a:solidFill>
                  <a:schemeClr val="bg1"/>
                </a:solidFill>
                <a:latin typeface="Franklin Gothic Book" pitchFamily="34" charset="0"/>
              </a:rPr>
              <a:t> 9 percent</a:t>
            </a:r>
            <a:endParaRPr lang="en-US" sz="2400" dirty="0">
              <a:solidFill>
                <a:schemeClr val="bg1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601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5" grpId="0"/>
      <p:bldP spid="12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234" y="228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Franklin Gothic Book" pitchFamily="34" charset="0"/>
              </a:rPr>
              <a:t>Treatment and Year</a:t>
            </a:r>
            <a:endParaRPr lang="en-US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grpSp>
        <p:nvGrpSpPr>
          <p:cNvPr id="1054" name="Group 1053"/>
          <p:cNvGrpSpPr/>
          <p:nvPr/>
        </p:nvGrpSpPr>
        <p:grpSpPr>
          <a:xfrm>
            <a:off x="1231149" y="1819067"/>
            <a:ext cx="6740556" cy="385014"/>
            <a:chOff x="1231149" y="1819067"/>
            <a:chExt cx="6740556" cy="385014"/>
          </a:xfrm>
        </p:grpSpPr>
        <p:sp>
          <p:nvSpPr>
            <p:cNvPr id="4" name="TextBox 3"/>
            <p:cNvSpPr txBox="1"/>
            <p:nvPr/>
          </p:nvSpPr>
          <p:spPr>
            <a:xfrm>
              <a:off x="1231149" y="1834749"/>
              <a:ext cx="7144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/>
                  </a:solidFill>
                  <a:latin typeface="Franklin Gothic Book" pitchFamily="34" charset="0"/>
                </a:rPr>
                <a:t>2012</a:t>
              </a:r>
              <a:endParaRPr lang="en-US" dirty="0">
                <a:solidFill>
                  <a:schemeClr val="bg2"/>
                </a:solidFill>
                <a:latin typeface="Franklin Gothic Book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325823" y="1834749"/>
              <a:ext cx="7124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/>
                  </a:solidFill>
                  <a:latin typeface="Franklin Gothic Book" pitchFamily="34" charset="0"/>
                </a:rPr>
                <a:t>2013</a:t>
              </a:r>
              <a:endParaRPr lang="en-US" dirty="0">
                <a:solidFill>
                  <a:schemeClr val="bg2"/>
                </a:solidFill>
                <a:latin typeface="Franklin Gothic Book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264652" y="1819067"/>
              <a:ext cx="7070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/>
                  </a:solidFill>
                  <a:latin typeface="Franklin Gothic Book" pitchFamily="34" charset="0"/>
                </a:rPr>
                <a:t>2014</a:t>
              </a:r>
              <a:endParaRPr lang="en-US" dirty="0">
                <a:solidFill>
                  <a:schemeClr val="bg2"/>
                </a:solidFill>
                <a:latin typeface="Franklin Gothic Book" pitchFamily="34" charset="0"/>
              </a:endParaRPr>
            </a:p>
          </p:txBody>
        </p:sp>
      </p:grpSp>
      <p:grpSp>
        <p:nvGrpSpPr>
          <p:cNvPr id="1055" name="Group 1054"/>
          <p:cNvGrpSpPr/>
          <p:nvPr/>
        </p:nvGrpSpPr>
        <p:grpSpPr>
          <a:xfrm>
            <a:off x="946845" y="2188399"/>
            <a:ext cx="7326192" cy="584384"/>
            <a:chOff x="946845" y="2188399"/>
            <a:chExt cx="7326192" cy="584384"/>
          </a:xfrm>
          <a:effectLst>
            <a:glow rad="63500">
              <a:schemeClr val="tx1">
                <a:lumMod val="95000"/>
                <a:lumOff val="5000"/>
                <a:alpha val="40000"/>
              </a:schemeClr>
            </a:glow>
          </a:effectLst>
        </p:grpSpPr>
        <p:cxnSp>
          <p:nvCxnSpPr>
            <p:cNvPr id="10" name="Straight Arrow Connector 9"/>
            <p:cNvCxnSpPr>
              <a:stCxn id="4" idx="2"/>
            </p:cNvCxnSpPr>
            <p:nvPr/>
          </p:nvCxnSpPr>
          <p:spPr>
            <a:xfrm flipH="1">
              <a:off x="946845" y="2204081"/>
              <a:ext cx="641550" cy="565459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4" idx="2"/>
              <a:endCxn id="27" idx="0"/>
            </p:cNvCxnSpPr>
            <p:nvPr/>
          </p:nvCxnSpPr>
          <p:spPr>
            <a:xfrm>
              <a:off x="1588395" y="2204081"/>
              <a:ext cx="651139" cy="568702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55" idx="2"/>
            </p:cNvCxnSpPr>
            <p:nvPr/>
          </p:nvCxnSpPr>
          <p:spPr>
            <a:xfrm flipH="1">
              <a:off x="4041519" y="2204081"/>
              <a:ext cx="640524" cy="549777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stCxn id="55" idx="2"/>
              <a:endCxn id="59" idx="0"/>
            </p:cNvCxnSpPr>
            <p:nvPr/>
          </p:nvCxnSpPr>
          <p:spPr>
            <a:xfrm>
              <a:off x="4682043" y="2204081"/>
              <a:ext cx="652165" cy="568702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69" idx="2"/>
            </p:cNvCxnSpPr>
            <p:nvPr/>
          </p:nvCxnSpPr>
          <p:spPr>
            <a:xfrm flipH="1">
              <a:off x="6980348" y="2188399"/>
              <a:ext cx="637831" cy="565459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>
              <a:stCxn id="69" idx="2"/>
              <a:endCxn id="73" idx="0"/>
            </p:cNvCxnSpPr>
            <p:nvPr/>
          </p:nvCxnSpPr>
          <p:spPr>
            <a:xfrm>
              <a:off x="7618179" y="2188399"/>
              <a:ext cx="654858" cy="568702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623277" y="2753858"/>
            <a:ext cx="7800603" cy="388257"/>
            <a:chOff x="623277" y="2753858"/>
            <a:chExt cx="7800603" cy="388257"/>
          </a:xfrm>
        </p:grpSpPr>
        <p:sp>
          <p:nvSpPr>
            <p:cNvPr id="25" name="TextBox 24"/>
            <p:cNvSpPr txBox="1"/>
            <p:nvPr/>
          </p:nvSpPr>
          <p:spPr>
            <a:xfrm>
              <a:off x="623277" y="2769540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/>
                  </a:solidFill>
                  <a:latin typeface="Franklin Gothic Book" pitchFamily="34" charset="0"/>
                </a:rPr>
                <a:t>M</a:t>
              </a:r>
              <a:endParaRPr lang="en-US" dirty="0">
                <a:solidFill>
                  <a:schemeClr val="bg2"/>
                </a:solidFill>
                <a:latin typeface="Franklin Gothic Book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088691" y="277278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/>
                  </a:solidFill>
                  <a:latin typeface="Franklin Gothic Book" pitchFamily="34" charset="0"/>
                </a:rPr>
                <a:t>F</a:t>
              </a:r>
              <a:endParaRPr lang="en-US" dirty="0">
                <a:solidFill>
                  <a:schemeClr val="bg2"/>
                </a:solidFill>
                <a:latin typeface="Franklin Gothic Book" pitchFamily="34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717951" y="2769540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/>
                  </a:solidFill>
                  <a:latin typeface="Franklin Gothic Book" pitchFamily="34" charset="0"/>
                </a:rPr>
                <a:t>M</a:t>
              </a:r>
              <a:endParaRPr lang="en-US" dirty="0">
                <a:solidFill>
                  <a:schemeClr val="bg2"/>
                </a:solidFill>
                <a:latin typeface="Franklin Gothic Book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183365" y="277278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/>
                  </a:solidFill>
                  <a:latin typeface="Franklin Gothic Book" pitchFamily="34" charset="0"/>
                </a:rPr>
                <a:t>F</a:t>
              </a:r>
              <a:endParaRPr lang="en-US" dirty="0">
                <a:solidFill>
                  <a:schemeClr val="bg2"/>
                </a:solidFill>
                <a:latin typeface="Franklin Gothic Book" pitchFamily="34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656780" y="2753858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/>
                  </a:solidFill>
                  <a:latin typeface="Franklin Gothic Book" pitchFamily="34" charset="0"/>
                </a:rPr>
                <a:t>M</a:t>
              </a:r>
              <a:endParaRPr lang="en-US" dirty="0">
                <a:solidFill>
                  <a:schemeClr val="bg2"/>
                </a:solidFill>
                <a:latin typeface="Franklin Gothic Book" pitchFamily="34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122194" y="275710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/>
                  </a:solidFill>
                  <a:latin typeface="Franklin Gothic Book" pitchFamily="34" charset="0"/>
                </a:rPr>
                <a:t>F</a:t>
              </a:r>
              <a:endParaRPr lang="en-US" dirty="0">
                <a:solidFill>
                  <a:schemeClr val="bg2"/>
                </a:solidFill>
                <a:latin typeface="Franklin Gothic Book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38697" y="3748641"/>
            <a:ext cx="8930628" cy="400696"/>
            <a:chOff x="138697" y="3748641"/>
            <a:chExt cx="8930628" cy="400696"/>
          </a:xfrm>
        </p:grpSpPr>
        <p:sp>
          <p:nvSpPr>
            <p:cNvPr id="38" name="TextBox 37"/>
            <p:cNvSpPr txBox="1"/>
            <p:nvPr/>
          </p:nvSpPr>
          <p:spPr>
            <a:xfrm>
              <a:off x="138697" y="3780005"/>
              <a:ext cx="630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/>
                  </a:solidFill>
                  <a:latin typeface="Franklin Gothic Book" pitchFamily="34" charset="0"/>
                </a:rPr>
                <a:t>SEM</a:t>
              </a:r>
              <a:endParaRPr lang="en-US" dirty="0">
                <a:solidFill>
                  <a:schemeClr val="bg2"/>
                </a:solidFill>
                <a:latin typeface="Franklin Gothic Book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46844" y="3768465"/>
              <a:ext cx="612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  <a:latin typeface="Franklin Gothic Book" pitchFamily="34" charset="0"/>
                </a:rPr>
                <a:t>L</a:t>
              </a:r>
              <a:r>
                <a:rPr lang="en-US" dirty="0" smtClean="0">
                  <a:solidFill>
                    <a:schemeClr val="bg2"/>
                  </a:solidFill>
                  <a:latin typeface="Franklin Gothic Book" pitchFamily="34" charset="0"/>
                </a:rPr>
                <a:t>EM</a:t>
              </a:r>
              <a:endParaRPr lang="en-US" dirty="0">
                <a:solidFill>
                  <a:schemeClr val="bg2"/>
                </a:solidFill>
                <a:latin typeface="Franklin Gothic Book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657811" y="3780005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/>
                  </a:solidFill>
                  <a:latin typeface="Franklin Gothic Book" pitchFamily="34" charset="0"/>
                </a:rPr>
                <a:t>SEF</a:t>
              </a:r>
              <a:endParaRPr lang="en-US" dirty="0">
                <a:solidFill>
                  <a:schemeClr val="bg2"/>
                </a:solidFill>
                <a:latin typeface="Franklin Gothic Book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493686" y="3764323"/>
              <a:ext cx="542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/>
                  </a:solidFill>
                  <a:latin typeface="Franklin Gothic Book" pitchFamily="34" charset="0"/>
                </a:rPr>
                <a:t>LEF</a:t>
              </a:r>
              <a:endParaRPr lang="en-US" dirty="0">
                <a:solidFill>
                  <a:schemeClr val="bg2"/>
                </a:solidFill>
                <a:latin typeface="Franklin Gothic Book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233371" y="3780005"/>
              <a:ext cx="630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/>
                  </a:solidFill>
                  <a:latin typeface="Franklin Gothic Book" pitchFamily="34" charset="0"/>
                </a:rPr>
                <a:t>SEM</a:t>
              </a:r>
              <a:endParaRPr lang="en-US" dirty="0">
                <a:solidFill>
                  <a:schemeClr val="bg2"/>
                </a:solidFill>
                <a:latin typeface="Franklin Gothic Book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041518" y="3768465"/>
              <a:ext cx="612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  <a:latin typeface="Franklin Gothic Book" pitchFamily="34" charset="0"/>
                </a:rPr>
                <a:t>L</a:t>
              </a:r>
              <a:r>
                <a:rPr lang="en-US" dirty="0" smtClean="0">
                  <a:solidFill>
                    <a:schemeClr val="bg2"/>
                  </a:solidFill>
                  <a:latin typeface="Franklin Gothic Book" pitchFamily="34" charset="0"/>
                </a:rPr>
                <a:t>EM</a:t>
              </a:r>
              <a:endParaRPr lang="en-US" dirty="0">
                <a:solidFill>
                  <a:schemeClr val="bg2"/>
                </a:solidFill>
                <a:latin typeface="Franklin Gothic Book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752485" y="3780005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/>
                  </a:solidFill>
                  <a:latin typeface="Franklin Gothic Book" pitchFamily="34" charset="0"/>
                </a:rPr>
                <a:t>SEF</a:t>
              </a:r>
              <a:endParaRPr lang="en-US" dirty="0">
                <a:solidFill>
                  <a:schemeClr val="bg2"/>
                </a:solidFill>
                <a:latin typeface="Franklin Gothic Book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588360" y="3764323"/>
              <a:ext cx="542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/>
                  </a:solidFill>
                  <a:latin typeface="Franklin Gothic Book" pitchFamily="34" charset="0"/>
                </a:rPr>
                <a:t>LEF</a:t>
              </a:r>
              <a:endParaRPr lang="en-US" dirty="0">
                <a:solidFill>
                  <a:schemeClr val="bg2"/>
                </a:solidFill>
                <a:latin typeface="Franklin Gothic Book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172200" y="3764323"/>
              <a:ext cx="630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/>
                  </a:solidFill>
                  <a:latin typeface="Franklin Gothic Book" pitchFamily="34" charset="0"/>
                </a:rPr>
                <a:t>SEM</a:t>
              </a:r>
              <a:endParaRPr lang="en-US" dirty="0">
                <a:solidFill>
                  <a:schemeClr val="bg2"/>
                </a:solidFill>
                <a:latin typeface="Franklin Gothic Book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980347" y="3752783"/>
              <a:ext cx="612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  <a:latin typeface="Franklin Gothic Book" pitchFamily="34" charset="0"/>
                </a:rPr>
                <a:t>L</a:t>
              </a:r>
              <a:r>
                <a:rPr lang="en-US" dirty="0" smtClean="0">
                  <a:solidFill>
                    <a:schemeClr val="bg2"/>
                  </a:solidFill>
                  <a:latin typeface="Franklin Gothic Book" pitchFamily="34" charset="0"/>
                </a:rPr>
                <a:t>EM</a:t>
              </a:r>
              <a:endParaRPr lang="en-US" dirty="0">
                <a:solidFill>
                  <a:schemeClr val="bg2"/>
                </a:solidFill>
                <a:latin typeface="Franklin Gothic Book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691314" y="3764323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/>
                  </a:solidFill>
                  <a:latin typeface="Franklin Gothic Book" pitchFamily="34" charset="0"/>
                </a:rPr>
                <a:t>SEF</a:t>
              </a:r>
              <a:endParaRPr lang="en-US" dirty="0">
                <a:solidFill>
                  <a:schemeClr val="bg2"/>
                </a:solidFill>
                <a:latin typeface="Franklin Gothic Book" pitchFamily="34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8527189" y="3748641"/>
              <a:ext cx="542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/>
                  </a:solidFill>
                  <a:latin typeface="Franklin Gothic Book" pitchFamily="34" charset="0"/>
                </a:rPr>
                <a:t>LEF</a:t>
              </a:r>
              <a:endParaRPr lang="en-US" dirty="0">
                <a:solidFill>
                  <a:schemeClr val="bg2"/>
                </a:solidFill>
                <a:latin typeface="Franklin Gothic Book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69123" y="3123190"/>
            <a:ext cx="8429134" cy="646676"/>
            <a:chOff x="369123" y="3123190"/>
            <a:chExt cx="8429134" cy="646676"/>
          </a:xfrm>
          <a:effectLst>
            <a:glow rad="63500">
              <a:schemeClr val="tx1">
                <a:lumMod val="95000"/>
                <a:lumOff val="5000"/>
                <a:alpha val="60000"/>
              </a:schemeClr>
            </a:glow>
          </a:effectLst>
        </p:grpSpPr>
        <p:cxnSp>
          <p:nvCxnSpPr>
            <p:cNvPr id="30" name="Straight Arrow Connector 29"/>
            <p:cNvCxnSpPr>
              <a:stCxn id="25" idx="2"/>
            </p:cNvCxnSpPr>
            <p:nvPr/>
          </p:nvCxnSpPr>
          <p:spPr>
            <a:xfrm flipH="1">
              <a:off x="369123" y="3138872"/>
              <a:ext cx="445072" cy="596314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25" idx="2"/>
            </p:cNvCxnSpPr>
            <p:nvPr/>
          </p:nvCxnSpPr>
          <p:spPr>
            <a:xfrm>
              <a:off x="814195" y="3138872"/>
              <a:ext cx="445077" cy="596314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>
              <a:off x="1817605" y="3142824"/>
              <a:ext cx="394155" cy="627042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endCxn id="41" idx="0"/>
            </p:cNvCxnSpPr>
            <p:nvPr/>
          </p:nvCxnSpPr>
          <p:spPr>
            <a:xfrm>
              <a:off x="2239534" y="3142824"/>
              <a:ext cx="525220" cy="621499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>
              <a:stCxn id="58" idx="2"/>
            </p:cNvCxnSpPr>
            <p:nvPr/>
          </p:nvCxnSpPr>
          <p:spPr>
            <a:xfrm flipH="1">
              <a:off x="3463797" y="3138872"/>
              <a:ext cx="440263" cy="596314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>
              <a:stCxn id="58" idx="2"/>
            </p:cNvCxnSpPr>
            <p:nvPr/>
          </p:nvCxnSpPr>
          <p:spPr>
            <a:xfrm>
              <a:off x="3904060" y="3138872"/>
              <a:ext cx="449886" cy="596314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H="1">
              <a:off x="4912279" y="3142824"/>
              <a:ext cx="394155" cy="627042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>
              <a:endCxn id="65" idx="0"/>
            </p:cNvCxnSpPr>
            <p:nvPr/>
          </p:nvCxnSpPr>
          <p:spPr>
            <a:xfrm>
              <a:off x="5334208" y="3142824"/>
              <a:ext cx="525220" cy="621499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>
              <a:stCxn id="72" idx="2"/>
            </p:cNvCxnSpPr>
            <p:nvPr/>
          </p:nvCxnSpPr>
          <p:spPr>
            <a:xfrm flipH="1">
              <a:off x="6402626" y="3123190"/>
              <a:ext cx="445072" cy="596314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72" idx="2"/>
            </p:cNvCxnSpPr>
            <p:nvPr/>
          </p:nvCxnSpPr>
          <p:spPr>
            <a:xfrm>
              <a:off x="6847698" y="3123190"/>
              <a:ext cx="445077" cy="596314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flipH="1">
              <a:off x="7851108" y="3127142"/>
              <a:ext cx="394155" cy="627042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endCxn id="79" idx="0"/>
            </p:cNvCxnSpPr>
            <p:nvPr/>
          </p:nvCxnSpPr>
          <p:spPr>
            <a:xfrm>
              <a:off x="8273037" y="3123190"/>
              <a:ext cx="525220" cy="625451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398873" y="4834719"/>
            <a:ext cx="307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Franklin Gothic Book" pitchFamily="34" charset="0"/>
              </a:rPr>
              <a:t>Standard Energy Males (SEM)</a:t>
            </a:r>
          </a:p>
          <a:p>
            <a:r>
              <a:rPr lang="en-US" dirty="0" smtClean="0">
                <a:solidFill>
                  <a:schemeClr val="bg2"/>
                </a:solidFill>
                <a:latin typeface="Franklin Gothic Book" pitchFamily="34" charset="0"/>
              </a:rPr>
              <a:t>Low Energy Males (LEM)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190798" y="4834719"/>
            <a:ext cx="3239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Franklin Gothic Book" pitchFamily="34" charset="0"/>
              </a:rPr>
              <a:t>Standard Energy Females (SEF)</a:t>
            </a:r>
          </a:p>
          <a:p>
            <a:r>
              <a:rPr lang="en-US" dirty="0" smtClean="0">
                <a:solidFill>
                  <a:schemeClr val="bg2"/>
                </a:solidFill>
                <a:latin typeface="Franklin Gothic Book" pitchFamily="34" charset="0"/>
              </a:rPr>
              <a:t>Low Energy Females (LEF)</a:t>
            </a:r>
            <a:endParaRPr lang="en-US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39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Discussion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6096000" cy="42672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Franklin Gothic Book" pitchFamily="34" charset="0"/>
              </a:rPr>
              <a:t>LE consumption greater (</a:t>
            </a:r>
            <a:r>
              <a:rPr lang="en-US" sz="2400" u="sng" dirty="0" smtClean="0">
                <a:solidFill>
                  <a:schemeClr val="bg1"/>
                </a:solidFill>
                <a:latin typeface="Franklin Gothic Book" pitchFamily="34" charset="0"/>
              </a:rPr>
              <a:t>&gt;</a:t>
            </a:r>
            <a:r>
              <a:rPr lang="en-US" sz="2400" dirty="0" smtClean="0">
                <a:solidFill>
                  <a:schemeClr val="bg1"/>
                </a:solidFill>
                <a:latin typeface="Franklin Gothic Book" pitchFamily="34" charset="0"/>
              </a:rPr>
              <a:t>18%) at 1.5 years of age and remains similar with age</a:t>
            </a:r>
          </a:p>
          <a:p>
            <a:endParaRPr lang="en-US" sz="2400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Franklin Gothic Book" pitchFamily="34" charset="0"/>
              </a:rPr>
              <a:t>Increase in feed intake not adequate despite more protein </a:t>
            </a:r>
          </a:p>
          <a:p>
            <a:endParaRPr lang="en-US" sz="2400" dirty="0" smtClean="0">
              <a:solidFill>
                <a:schemeClr val="bg1"/>
              </a:solidFill>
              <a:latin typeface="Franklin Gothic Book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Franklin Gothic Book" pitchFamily="34" charset="0"/>
              </a:rPr>
              <a:t>Yields opportunity to explore generational changes within a closed population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3" descr="C:\Users\rreitz\AppData\Local\Microsoft\Windows\Temporary Internet Files\Content.Outlook\I6A0Q7AU\IMG_6831-2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752600"/>
            <a:ext cx="2642008" cy="466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854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Phase I                          Phase II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3" descr="C:\Users\rreitz\AppData\Local\Microsoft\Windows\Temporary Internet Files\Content.Outlook\I6A0Q7AU\IMG_6831-2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382" y="1593103"/>
            <a:ext cx="895837" cy="158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3733800" y="539305"/>
            <a:ext cx="1828800" cy="603696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382" y="3886200"/>
            <a:ext cx="86602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53167" y="1593104"/>
            <a:ext cx="3269053" cy="1558042"/>
            <a:chOff x="553167" y="1593104"/>
            <a:chExt cx="3269053" cy="155804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167" y="1593104"/>
              <a:ext cx="1584106" cy="15580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7272" y="1595437"/>
              <a:ext cx="1684948" cy="15557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842047" y="2504815"/>
              <a:ext cx="13340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</a:rPr>
                <a:t>SE 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3167" y="3733608"/>
            <a:ext cx="3335499" cy="1676591"/>
            <a:chOff x="553167" y="3733608"/>
            <a:chExt cx="3335499" cy="1676591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167" y="3733608"/>
              <a:ext cx="1690776" cy="167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6674" y="3733608"/>
              <a:ext cx="1671992" cy="167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1941254" y="4763868"/>
              <a:ext cx="13340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L</a:t>
              </a:r>
              <a:r>
                <a:rPr lang="en-US" sz="3600" b="1" dirty="0" smtClean="0">
                  <a:solidFill>
                    <a:schemeClr val="bg1"/>
                  </a:solidFill>
                </a:rPr>
                <a:t>E 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341528" y="1981200"/>
            <a:ext cx="415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26922" y="4117537"/>
            <a:ext cx="415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14894" y="1565701"/>
            <a:ext cx="1446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smtClean="0">
                <a:solidFill>
                  <a:schemeClr val="bg1"/>
                </a:solidFill>
              </a:rPr>
              <a:t>Fawns per doe</a:t>
            </a:r>
          </a:p>
          <a:p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         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     1.66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97359" y="3751189"/>
            <a:ext cx="1446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smtClean="0">
                <a:solidFill>
                  <a:schemeClr val="bg1"/>
                </a:solidFill>
              </a:rPr>
              <a:t>Twinning Rate</a:t>
            </a:r>
          </a:p>
          <a:p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         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     .63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97358" y="1575984"/>
            <a:ext cx="1446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smtClean="0">
                <a:solidFill>
                  <a:schemeClr val="bg1"/>
                </a:solidFill>
              </a:rPr>
              <a:t>Twinning Rate</a:t>
            </a:r>
          </a:p>
          <a:p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         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     .51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76219" y="3740906"/>
            <a:ext cx="1446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smtClean="0">
                <a:solidFill>
                  <a:schemeClr val="bg1"/>
                </a:solidFill>
              </a:rPr>
              <a:t>Fawns per doe</a:t>
            </a:r>
          </a:p>
          <a:p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          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      1.66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99539" y="4628801"/>
            <a:ext cx="1618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smtClean="0">
                <a:solidFill>
                  <a:schemeClr val="bg1"/>
                </a:solidFill>
              </a:rPr>
              <a:t>Birth Weight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Male 6.0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Female 5.3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61405" y="2396698"/>
            <a:ext cx="1618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smtClean="0">
                <a:solidFill>
                  <a:schemeClr val="bg1"/>
                </a:solidFill>
              </a:rPr>
              <a:t>Birth Weight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 Male 5.5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  Female 5.3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20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4" grpId="0"/>
      <p:bldP spid="18" grpId="0"/>
      <p:bldP spid="19" grpId="0"/>
      <p:bldP spid="20" grpId="0"/>
      <p:bldP spid="2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Generational Effect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3042253"/>
              </p:ext>
            </p:extLst>
          </p:nvPr>
        </p:nvGraphicFramePr>
        <p:xfrm>
          <a:off x="4648200" y="3624070"/>
          <a:ext cx="4330108" cy="3007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1" r="24330" b="35684"/>
          <a:stretch/>
        </p:blipFill>
        <p:spPr bwMode="auto">
          <a:xfrm>
            <a:off x="5715000" y="1470444"/>
            <a:ext cx="2514600" cy="2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3674710"/>
              </p:ext>
            </p:extLst>
          </p:nvPr>
        </p:nvGraphicFramePr>
        <p:xfrm>
          <a:off x="304800" y="1363829"/>
          <a:ext cx="40386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1295400" y="2736585"/>
            <a:ext cx="2418062" cy="450682"/>
            <a:chOff x="5420624" y="3506688"/>
            <a:chExt cx="2418062" cy="450682"/>
          </a:xfrm>
        </p:grpSpPr>
        <p:sp>
          <p:nvSpPr>
            <p:cNvPr id="9" name="TextBox 8"/>
            <p:cNvSpPr txBox="1"/>
            <p:nvPr/>
          </p:nvSpPr>
          <p:spPr>
            <a:xfrm>
              <a:off x="5420624" y="3506688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>
                  <a:solidFill>
                    <a:schemeClr val="bg1"/>
                  </a:solidFill>
                </a:rPr>
                <a:t>n</a:t>
              </a:r>
              <a:r>
                <a:rPr lang="en-US" sz="1400" dirty="0" smtClean="0">
                  <a:solidFill>
                    <a:schemeClr val="bg1"/>
                  </a:solidFill>
                </a:rPr>
                <a:t> = 43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234111" y="3648500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>
                  <a:solidFill>
                    <a:schemeClr val="bg1"/>
                  </a:solidFill>
                </a:rPr>
                <a:t>n</a:t>
              </a:r>
              <a:r>
                <a:rPr lang="en-US" sz="1400" dirty="0" smtClean="0">
                  <a:solidFill>
                    <a:schemeClr val="bg1"/>
                  </a:solidFill>
                </a:rPr>
                <a:t> = 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43735" y="3649593"/>
              <a:ext cx="7949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>
                  <a:solidFill>
                    <a:schemeClr val="bg1"/>
                  </a:solidFill>
                </a:rPr>
                <a:t>n</a:t>
              </a:r>
              <a:r>
                <a:rPr lang="en-US" sz="1400" dirty="0" smtClean="0">
                  <a:solidFill>
                    <a:schemeClr val="bg1"/>
                  </a:solidFill>
                </a:rPr>
                <a:t> = 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843587" y="5013941"/>
            <a:ext cx="2441876" cy="472556"/>
            <a:chOff x="5396811" y="3491429"/>
            <a:chExt cx="2441876" cy="472556"/>
          </a:xfrm>
        </p:grpSpPr>
        <p:sp>
          <p:nvSpPr>
            <p:cNvPr id="13" name="TextBox 12"/>
            <p:cNvSpPr txBox="1"/>
            <p:nvPr/>
          </p:nvSpPr>
          <p:spPr>
            <a:xfrm>
              <a:off x="5396811" y="3491429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>
                  <a:solidFill>
                    <a:schemeClr val="bg1"/>
                  </a:solidFill>
                </a:rPr>
                <a:t>n</a:t>
              </a:r>
              <a:r>
                <a:rPr lang="en-US" sz="1400" dirty="0" smtClean="0">
                  <a:solidFill>
                    <a:schemeClr val="bg1"/>
                  </a:solidFill>
                </a:rPr>
                <a:t> = 43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205536" y="3526648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>
                  <a:solidFill>
                    <a:schemeClr val="bg1"/>
                  </a:solidFill>
                </a:rPr>
                <a:t>n</a:t>
              </a:r>
              <a:r>
                <a:rPr lang="en-US" sz="1400" dirty="0" smtClean="0">
                  <a:solidFill>
                    <a:schemeClr val="bg1"/>
                  </a:solidFill>
                </a:rPr>
                <a:t> = 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043736" y="3656208"/>
              <a:ext cx="7949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>
                  <a:solidFill>
                    <a:schemeClr val="bg1"/>
                  </a:solidFill>
                </a:rPr>
                <a:t>n</a:t>
              </a:r>
              <a:r>
                <a:rPr lang="en-US" sz="1400" dirty="0" smtClean="0">
                  <a:solidFill>
                    <a:schemeClr val="bg1"/>
                  </a:solidFill>
                </a:rPr>
                <a:t> = 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495798"/>
            <a:ext cx="2965281" cy="2136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2421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6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Acknowledgements</a:t>
            </a:r>
            <a:endParaRPr lang="en-US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Kerr WMA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Fernando Gutierrez, Bjorn Palm</a:t>
            </a:r>
            <a:r>
              <a:rPr lang="en-US" sz="2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, Evan </a:t>
            </a:r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McCoy, Lisa Wolle, John Kinsey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Mason Mountain and Muse WMA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Mark Mitchell, Jeff Forman, Kelsey Behrens, Jim Gallagher, Devin Erxleben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Regional TPWD Staff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Numerous Volunteers</a:t>
            </a:r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505200"/>
            <a:ext cx="46863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128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157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04800"/>
            <a:ext cx="8229600" cy="11430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Picture 2" descr="http://vogeltalksrving.com/wp-content/uploads/2011/12/TPWD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187929"/>
            <a:ext cx="1675638" cy="167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900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Population at Weaning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3450609"/>
              </p:ext>
            </p:extLst>
          </p:nvPr>
        </p:nvGraphicFramePr>
        <p:xfrm>
          <a:off x="4793858" y="3550799"/>
          <a:ext cx="4177708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5900736" y="4783038"/>
            <a:ext cx="2342763" cy="451842"/>
            <a:chOff x="5900736" y="4783038"/>
            <a:chExt cx="2342763" cy="451842"/>
          </a:xfrm>
        </p:grpSpPr>
        <p:sp>
          <p:nvSpPr>
            <p:cNvPr id="8" name="TextBox 7"/>
            <p:cNvSpPr txBox="1"/>
            <p:nvPr/>
          </p:nvSpPr>
          <p:spPr>
            <a:xfrm>
              <a:off x="5900736" y="4783038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>
                  <a:solidFill>
                    <a:schemeClr val="bg1"/>
                  </a:solidFill>
                </a:rPr>
                <a:t>n</a:t>
              </a:r>
              <a:r>
                <a:rPr lang="en-US" sz="1400" dirty="0" smtClean="0">
                  <a:solidFill>
                    <a:schemeClr val="bg1"/>
                  </a:solidFill>
                </a:rPr>
                <a:t> = 41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10348" y="4847927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>
                  <a:solidFill>
                    <a:schemeClr val="bg1"/>
                  </a:solidFill>
                </a:rPr>
                <a:t>n</a:t>
              </a:r>
              <a:r>
                <a:rPr lang="en-US" sz="1400" dirty="0" smtClean="0">
                  <a:solidFill>
                    <a:schemeClr val="bg1"/>
                  </a:solidFill>
                </a:rPr>
                <a:t> = 51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448548" y="4927103"/>
              <a:ext cx="7949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 </a:t>
              </a:r>
              <a:r>
                <a:rPr lang="en-US" sz="1400" i="1" dirty="0" smtClean="0">
                  <a:solidFill>
                    <a:schemeClr val="bg1"/>
                  </a:solidFill>
                </a:rPr>
                <a:t>n</a:t>
              </a:r>
              <a:r>
                <a:rPr lang="en-US" sz="1400" dirty="0" smtClean="0">
                  <a:solidFill>
                    <a:schemeClr val="bg1"/>
                  </a:solidFill>
                </a:rPr>
                <a:t> = 42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8200" y="4510004"/>
            <a:ext cx="3124200" cy="1932432"/>
            <a:chOff x="5943600" y="3041964"/>
            <a:chExt cx="2895601" cy="1932432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3041964"/>
              <a:ext cx="2895601" cy="1932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943600" y="4720480"/>
              <a:ext cx="55335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TPWD </a:t>
              </a:r>
              <a:endParaRPr lang="en-US" sz="105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350475" y="1452562"/>
            <a:ext cx="3064475" cy="1981200"/>
            <a:chOff x="4953000" y="1524000"/>
            <a:chExt cx="2819400" cy="1881579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1524000"/>
              <a:ext cx="2819400" cy="1881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4953000" y="3151663"/>
              <a:ext cx="55335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TPWD </a:t>
              </a:r>
              <a:endParaRPr lang="en-US" sz="105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04800" y="1363829"/>
            <a:ext cx="4038600" cy="3048000"/>
            <a:chOff x="304800" y="1363829"/>
            <a:chExt cx="4038600" cy="3048000"/>
          </a:xfrm>
        </p:grpSpPr>
        <p:graphicFrame>
          <p:nvGraphicFramePr>
            <p:cNvPr id="14" name="Content Placeholder 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976808667"/>
                </p:ext>
              </p:extLst>
            </p:nvPr>
          </p:nvGraphicFramePr>
          <p:xfrm>
            <a:off x="304800" y="1363829"/>
            <a:ext cx="4038600" cy="3048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pSp>
          <p:nvGrpSpPr>
            <p:cNvPr id="18" name="Group 17"/>
            <p:cNvGrpSpPr/>
            <p:nvPr/>
          </p:nvGrpSpPr>
          <p:grpSpPr>
            <a:xfrm>
              <a:off x="1295400" y="2736585"/>
              <a:ext cx="2418063" cy="346272"/>
              <a:chOff x="5420624" y="3506688"/>
              <a:chExt cx="2418063" cy="346272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5420624" y="3506688"/>
                <a:ext cx="685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 smtClean="0">
                    <a:solidFill>
                      <a:schemeClr val="bg1"/>
                    </a:solidFill>
                  </a:rPr>
                  <a:t>n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= 43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205536" y="3540785"/>
                <a:ext cx="8382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 smtClean="0">
                    <a:solidFill>
                      <a:schemeClr val="bg1"/>
                    </a:solidFill>
                  </a:rPr>
                  <a:t>n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= 67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043736" y="3545183"/>
                <a:ext cx="7949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 smtClean="0">
                    <a:solidFill>
                      <a:schemeClr val="bg1"/>
                    </a:solidFill>
                  </a:rPr>
                  <a:t>n</a:t>
                </a:r>
                <a:r>
                  <a:rPr lang="en-US" sz="1400" dirty="0" smtClean="0">
                    <a:solidFill>
                      <a:schemeClr val="bg1"/>
                    </a:solidFill>
                  </a:rPr>
                  <a:t> = 65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0361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Franklin Gothic Book" pitchFamily="34" charset="0"/>
              </a:rPr>
              <a:t>Cohort Data</a:t>
            </a:r>
            <a:endParaRPr lang="en-US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Franklin Gothic Book" pitchFamily="34" charset="0"/>
              </a:rPr>
              <a:t>Remain on diet through 4 </a:t>
            </a:r>
            <a:r>
              <a:rPr lang="en-US" dirty="0" err="1" smtClean="0">
                <a:solidFill>
                  <a:schemeClr val="bg2"/>
                </a:solidFill>
                <a:latin typeface="Franklin Gothic Book" pitchFamily="34" charset="0"/>
              </a:rPr>
              <a:t>yrs</a:t>
            </a:r>
            <a:r>
              <a:rPr lang="en-US" dirty="0" smtClean="0">
                <a:solidFill>
                  <a:schemeClr val="bg2"/>
                </a:solidFill>
                <a:latin typeface="Franklin Gothic Book" pitchFamily="34" charset="0"/>
              </a:rPr>
              <a:t> of age</a:t>
            </a:r>
          </a:p>
          <a:p>
            <a:r>
              <a:rPr lang="en-US" dirty="0" smtClean="0">
                <a:solidFill>
                  <a:schemeClr val="bg2"/>
                </a:solidFill>
                <a:latin typeface="Franklin Gothic Book" pitchFamily="34" charset="0"/>
              </a:rPr>
              <a:t>Data collected annually in October</a:t>
            </a:r>
          </a:p>
          <a:p>
            <a:pPr lvl="1"/>
            <a:r>
              <a:rPr lang="en-US" dirty="0" smtClean="0">
                <a:solidFill>
                  <a:schemeClr val="bg2"/>
                </a:solidFill>
                <a:latin typeface="Franklin Gothic Book" pitchFamily="34" charset="0"/>
              </a:rPr>
              <a:t>Weight</a:t>
            </a:r>
          </a:p>
          <a:p>
            <a:pPr lvl="1"/>
            <a:r>
              <a:rPr lang="en-US" dirty="0" smtClean="0">
                <a:solidFill>
                  <a:schemeClr val="bg2"/>
                </a:solidFill>
                <a:latin typeface="Franklin Gothic Book" pitchFamily="34" charset="0"/>
              </a:rPr>
              <a:t>Total Body Length</a:t>
            </a:r>
          </a:p>
          <a:p>
            <a:pPr lvl="1"/>
            <a:r>
              <a:rPr lang="en-US" dirty="0" smtClean="0">
                <a:solidFill>
                  <a:schemeClr val="bg2"/>
                </a:solidFill>
                <a:latin typeface="Franklin Gothic Book" pitchFamily="34" charset="0"/>
              </a:rPr>
              <a:t>Hind Foot Length</a:t>
            </a:r>
          </a:p>
          <a:p>
            <a:pPr lvl="1"/>
            <a:r>
              <a:rPr lang="en-US" dirty="0" smtClean="0">
                <a:solidFill>
                  <a:schemeClr val="bg2"/>
                </a:solidFill>
                <a:latin typeface="Franklin Gothic Book" pitchFamily="34" charset="0"/>
              </a:rPr>
              <a:t>Body Condition Score</a:t>
            </a:r>
          </a:p>
          <a:p>
            <a:pPr lvl="1"/>
            <a:r>
              <a:rPr lang="en-US" dirty="0" smtClean="0">
                <a:solidFill>
                  <a:schemeClr val="bg2"/>
                </a:solidFill>
                <a:latin typeface="Franklin Gothic Book" pitchFamily="34" charset="0"/>
              </a:rPr>
              <a:t>Rump Fat</a:t>
            </a:r>
          </a:p>
          <a:p>
            <a:pPr lvl="1"/>
            <a:r>
              <a:rPr lang="en-US" dirty="0" smtClean="0">
                <a:solidFill>
                  <a:schemeClr val="bg2"/>
                </a:solidFill>
                <a:latin typeface="Franklin Gothic Book" pitchFamily="34" charset="0"/>
              </a:rPr>
              <a:t>Antler Size</a:t>
            </a:r>
          </a:p>
          <a:p>
            <a:endParaRPr lang="en-US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997306"/>
            <a:ext cx="4053223" cy="2704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24266" y="5448383"/>
            <a:ext cx="5533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TPWD 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227993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Franklin Gothic Book" pitchFamily="34" charset="0"/>
              </a:rPr>
              <a:t>Diet</a:t>
            </a:r>
            <a:endParaRPr lang="en-US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bg2"/>
                </a:solidFill>
                <a:latin typeface="Franklin Gothic Book" pitchFamily="34" charset="0"/>
              </a:rPr>
              <a:t>Pelleted 16% Protein</a:t>
            </a:r>
          </a:p>
          <a:p>
            <a:r>
              <a:rPr lang="en-US" sz="2800" dirty="0" smtClean="0">
                <a:solidFill>
                  <a:schemeClr val="bg2"/>
                </a:solidFill>
                <a:latin typeface="Franklin Gothic Book" pitchFamily="34" charset="0"/>
              </a:rPr>
              <a:t>Vitamin and Minerals</a:t>
            </a:r>
          </a:p>
          <a:p>
            <a:r>
              <a:rPr lang="en-US" sz="2800" dirty="0" smtClean="0">
                <a:solidFill>
                  <a:schemeClr val="bg2"/>
                </a:solidFill>
                <a:latin typeface="Franklin Gothic Book" pitchFamily="34" charset="0"/>
              </a:rPr>
              <a:t>Standard Energy </a:t>
            </a:r>
            <a:r>
              <a:rPr lang="en-US" sz="2800" u="sng" dirty="0" smtClean="0">
                <a:solidFill>
                  <a:schemeClr val="bg2"/>
                </a:solidFill>
                <a:latin typeface="Franklin Gothic Book" pitchFamily="34" charset="0"/>
              </a:rPr>
              <a:t>&gt;</a:t>
            </a:r>
            <a:r>
              <a:rPr lang="en-US" sz="2800" dirty="0" smtClean="0">
                <a:solidFill>
                  <a:schemeClr val="bg2"/>
                </a:solidFill>
                <a:latin typeface="Franklin Gothic Book" pitchFamily="34" charset="0"/>
              </a:rPr>
              <a:t> 2.8 Kcal/g</a:t>
            </a:r>
          </a:p>
          <a:p>
            <a:r>
              <a:rPr lang="en-US" sz="2800" dirty="0" smtClean="0">
                <a:solidFill>
                  <a:schemeClr val="bg2"/>
                </a:solidFill>
                <a:latin typeface="Franklin Gothic Book" pitchFamily="34" charset="0"/>
              </a:rPr>
              <a:t>Low Energy </a:t>
            </a:r>
            <a:r>
              <a:rPr lang="en-US" sz="2800" u="sng" dirty="0" smtClean="0">
                <a:solidFill>
                  <a:schemeClr val="bg2"/>
                </a:solidFill>
                <a:latin typeface="Franklin Gothic Book" pitchFamily="34" charset="0"/>
              </a:rPr>
              <a:t>&lt;</a:t>
            </a:r>
            <a:r>
              <a:rPr lang="en-US" sz="2800" dirty="0" smtClean="0">
                <a:solidFill>
                  <a:schemeClr val="bg2"/>
                </a:solidFill>
                <a:latin typeface="Franklin Gothic Book" pitchFamily="34" charset="0"/>
              </a:rPr>
              <a:t> 2.2 Kcal/g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Franklin Gothic Book" pitchFamily="34" charset="0"/>
              </a:rPr>
              <a:t>DDM; SE = 61.5%, LE = 41.4%</a:t>
            </a:r>
          </a:p>
          <a:p>
            <a:endParaRPr lang="en-US" sz="2800" dirty="0" smtClean="0">
              <a:solidFill>
                <a:schemeClr val="bg2"/>
              </a:solidFill>
              <a:latin typeface="Franklin Gothic Book" pitchFamily="34" charset="0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0" t="19315" r="36650" b="3976"/>
          <a:stretch/>
        </p:blipFill>
        <p:spPr bwMode="auto">
          <a:xfrm>
            <a:off x="5867400" y="1676400"/>
            <a:ext cx="2828261" cy="2725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514" y="4710815"/>
            <a:ext cx="2283596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136" y="5008296"/>
            <a:ext cx="2337401" cy="1559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88821" y="5461084"/>
            <a:ext cx="5533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TPWD </a:t>
            </a:r>
            <a:endParaRPr lang="en-US" sz="1050" dirty="0"/>
          </a:p>
        </p:txBody>
      </p:sp>
      <p:sp>
        <p:nvSpPr>
          <p:cNvPr id="8" name="TextBox 7"/>
          <p:cNvSpPr txBox="1"/>
          <p:nvPr/>
        </p:nvSpPr>
        <p:spPr>
          <a:xfrm>
            <a:off x="6019800" y="4148165"/>
            <a:ext cx="5533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TPWD </a:t>
            </a:r>
            <a:endParaRPr lang="en-US" sz="1050" dirty="0"/>
          </a:p>
        </p:txBody>
      </p:sp>
      <p:sp>
        <p:nvSpPr>
          <p:cNvPr id="9" name="TextBox 8"/>
          <p:cNvSpPr txBox="1"/>
          <p:nvPr/>
        </p:nvSpPr>
        <p:spPr>
          <a:xfrm>
            <a:off x="6371180" y="6308893"/>
            <a:ext cx="5533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TPWD 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676567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Franklin Gothic Book" panose="020B0503020102020204" pitchFamily="34" charset="0"/>
              </a:rPr>
              <a:t>Observational</a:t>
            </a:r>
            <a:endParaRPr lang="en-US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Franklin Gothic Book" panose="020B0503020102020204" pitchFamily="34" charset="0"/>
              </a:rPr>
              <a:t>Male Consumption</a:t>
            </a:r>
            <a:endParaRPr lang="en-US" dirty="0">
              <a:solidFill>
                <a:schemeClr val="bg2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326" y="3853829"/>
            <a:ext cx="3169295" cy="211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06552" y="5715000"/>
            <a:ext cx="5533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TPWD </a:t>
            </a:r>
            <a:endParaRPr lang="en-US" sz="1050" dirty="0"/>
          </a:p>
        </p:txBody>
      </p:sp>
      <p:grpSp>
        <p:nvGrpSpPr>
          <p:cNvPr id="4" name="Group 3"/>
          <p:cNvGrpSpPr/>
          <p:nvPr/>
        </p:nvGrpSpPr>
        <p:grpSpPr>
          <a:xfrm>
            <a:off x="152400" y="2549298"/>
            <a:ext cx="5334000" cy="3199884"/>
            <a:chOff x="228600" y="3156466"/>
            <a:chExt cx="5334000" cy="3199884"/>
          </a:xfrm>
        </p:grpSpPr>
        <p:sp>
          <p:nvSpPr>
            <p:cNvPr id="6" name="TextBox 5"/>
            <p:cNvSpPr txBox="1"/>
            <p:nvPr/>
          </p:nvSpPr>
          <p:spPr>
            <a:xfrm>
              <a:off x="2514600" y="3156466"/>
              <a:ext cx="15744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Franklin Gothic Book" pitchFamily="34" charset="0"/>
                </a:rPr>
                <a:t>Monthly Mean</a:t>
              </a:r>
              <a:endParaRPr lang="en-US" dirty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graphicFrame>
          <p:nvGraphicFramePr>
            <p:cNvPr id="5" name="Chart 4"/>
            <p:cNvGraphicFramePr/>
            <p:nvPr>
              <p:extLst>
                <p:ext uri="{D42A27DB-BD31-4B8C-83A1-F6EECF244321}">
                  <p14:modId xmlns:p14="http://schemas.microsoft.com/office/powerpoint/2010/main" val="2421740674"/>
                </p:ext>
              </p:extLst>
            </p:nvPr>
          </p:nvGraphicFramePr>
          <p:xfrm>
            <a:off x="634835" y="3479884"/>
            <a:ext cx="4927765" cy="287646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 rot="16200000">
              <a:off x="-301032" y="4111032"/>
              <a:ext cx="1428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  <a:latin typeface="Franklin Gothic Book" pitchFamily="34" charset="0"/>
                </a:rPr>
                <a:t>Lbs</a:t>
              </a:r>
              <a:r>
                <a:rPr lang="en-US" dirty="0">
                  <a:solidFill>
                    <a:schemeClr val="bg1"/>
                  </a:solidFill>
                  <a:latin typeface="Franklin Gothic Book" pitchFamily="34" charset="0"/>
                </a:rPr>
                <a:t> </a:t>
              </a:r>
              <a:r>
                <a:rPr lang="en-US" dirty="0" smtClean="0">
                  <a:solidFill>
                    <a:schemeClr val="bg1"/>
                  </a:solidFill>
                  <a:latin typeface="Franklin Gothic Book" pitchFamily="34" charset="0"/>
                </a:rPr>
                <a:t>per Deer</a:t>
              </a:r>
              <a:endParaRPr lang="en-US" dirty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528573"/>
              </p:ext>
            </p:extLst>
          </p:nvPr>
        </p:nvGraphicFramePr>
        <p:xfrm>
          <a:off x="5943600" y="1839638"/>
          <a:ext cx="2209800" cy="138176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104900"/>
                <a:gridCol w="11049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latin typeface="Franklin Gothic Book" pitchFamily="34" charset="0"/>
                        </a:rPr>
                        <a:t>Consumption at 1.5 years (</a:t>
                      </a:r>
                      <a:r>
                        <a:rPr lang="en-US" i="1" dirty="0" err="1" smtClean="0">
                          <a:latin typeface="Franklin Gothic Book" pitchFamily="34" charset="0"/>
                        </a:rPr>
                        <a:t>lbs</a:t>
                      </a:r>
                      <a:r>
                        <a:rPr lang="en-US" i="1" dirty="0" smtClean="0">
                          <a:latin typeface="Franklin Gothic Book" pitchFamily="34" charset="0"/>
                        </a:rPr>
                        <a:t>)</a:t>
                      </a:r>
                      <a:endParaRPr lang="en-US" i="1" dirty="0">
                        <a:latin typeface="Franklin Gothic Book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Franklin Gothic Book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itchFamily="34" charset="0"/>
                        </a:rPr>
                        <a:t>SEM</a:t>
                      </a:r>
                      <a:endParaRPr lang="en-US" dirty="0"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itchFamily="34" charset="0"/>
                        </a:rPr>
                        <a:t>LEM</a:t>
                      </a:r>
                      <a:endParaRPr lang="en-US" dirty="0">
                        <a:latin typeface="Franklin Gothic Book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itchFamily="34" charset="0"/>
                        </a:rPr>
                        <a:t>3.22</a:t>
                      </a:r>
                      <a:endParaRPr lang="en-US" dirty="0"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itchFamily="34" charset="0"/>
                        </a:rPr>
                        <a:t>4.81</a:t>
                      </a:r>
                      <a:endParaRPr lang="en-US" dirty="0">
                        <a:latin typeface="Franklin Gothic Book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0584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Franklin Gothic Book" panose="020B0503020102020204" pitchFamily="34" charset="0"/>
              </a:rPr>
              <a:t>Observational</a:t>
            </a:r>
            <a:endParaRPr lang="en-US" dirty="0">
              <a:solidFill>
                <a:schemeClr val="bg2"/>
              </a:solidFill>
              <a:latin typeface="Franklin Gothic Boo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  <a:latin typeface="Franklin Gothic Book" panose="020B0503020102020204" pitchFamily="34" charset="0"/>
              </a:rPr>
              <a:t>Female Consumption</a:t>
            </a:r>
            <a:endParaRPr lang="en-US" dirty="0">
              <a:solidFill>
                <a:schemeClr val="bg2"/>
              </a:solidFill>
              <a:latin typeface="Franklin Gothic Book" panose="020B05030201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867400" y="3861981"/>
            <a:ext cx="2938458" cy="2248120"/>
            <a:chOff x="228600" y="3689350"/>
            <a:chExt cx="3243258" cy="234950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689350"/>
              <a:ext cx="3243258" cy="2349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885232" y="5784934"/>
              <a:ext cx="55335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TPWD </a:t>
              </a:r>
              <a:endParaRPr lang="en-US" sz="105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6233" y="2611549"/>
            <a:ext cx="5441761" cy="3170963"/>
            <a:chOff x="46234" y="2743200"/>
            <a:chExt cx="5441761" cy="3170963"/>
          </a:xfrm>
        </p:grpSpPr>
        <p:graphicFrame>
          <p:nvGraphicFramePr>
            <p:cNvPr id="5" name="Chart 4"/>
            <p:cNvGraphicFramePr/>
            <p:nvPr>
              <p:extLst>
                <p:ext uri="{D42A27DB-BD31-4B8C-83A1-F6EECF244321}">
                  <p14:modId xmlns:p14="http://schemas.microsoft.com/office/powerpoint/2010/main" val="3427147627"/>
                </p:ext>
              </p:extLst>
            </p:nvPr>
          </p:nvGraphicFramePr>
          <p:xfrm>
            <a:off x="382595" y="2965819"/>
            <a:ext cx="5105400" cy="294834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2209800" y="2743200"/>
              <a:ext cx="15744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Franklin Gothic Book" pitchFamily="34" charset="0"/>
                </a:rPr>
                <a:t>Monthly Mean</a:t>
              </a:r>
              <a:endParaRPr lang="en-US" dirty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-483398" y="3872457"/>
              <a:ext cx="1428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  <a:latin typeface="Franklin Gothic Book" pitchFamily="34" charset="0"/>
                </a:rPr>
                <a:t>Lbs</a:t>
              </a:r>
              <a:r>
                <a:rPr lang="en-US" dirty="0">
                  <a:solidFill>
                    <a:schemeClr val="bg1"/>
                  </a:solidFill>
                  <a:latin typeface="Franklin Gothic Book" pitchFamily="34" charset="0"/>
                </a:rPr>
                <a:t> </a:t>
              </a:r>
              <a:r>
                <a:rPr lang="en-US" dirty="0" smtClean="0">
                  <a:solidFill>
                    <a:schemeClr val="bg1"/>
                  </a:solidFill>
                  <a:latin typeface="Franklin Gothic Book" pitchFamily="34" charset="0"/>
                </a:rPr>
                <a:t>per Deer</a:t>
              </a:r>
              <a:endParaRPr lang="en-US" dirty="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751343"/>
              </p:ext>
            </p:extLst>
          </p:nvPr>
        </p:nvGraphicFramePr>
        <p:xfrm>
          <a:off x="5943600" y="1839638"/>
          <a:ext cx="2209800" cy="138176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104900"/>
                <a:gridCol w="11049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i="1" dirty="0" smtClean="0">
                          <a:latin typeface="Franklin Gothic Book" pitchFamily="34" charset="0"/>
                        </a:rPr>
                        <a:t>Consumption at 1.5 years (</a:t>
                      </a:r>
                      <a:r>
                        <a:rPr lang="en-US" i="1" dirty="0" err="1" smtClean="0">
                          <a:latin typeface="Franklin Gothic Book" pitchFamily="34" charset="0"/>
                        </a:rPr>
                        <a:t>lbs</a:t>
                      </a:r>
                      <a:r>
                        <a:rPr lang="en-US" i="1" dirty="0" smtClean="0">
                          <a:latin typeface="Franklin Gothic Book" pitchFamily="34" charset="0"/>
                        </a:rPr>
                        <a:t>)</a:t>
                      </a:r>
                      <a:endParaRPr lang="en-US" i="1" dirty="0">
                        <a:latin typeface="Franklin Gothic Book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Franklin Gothic Book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itchFamily="34" charset="0"/>
                        </a:rPr>
                        <a:t>SEF</a:t>
                      </a:r>
                      <a:endParaRPr lang="en-US" dirty="0"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itchFamily="34" charset="0"/>
                        </a:rPr>
                        <a:t>LEF</a:t>
                      </a:r>
                      <a:endParaRPr lang="en-US" dirty="0">
                        <a:latin typeface="Franklin Gothic Book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itchFamily="34" charset="0"/>
                        </a:rPr>
                        <a:t>2.62</a:t>
                      </a:r>
                      <a:endParaRPr lang="en-US" dirty="0">
                        <a:latin typeface="Franklin Gothic Boo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Franklin Gothic Book" pitchFamily="34" charset="0"/>
                        </a:rPr>
                        <a:t>3.82</a:t>
                      </a:r>
                      <a:endParaRPr lang="en-US" dirty="0">
                        <a:latin typeface="Franklin Gothic Book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9954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75123" t="6419" r="2147" b="22610"/>
          <a:stretch/>
        </p:blipFill>
        <p:spPr>
          <a:xfrm>
            <a:off x="1" y="359720"/>
            <a:ext cx="9169892" cy="5964880"/>
          </a:xfrm>
          <a:prstGeom prst="rect">
            <a:avLst/>
          </a:prstGeom>
        </p:spPr>
      </p:pic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782533719"/>
              </p:ext>
            </p:extLst>
          </p:nvPr>
        </p:nvGraphicFramePr>
        <p:xfrm>
          <a:off x="152399" y="1161470"/>
          <a:ext cx="4432547" cy="4629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Line Callout 2 16"/>
          <p:cNvSpPr/>
          <p:nvPr/>
        </p:nvSpPr>
        <p:spPr>
          <a:xfrm>
            <a:off x="5029200" y="1371600"/>
            <a:ext cx="3868402" cy="1339513"/>
          </a:xfrm>
          <a:prstGeom prst="borderCallout2">
            <a:avLst>
              <a:gd name="adj1" fmla="val 18750"/>
              <a:gd name="adj2" fmla="val -8333"/>
              <a:gd name="adj3" fmla="val 47549"/>
              <a:gd name="adj4" fmla="val -11866"/>
              <a:gd name="adj5" fmla="val 72950"/>
              <a:gd name="adj6" fmla="val -35216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ine Callout 2 18"/>
          <p:cNvSpPr/>
          <p:nvPr/>
        </p:nvSpPr>
        <p:spPr>
          <a:xfrm>
            <a:off x="5029200" y="1371599"/>
            <a:ext cx="3868402" cy="1339513"/>
          </a:xfrm>
          <a:prstGeom prst="borderCallout2">
            <a:avLst>
              <a:gd name="adj1" fmla="val 18750"/>
              <a:gd name="adj2" fmla="val -8333"/>
              <a:gd name="adj3" fmla="val 109413"/>
              <a:gd name="adj4" fmla="val -11867"/>
              <a:gd name="adj5" fmla="val 150814"/>
              <a:gd name="adj6" fmla="val -25982"/>
            </a:avLst>
          </a:prstGeom>
          <a:solidFill>
            <a:srgbClr val="351111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091111" y="1510784"/>
            <a:ext cx="371338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Body Condition is  predictive of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      treatment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64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75123" t="6419" r="2147" b="22610"/>
          <a:stretch/>
        </p:blipFill>
        <p:spPr>
          <a:xfrm>
            <a:off x="1" y="359720"/>
            <a:ext cx="9169892" cy="596488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7056357"/>
              </p:ext>
            </p:extLst>
          </p:nvPr>
        </p:nvGraphicFramePr>
        <p:xfrm>
          <a:off x="152400" y="1219201"/>
          <a:ext cx="4343400" cy="4343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Line Callout 2 16"/>
          <p:cNvSpPr/>
          <p:nvPr/>
        </p:nvSpPr>
        <p:spPr>
          <a:xfrm>
            <a:off x="5029200" y="1371600"/>
            <a:ext cx="3868402" cy="1339513"/>
          </a:xfrm>
          <a:prstGeom prst="borderCallout2">
            <a:avLst>
              <a:gd name="adj1" fmla="val 18750"/>
              <a:gd name="adj2" fmla="val -8333"/>
              <a:gd name="adj3" fmla="val 47549"/>
              <a:gd name="adj4" fmla="val -11866"/>
              <a:gd name="adj5" fmla="val 66550"/>
              <a:gd name="adj6" fmla="val -46296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ine Callout 2 18"/>
          <p:cNvSpPr/>
          <p:nvPr/>
        </p:nvSpPr>
        <p:spPr>
          <a:xfrm>
            <a:off x="5029200" y="1371599"/>
            <a:ext cx="3868402" cy="1339513"/>
          </a:xfrm>
          <a:prstGeom prst="borderCallout2">
            <a:avLst>
              <a:gd name="adj1" fmla="val 18750"/>
              <a:gd name="adj2" fmla="val -8333"/>
              <a:gd name="adj3" fmla="val 159544"/>
              <a:gd name="adj4" fmla="val -13344"/>
              <a:gd name="adj5" fmla="val 161480"/>
              <a:gd name="adj6" fmla="val -38540"/>
            </a:avLst>
          </a:prstGeom>
          <a:solidFill>
            <a:srgbClr val="351111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091111" y="1510784"/>
            <a:ext cx="38064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Weight is treatment sensitive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Magnitude varies by sex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Variation across ages and birth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32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17" grpId="0" animBg="1"/>
      <p:bldP spid="19" grpId="0" animBg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52994</TotalTime>
  <Words>883</Words>
  <Application>Microsoft Macintosh PowerPoint</Application>
  <PresentationFormat>On-screen Show (4:3)</PresentationFormat>
  <Paragraphs>376</Paragraphs>
  <Slides>24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Phase 1 Design</vt:lpstr>
      <vt:lpstr>Treatment and Year</vt:lpstr>
      <vt:lpstr>Population at Weaning</vt:lpstr>
      <vt:lpstr>Cohort Data</vt:lpstr>
      <vt:lpstr>Diet</vt:lpstr>
      <vt:lpstr>Observational</vt:lpstr>
      <vt:lpstr>Observational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</vt:lpstr>
      <vt:lpstr>Discussion</vt:lpstr>
      <vt:lpstr>Phase I                          Phase II</vt:lpstr>
      <vt:lpstr>Generational Effect</vt:lpstr>
      <vt:lpstr>Acknowledgements</vt:lpstr>
      <vt:lpstr>PowerPoint Presentation</vt:lpstr>
    </vt:vector>
  </TitlesOfParts>
  <Company>TPWD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Dietary Energy</dc:title>
  <dc:creator>rreitz</dc:creator>
  <cp:lastModifiedBy>Anne Thurwalker</cp:lastModifiedBy>
  <cp:revision>701</cp:revision>
  <cp:lastPrinted>2017-03-02T22:19:24Z</cp:lastPrinted>
  <dcterms:created xsi:type="dcterms:W3CDTF">2014-01-29T15:38:59Z</dcterms:created>
  <dcterms:modified xsi:type="dcterms:W3CDTF">2017-03-07T18:46:00Z</dcterms:modified>
</cp:coreProperties>
</file>