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5.xml" ContentType="application/vnd.openxmlformats-officedocument.drawingml.chart+xml"/>
  <Override PartName="/ppt/drawings/drawing3.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308" r:id="rId3"/>
    <p:sldId id="320" r:id="rId4"/>
    <p:sldId id="321" r:id="rId5"/>
    <p:sldId id="323" r:id="rId6"/>
    <p:sldId id="324" r:id="rId7"/>
    <p:sldId id="325" r:id="rId8"/>
    <p:sldId id="326" r:id="rId9"/>
    <p:sldId id="328" r:id="rId10"/>
    <p:sldId id="329" r:id="rId11"/>
    <p:sldId id="331" r:id="rId12"/>
    <p:sldId id="332" r:id="rId13"/>
    <p:sldId id="311" r:id="rId14"/>
    <p:sldId id="289" r:id="rId15"/>
    <p:sldId id="309" r:id="rId16"/>
    <p:sldId id="307" r:id="rId17"/>
    <p:sldId id="259" r:id="rId18"/>
    <p:sldId id="263" r:id="rId19"/>
    <p:sldId id="333" r:id="rId20"/>
    <p:sldId id="334" r:id="rId21"/>
    <p:sldId id="335" r:id="rId22"/>
    <p:sldId id="314" r:id="rId23"/>
    <p:sldId id="313" r:id="rId24"/>
    <p:sldId id="336" r:id="rId25"/>
    <p:sldId id="337" r:id="rId26"/>
    <p:sldId id="338" r:id="rId27"/>
    <p:sldId id="298" r:id="rId28"/>
    <p:sldId id="341" r:id="rId29"/>
    <p:sldId id="292" r:id="rId30"/>
    <p:sldId id="294" r:id="rId31"/>
    <p:sldId id="31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9176"/>
    <a:srgbClr val="69613B"/>
    <a:srgbClr val="00682F"/>
    <a:srgbClr val="66A9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56" autoAdjust="0"/>
  </p:normalViewPr>
  <p:slideViewPr>
    <p:cSldViewPr>
      <p:cViewPr varScale="1">
        <p:scale>
          <a:sx n="67" d="100"/>
          <a:sy n="67" d="100"/>
        </p:scale>
        <p:origin x="147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25"/>
          <c:dPt>
            <c:idx val="0"/>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dPt>
          <c:dPt>
            <c:idx val="1"/>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dPt>
          <c:dPt>
            <c:idx val="2"/>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dPt>
          <c:dPt>
            <c:idx val="3"/>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c:spPr>
          </c:dPt>
          <c:cat>
            <c:strRef>
              <c:f>Sheet1!$A$2:$A$5</c:f>
              <c:strCache>
                <c:ptCount val="3"/>
                <c:pt idx="0">
                  <c:v>Age</c:v>
                </c:pt>
                <c:pt idx="1">
                  <c:v>Nutrition</c:v>
                </c:pt>
                <c:pt idx="2">
                  <c:v>Genetics</c:v>
                </c:pt>
              </c:strCache>
            </c:strRef>
          </c:cat>
          <c:val>
            <c:numRef>
              <c:f>Sheet1!$B$2:$B$5</c:f>
              <c:numCache>
                <c:formatCode>General</c:formatCode>
                <c:ptCount val="4"/>
                <c:pt idx="0">
                  <c:v>20</c:v>
                </c:pt>
                <c:pt idx="1">
                  <c:v>10</c:v>
                </c:pt>
                <c:pt idx="2">
                  <c:v>70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3"/>
        <c:delete val="1"/>
      </c:legendEntry>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25"/>
          <c:dPt>
            <c:idx val="0"/>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dPt>
          <c:dPt>
            <c:idx val="1"/>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dPt>
          <c:dPt>
            <c:idx val="2"/>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dPt>
          <c:dPt>
            <c:idx val="3"/>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c:spPr>
          </c:dPt>
          <c:cat>
            <c:strRef>
              <c:f>Sheet1!$A$2:$A$5</c:f>
              <c:strCache>
                <c:ptCount val="3"/>
                <c:pt idx="0">
                  <c:v>Age</c:v>
                </c:pt>
                <c:pt idx="1">
                  <c:v>Nutrition</c:v>
                </c:pt>
                <c:pt idx="2">
                  <c:v>Genetics</c:v>
                </c:pt>
              </c:strCache>
            </c:strRef>
          </c:cat>
          <c:val>
            <c:numRef>
              <c:f>Sheet1!$B$2:$B$5</c:f>
              <c:numCache>
                <c:formatCode>General</c:formatCode>
                <c:ptCount val="4"/>
                <c:pt idx="0">
                  <c:v>33.299999999999997</c:v>
                </c:pt>
                <c:pt idx="1">
                  <c:v>33.299999999999997</c:v>
                </c:pt>
                <c:pt idx="2">
                  <c:v>33.299999999999997</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3"/>
        <c:delete val="1"/>
      </c:legendEntry>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600">
                <a:latin typeface="+mj-lt"/>
              </a:defRPr>
            </a:pPr>
            <a:r>
              <a:rPr lang="en-US" sz="3600" dirty="0" smtClean="0">
                <a:latin typeface="+mj-lt"/>
              </a:rPr>
              <a:t>Female Body Weight</a:t>
            </a:r>
            <a:endParaRPr lang="en-US" sz="3600" dirty="0">
              <a:latin typeface="+mj-lt"/>
            </a:endParaRPr>
          </a:p>
        </c:rich>
      </c:tx>
      <c:layout>
        <c:manualLayout>
          <c:xMode val="edge"/>
          <c:yMode val="edge"/>
          <c:x val="0.28267355643044617"/>
          <c:y val="0"/>
        </c:manualLayout>
      </c:layout>
      <c:overlay val="0"/>
    </c:title>
    <c:autoTitleDeleted val="0"/>
    <c:plotArea>
      <c:layout>
        <c:manualLayout>
          <c:layoutTarget val="inner"/>
          <c:xMode val="edge"/>
          <c:yMode val="edge"/>
          <c:x val="0.11278384921712374"/>
          <c:y val="6.9919407132932473E-2"/>
          <c:w val="0.85388276465441826"/>
          <c:h val="0.78826076887447893"/>
        </c:manualLayout>
      </c:layout>
      <c:lineChart>
        <c:grouping val="standard"/>
        <c:varyColors val="0"/>
        <c:ser>
          <c:idx val="0"/>
          <c:order val="0"/>
          <c:tx>
            <c:strRef>
              <c:f>Female_Weights_All!$B$18</c:f>
              <c:strCache>
                <c:ptCount val="1"/>
                <c:pt idx="0">
                  <c:v>El Sauz</c:v>
                </c:pt>
              </c:strCache>
            </c:strRef>
          </c:tx>
          <c:spPr>
            <a:ln w="38100">
              <a:solidFill>
                <a:schemeClr val="tx1"/>
              </a:solidFill>
            </a:ln>
          </c:spPr>
          <c:marker>
            <c:symbol val="diamond"/>
            <c:size val="11"/>
            <c:spPr>
              <a:solidFill>
                <a:schemeClr val="tx1"/>
              </a:solidFill>
              <a:ln>
                <a:solidFill>
                  <a:schemeClr val="tx1"/>
                </a:solidFill>
              </a:ln>
            </c:spPr>
          </c:marker>
          <c:cat>
            <c:strRef>
              <c:f>Female_Weights_All!$A$19:$A$23</c:f>
              <c:strCache>
                <c:ptCount val="5"/>
                <c:pt idx="0">
                  <c:v>0.5</c:v>
                </c:pt>
                <c:pt idx="1">
                  <c:v>1</c:v>
                </c:pt>
                <c:pt idx="2">
                  <c:v>2-3</c:v>
                </c:pt>
                <c:pt idx="3">
                  <c:v>4-5</c:v>
                </c:pt>
                <c:pt idx="4">
                  <c:v>6+</c:v>
                </c:pt>
              </c:strCache>
            </c:strRef>
          </c:cat>
          <c:val>
            <c:numRef>
              <c:f>Female_Weights_All!$B$19:$B$23</c:f>
              <c:numCache>
                <c:formatCode>0.00</c:formatCode>
                <c:ptCount val="5"/>
                <c:pt idx="0">
                  <c:v>40.65</c:v>
                </c:pt>
                <c:pt idx="1">
                  <c:v>72.78</c:v>
                </c:pt>
                <c:pt idx="2">
                  <c:v>87.35</c:v>
                </c:pt>
                <c:pt idx="3">
                  <c:v>93.6</c:v>
                </c:pt>
                <c:pt idx="4">
                  <c:v>94.83</c:v>
                </c:pt>
              </c:numCache>
            </c:numRef>
          </c:val>
          <c:smooth val="0"/>
        </c:ser>
        <c:ser>
          <c:idx val="1"/>
          <c:order val="1"/>
          <c:tx>
            <c:strRef>
              <c:f>Female_Weights_All!$C$18</c:f>
              <c:strCache>
                <c:ptCount val="1"/>
                <c:pt idx="0">
                  <c:v>Santa Rosa</c:v>
                </c:pt>
              </c:strCache>
            </c:strRef>
          </c:tx>
          <c:spPr>
            <a:ln w="38100">
              <a:solidFill>
                <a:srgbClr val="FF0000"/>
              </a:solidFill>
            </a:ln>
          </c:spPr>
          <c:marker>
            <c:symbol val="square"/>
            <c:size val="11"/>
            <c:spPr>
              <a:solidFill>
                <a:srgbClr val="FF0000"/>
              </a:solidFill>
              <a:ln>
                <a:solidFill>
                  <a:srgbClr val="FF0000"/>
                </a:solidFill>
              </a:ln>
            </c:spPr>
          </c:marker>
          <c:cat>
            <c:strRef>
              <c:f>Female_Weights_All!$A$19:$A$23</c:f>
              <c:strCache>
                <c:ptCount val="5"/>
                <c:pt idx="0">
                  <c:v>0.5</c:v>
                </c:pt>
                <c:pt idx="1">
                  <c:v>1</c:v>
                </c:pt>
                <c:pt idx="2">
                  <c:v>2-3</c:v>
                </c:pt>
                <c:pt idx="3">
                  <c:v>4-5</c:v>
                </c:pt>
                <c:pt idx="4">
                  <c:v>6+</c:v>
                </c:pt>
              </c:strCache>
            </c:strRef>
          </c:cat>
          <c:val>
            <c:numRef>
              <c:f>Female_Weights_All!$C$19:$C$23</c:f>
              <c:numCache>
                <c:formatCode>0.00</c:formatCode>
                <c:ptCount val="5"/>
                <c:pt idx="0">
                  <c:v>41.42</c:v>
                </c:pt>
                <c:pt idx="1">
                  <c:v>74.97</c:v>
                </c:pt>
                <c:pt idx="2">
                  <c:v>90.71</c:v>
                </c:pt>
                <c:pt idx="3">
                  <c:v>102.17</c:v>
                </c:pt>
                <c:pt idx="4">
                  <c:v>102.61</c:v>
                </c:pt>
              </c:numCache>
            </c:numRef>
          </c:val>
          <c:smooth val="0"/>
        </c:ser>
        <c:ser>
          <c:idx val="2"/>
          <c:order val="2"/>
          <c:tx>
            <c:strRef>
              <c:f>Female_Weights_All!$D$18</c:f>
              <c:strCache>
                <c:ptCount val="1"/>
                <c:pt idx="0">
                  <c:v>Buena Vista</c:v>
                </c:pt>
              </c:strCache>
            </c:strRef>
          </c:tx>
          <c:spPr>
            <a:ln w="38100">
              <a:solidFill>
                <a:schemeClr val="accent6">
                  <a:lumMod val="75000"/>
                </a:schemeClr>
              </a:solidFill>
            </a:ln>
          </c:spPr>
          <c:marker>
            <c:symbol val="triangle"/>
            <c:size val="11"/>
            <c:spPr>
              <a:solidFill>
                <a:schemeClr val="accent6">
                  <a:lumMod val="75000"/>
                </a:schemeClr>
              </a:solidFill>
              <a:ln>
                <a:solidFill>
                  <a:schemeClr val="accent6">
                    <a:lumMod val="75000"/>
                  </a:schemeClr>
                </a:solidFill>
              </a:ln>
            </c:spPr>
          </c:marker>
          <c:cat>
            <c:strRef>
              <c:f>Female_Weights_All!$A$19:$A$23</c:f>
              <c:strCache>
                <c:ptCount val="5"/>
                <c:pt idx="0">
                  <c:v>0.5</c:v>
                </c:pt>
                <c:pt idx="1">
                  <c:v>1</c:v>
                </c:pt>
                <c:pt idx="2">
                  <c:v>2-3</c:v>
                </c:pt>
                <c:pt idx="3">
                  <c:v>4-5</c:v>
                </c:pt>
                <c:pt idx="4">
                  <c:v>6+</c:v>
                </c:pt>
              </c:strCache>
            </c:strRef>
          </c:cat>
          <c:val>
            <c:numRef>
              <c:f>Female_Weights_All!$D$19:$D$23</c:f>
              <c:numCache>
                <c:formatCode>0.00</c:formatCode>
                <c:ptCount val="5"/>
                <c:pt idx="0">
                  <c:v>40.729999999999997</c:v>
                </c:pt>
                <c:pt idx="1">
                  <c:v>70.16</c:v>
                </c:pt>
                <c:pt idx="2">
                  <c:v>91.08</c:v>
                </c:pt>
                <c:pt idx="3">
                  <c:v>98.66</c:v>
                </c:pt>
                <c:pt idx="4">
                  <c:v>97.58</c:v>
                </c:pt>
              </c:numCache>
            </c:numRef>
          </c:val>
          <c:smooth val="0"/>
        </c:ser>
        <c:ser>
          <c:idx val="3"/>
          <c:order val="3"/>
          <c:tx>
            <c:strRef>
              <c:f>Female_Weights_All!$E$18</c:f>
              <c:strCache>
                <c:ptCount val="1"/>
                <c:pt idx="0">
                  <c:v>San Antonio Viejo</c:v>
                </c:pt>
              </c:strCache>
            </c:strRef>
          </c:tx>
          <c:spPr>
            <a:ln w="38100">
              <a:solidFill>
                <a:srgbClr val="00682F"/>
              </a:solidFill>
            </a:ln>
          </c:spPr>
          <c:marker>
            <c:symbol val="circle"/>
            <c:size val="11"/>
            <c:spPr>
              <a:solidFill>
                <a:srgbClr val="00682F"/>
              </a:solidFill>
              <a:ln>
                <a:solidFill>
                  <a:srgbClr val="00682F"/>
                </a:solidFill>
              </a:ln>
            </c:spPr>
          </c:marker>
          <c:cat>
            <c:strRef>
              <c:f>Female_Weights_All!$A$19:$A$23</c:f>
              <c:strCache>
                <c:ptCount val="5"/>
                <c:pt idx="0">
                  <c:v>0.5</c:v>
                </c:pt>
                <c:pt idx="1">
                  <c:v>1</c:v>
                </c:pt>
                <c:pt idx="2">
                  <c:v>2-3</c:v>
                </c:pt>
                <c:pt idx="3">
                  <c:v>4-5</c:v>
                </c:pt>
                <c:pt idx="4">
                  <c:v>6+</c:v>
                </c:pt>
              </c:strCache>
            </c:strRef>
          </c:cat>
          <c:val>
            <c:numRef>
              <c:f>Female_Weights_All!$E$19:$E$23</c:f>
              <c:numCache>
                <c:formatCode>0.00</c:formatCode>
                <c:ptCount val="5"/>
                <c:pt idx="0">
                  <c:v>44.67</c:v>
                </c:pt>
                <c:pt idx="1">
                  <c:v>76.66</c:v>
                </c:pt>
                <c:pt idx="2">
                  <c:v>97.93</c:v>
                </c:pt>
                <c:pt idx="3">
                  <c:v>104.59</c:v>
                </c:pt>
                <c:pt idx="4">
                  <c:v>106.62</c:v>
                </c:pt>
              </c:numCache>
            </c:numRef>
          </c:val>
          <c:smooth val="0"/>
        </c:ser>
        <c:dLbls>
          <c:showLegendKey val="0"/>
          <c:showVal val="0"/>
          <c:showCatName val="0"/>
          <c:showSerName val="0"/>
          <c:showPercent val="0"/>
          <c:showBubbleSize val="0"/>
        </c:dLbls>
        <c:marker val="1"/>
        <c:smooth val="0"/>
        <c:axId val="156541544"/>
        <c:axId val="154847528"/>
      </c:lineChart>
      <c:catAx>
        <c:axId val="156541544"/>
        <c:scaling>
          <c:orientation val="minMax"/>
        </c:scaling>
        <c:delete val="0"/>
        <c:axPos val="b"/>
        <c:title>
          <c:tx>
            <c:rich>
              <a:bodyPr/>
              <a:lstStyle/>
              <a:p>
                <a:pPr>
                  <a:defRPr sz="2400"/>
                </a:pPr>
                <a:r>
                  <a:rPr lang="en-US" sz="2400" dirty="0"/>
                  <a:t>Age </a:t>
                </a:r>
                <a:r>
                  <a:rPr lang="en-US" sz="2400" dirty="0" smtClean="0"/>
                  <a:t>Class (Years)</a:t>
                </a:r>
                <a:endParaRPr lang="en-US" sz="2400" dirty="0"/>
              </a:p>
            </c:rich>
          </c:tx>
          <c:layout>
            <c:manualLayout>
              <c:xMode val="edge"/>
              <c:yMode val="edge"/>
              <c:x val="0.45323873578302715"/>
              <c:y val="0.93841000914211559"/>
            </c:manualLayout>
          </c:layout>
          <c:overlay val="0"/>
        </c:title>
        <c:numFmt formatCode="General" sourceLinked="1"/>
        <c:majorTickMark val="none"/>
        <c:minorTickMark val="none"/>
        <c:tickLblPos val="nextTo"/>
        <c:spPr>
          <a:ln w="25400">
            <a:solidFill>
              <a:schemeClr val="tx1"/>
            </a:solidFill>
          </a:ln>
        </c:spPr>
        <c:txPr>
          <a:bodyPr/>
          <a:lstStyle/>
          <a:p>
            <a:pPr>
              <a:defRPr sz="2400"/>
            </a:pPr>
            <a:endParaRPr lang="en-US"/>
          </a:p>
        </c:txPr>
        <c:crossAx val="154847528"/>
        <c:crosses val="autoZero"/>
        <c:auto val="1"/>
        <c:lblAlgn val="ctr"/>
        <c:lblOffset val="100"/>
        <c:noMultiLvlLbl val="0"/>
      </c:catAx>
      <c:valAx>
        <c:axId val="154847528"/>
        <c:scaling>
          <c:orientation val="minMax"/>
          <c:max val="110"/>
          <c:min val="30"/>
        </c:scaling>
        <c:delete val="0"/>
        <c:axPos val="l"/>
        <c:title>
          <c:tx>
            <c:rich>
              <a:bodyPr/>
              <a:lstStyle/>
              <a:p>
                <a:pPr>
                  <a:defRPr sz="2400">
                    <a:latin typeface="+mj-lt"/>
                  </a:defRPr>
                </a:pPr>
                <a:r>
                  <a:rPr lang="en-US" sz="2400" dirty="0" smtClean="0">
                    <a:latin typeface="+mj-lt"/>
                  </a:rPr>
                  <a:t>Body Weight</a:t>
                </a:r>
                <a:r>
                  <a:rPr lang="en-US" sz="2400" baseline="0" dirty="0" smtClean="0">
                    <a:latin typeface="+mj-lt"/>
                  </a:rPr>
                  <a:t> (</a:t>
                </a:r>
                <a:r>
                  <a:rPr lang="en-US" sz="2400" baseline="0" dirty="0" err="1" smtClean="0">
                    <a:latin typeface="+mj-lt"/>
                  </a:rPr>
                  <a:t>lb</a:t>
                </a:r>
                <a:r>
                  <a:rPr lang="en-US" sz="2400" baseline="0" dirty="0" smtClean="0">
                    <a:latin typeface="+mj-lt"/>
                  </a:rPr>
                  <a:t>)</a:t>
                </a:r>
                <a:endParaRPr lang="en-US" sz="2400" dirty="0">
                  <a:latin typeface="+mj-lt"/>
                </a:endParaRPr>
              </a:p>
            </c:rich>
          </c:tx>
          <c:layout>
            <c:manualLayout>
              <c:xMode val="edge"/>
              <c:yMode val="edge"/>
              <c:x val="1.1479851783233032E-3"/>
              <c:y val="0.34242184310294688"/>
            </c:manualLayout>
          </c:layout>
          <c:overlay val="0"/>
        </c:title>
        <c:numFmt formatCode="0" sourceLinked="0"/>
        <c:majorTickMark val="out"/>
        <c:minorTickMark val="none"/>
        <c:tickLblPos val="nextTo"/>
        <c:spPr>
          <a:ln w="25400">
            <a:solidFill>
              <a:schemeClr val="tx1"/>
            </a:solidFill>
          </a:ln>
        </c:spPr>
        <c:txPr>
          <a:bodyPr/>
          <a:lstStyle/>
          <a:p>
            <a:pPr>
              <a:defRPr sz="2400"/>
            </a:pPr>
            <a:endParaRPr lang="en-US"/>
          </a:p>
        </c:txPr>
        <c:crossAx val="156541544"/>
        <c:crosses val="autoZero"/>
        <c:crossBetween val="between"/>
      </c:valAx>
      <c:spPr>
        <a:solidFill>
          <a:schemeClr val="bg1"/>
        </a:solidFill>
      </c:spPr>
    </c:plotArea>
    <c:legend>
      <c:legendPos val="r"/>
      <c:layout>
        <c:manualLayout>
          <c:xMode val="edge"/>
          <c:yMode val="edge"/>
          <c:x val="0.69900317147856517"/>
          <c:y val="0.49381997838505481"/>
          <c:w val="0.29193143044619424"/>
          <c:h val="0.26629983016828773"/>
        </c:manualLayout>
      </c:layout>
      <c:overlay val="0"/>
      <c:txPr>
        <a:bodyPr/>
        <a:lstStyle/>
        <a:p>
          <a:pPr>
            <a:defRPr sz="2400" b="1"/>
          </a:pPr>
          <a:endParaRPr lang="en-US"/>
        </a:p>
      </c:txPr>
    </c:legend>
    <c:plotVisOnly val="1"/>
    <c:dispBlanksAs val="gap"/>
    <c:showDLblsOverMax val="0"/>
  </c:chart>
  <c:spPr>
    <a:solidFill>
      <a:schemeClr val="bg1"/>
    </a:solidFill>
    <a:ln w="25400">
      <a:noFill/>
    </a:ln>
  </c:sp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600">
                <a:latin typeface="+mj-lt"/>
              </a:defRPr>
            </a:pPr>
            <a:r>
              <a:rPr lang="en-US" sz="3600" dirty="0" smtClean="0">
                <a:latin typeface="+mj-lt"/>
              </a:rPr>
              <a:t>Male Body Weight</a:t>
            </a:r>
            <a:endParaRPr lang="en-US" sz="3600" dirty="0">
              <a:latin typeface="+mj-lt"/>
            </a:endParaRPr>
          </a:p>
        </c:rich>
      </c:tx>
      <c:layout/>
      <c:overlay val="0"/>
    </c:title>
    <c:autoTitleDeleted val="0"/>
    <c:plotArea>
      <c:layout>
        <c:manualLayout>
          <c:layoutTarget val="inner"/>
          <c:xMode val="edge"/>
          <c:yMode val="edge"/>
          <c:x val="0.12495756780402449"/>
          <c:y val="6.7058909303003802E-2"/>
          <c:w val="0.83327810586176732"/>
          <c:h val="0.79210159024239613"/>
        </c:manualLayout>
      </c:layout>
      <c:lineChart>
        <c:grouping val="standard"/>
        <c:varyColors val="0"/>
        <c:ser>
          <c:idx val="0"/>
          <c:order val="0"/>
          <c:tx>
            <c:strRef>
              <c:f>Male_Weights_All!$B$18</c:f>
              <c:strCache>
                <c:ptCount val="1"/>
                <c:pt idx="0">
                  <c:v>El Sauz</c:v>
                </c:pt>
              </c:strCache>
            </c:strRef>
          </c:tx>
          <c:spPr>
            <a:ln w="38100">
              <a:solidFill>
                <a:schemeClr val="tx1"/>
              </a:solidFill>
            </a:ln>
          </c:spPr>
          <c:marker>
            <c:symbol val="diamond"/>
            <c:size val="11"/>
            <c:spPr>
              <a:solidFill>
                <a:schemeClr val="tx1"/>
              </a:solidFill>
              <a:ln>
                <a:solidFill>
                  <a:schemeClr val="tx1"/>
                </a:solidFill>
              </a:ln>
            </c:spPr>
          </c:marker>
          <c:cat>
            <c:strRef>
              <c:f>Male_Weights_All!$A$19:$A$23</c:f>
              <c:strCache>
                <c:ptCount val="5"/>
                <c:pt idx="0">
                  <c:v>0.5</c:v>
                </c:pt>
                <c:pt idx="1">
                  <c:v>1</c:v>
                </c:pt>
                <c:pt idx="2">
                  <c:v>2-3</c:v>
                </c:pt>
                <c:pt idx="3">
                  <c:v>4-5</c:v>
                </c:pt>
                <c:pt idx="4">
                  <c:v>6+</c:v>
                </c:pt>
              </c:strCache>
            </c:strRef>
          </c:cat>
          <c:val>
            <c:numRef>
              <c:f>Male_Weights_All!$B$19:$B$23</c:f>
              <c:numCache>
                <c:formatCode>0.00</c:formatCode>
                <c:ptCount val="5"/>
                <c:pt idx="0" formatCode="General">
                  <c:v>40.78</c:v>
                </c:pt>
                <c:pt idx="1">
                  <c:v>80.8</c:v>
                </c:pt>
                <c:pt idx="2">
                  <c:v>107.91</c:v>
                </c:pt>
                <c:pt idx="3">
                  <c:v>133.76</c:v>
                </c:pt>
                <c:pt idx="4">
                  <c:v>142.78</c:v>
                </c:pt>
              </c:numCache>
            </c:numRef>
          </c:val>
          <c:smooth val="0"/>
        </c:ser>
        <c:ser>
          <c:idx val="1"/>
          <c:order val="1"/>
          <c:tx>
            <c:strRef>
              <c:f>Male_Weights_All!$C$18</c:f>
              <c:strCache>
                <c:ptCount val="1"/>
                <c:pt idx="0">
                  <c:v>Santa Rosa</c:v>
                </c:pt>
              </c:strCache>
            </c:strRef>
          </c:tx>
          <c:spPr>
            <a:ln w="38100">
              <a:solidFill>
                <a:srgbClr val="FF0000"/>
              </a:solidFill>
            </a:ln>
          </c:spPr>
          <c:marker>
            <c:symbol val="square"/>
            <c:size val="11"/>
            <c:spPr>
              <a:solidFill>
                <a:srgbClr val="FF0000"/>
              </a:solidFill>
              <a:ln>
                <a:solidFill>
                  <a:srgbClr val="FF0000"/>
                </a:solidFill>
              </a:ln>
            </c:spPr>
          </c:marker>
          <c:cat>
            <c:strRef>
              <c:f>Male_Weights_All!$A$19:$A$23</c:f>
              <c:strCache>
                <c:ptCount val="5"/>
                <c:pt idx="0">
                  <c:v>0.5</c:v>
                </c:pt>
                <c:pt idx="1">
                  <c:v>1</c:v>
                </c:pt>
                <c:pt idx="2">
                  <c:v>2-3</c:v>
                </c:pt>
                <c:pt idx="3">
                  <c:v>4-5</c:v>
                </c:pt>
                <c:pt idx="4">
                  <c:v>6+</c:v>
                </c:pt>
              </c:strCache>
            </c:strRef>
          </c:cat>
          <c:val>
            <c:numRef>
              <c:f>Male_Weights_All!$C$19:$C$23</c:f>
              <c:numCache>
                <c:formatCode>0.00</c:formatCode>
                <c:ptCount val="5"/>
                <c:pt idx="0" formatCode="General">
                  <c:v>40.340000000000003</c:v>
                </c:pt>
                <c:pt idx="1">
                  <c:v>89.08</c:v>
                </c:pt>
                <c:pt idx="2">
                  <c:v>126.65</c:v>
                </c:pt>
                <c:pt idx="3">
                  <c:v>158.09</c:v>
                </c:pt>
                <c:pt idx="4">
                  <c:v>167.19</c:v>
                </c:pt>
              </c:numCache>
            </c:numRef>
          </c:val>
          <c:smooth val="0"/>
        </c:ser>
        <c:ser>
          <c:idx val="2"/>
          <c:order val="2"/>
          <c:tx>
            <c:strRef>
              <c:f>Male_Weights_All!$D$18</c:f>
              <c:strCache>
                <c:ptCount val="1"/>
                <c:pt idx="0">
                  <c:v>Buena Vista</c:v>
                </c:pt>
              </c:strCache>
            </c:strRef>
          </c:tx>
          <c:spPr>
            <a:ln w="38100">
              <a:solidFill>
                <a:schemeClr val="accent6">
                  <a:lumMod val="75000"/>
                </a:schemeClr>
              </a:solidFill>
            </a:ln>
          </c:spPr>
          <c:marker>
            <c:symbol val="triangle"/>
            <c:size val="11"/>
            <c:spPr>
              <a:solidFill>
                <a:schemeClr val="accent6">
                  <a:lumMod val="75000"/>
                </a:schemeClr>
              </a:solidFill>
              <a:ln>
                <a:solidFill>
                  <a:schemeClr val="accent6">
                    <a:lumMod val="75000"/>
                  </a:schemeClr>
                </a:solidFill>
              </a:ln>
            </c:spPr>
          </c:marker>
          <c:cat>
            <c:strRef>
              <c:f>Male_Weights_All!$A$19:$A$23</c:f>
              <c:strCache>
                <c:ptCount val="5"/>
                <c:pt idx="0">
                  <c:v>0.5</c:v>
                </c:pt>
                <c:pt idx="1">
                  <c:v>1</c:v>
                </c:pt>
                <c:pt idx="2">
                  <c:v>2-3</c:v>
                </c:pt>
                <c:pt idx="3">
                  <c:v>4-5</c:v>
                </c:pt>
                <c:pt idx="4">
                  <c:v>6+</c:v>
                </c:pt>
              </c:strCache>
            </c:strRef>
          </c:cat>
          <c:val>
            <c:numRef>
              <c:f>Male_Weights_All!$D$19:$D$23</c:f>
              <c:numCache>
                <c:formatCode>0.00</c:formatCode>
                <c:ptCount val="5"/>
                <c:pt idx="0" formatCode="General">
                  <c:v>45.73</c:v>
                </c:pt>
                <c:pt idx="1">
                  <c:v>72.900000000000006</c:v>
                </c:pt>
                <c:pt idx="2">
                  <c:v>116.6</c:v>
                </c:pt>
                <c:pt idx="3">
                  <c:v>147.97</c:v>
                </c:pt>
                <c:pt idx="4">
                  <c:v>159.99</c:v>
                </c:pt>
              </c:numCache>
            </c:numRef>
          </c:val>
          <c:smooth val="0"/>
        </c:ser>
        <c:ser>
          <c:idx val="3"/>
          <c:order val="3"/>
          <c:tx>
            <c:strRef>
              <c:f>Male_Weights_All!$E$18</c:f>
              <c:strCache>
                <c:ptCount val="1"/>
                <c:pt idx="0">
                  <c:v>San Antonio Viejo</c:v>
                </c:pt>
              </c:strCache>
            </c:strRef>
          </c:tx>
          <c:spPr>
            <a:ln w="38100">
              <a:solidFill>
                <a:srgbClr val="00682F"/>
              </a:solidFill>
            </a:ln>
          </c:spPr>
          <c:marker>
            <c:symbol val="circle"/>
            <c:size val="11"/>
            <c:spPr>
              <a:solidFill>
                <a:srgbClr val="00682F"/>
              </a:solidFill>
              <a:ln>
                <a:solidFill>
                  <a:srgbClr val="00682F"/>
                </a:solidFill>
              </a:ln>
            </c:spPr>
          </c:marker>
          <c:cat>
            <c:strRef>
              <c:f>Male_Weights_All!$A$19:$A$23</c:f>
              <c:strCache>
                <c:ptCount val="5"/>
                <c:pt idx="0">
                  <c:v>0.5</c:v>
                </c:pt>
                <c:pt idx="1">
                  <c:v>1</c:v>
                </c:pt>
                <c:pt idx="2">
                  <c:v>2-3</c:v>
                </c:pt>
                <c:pt idx="3">
                  <c:v>4-5</c:v>
                </c:pt>
                <c:pt idx="4">
                  <c:v>6+</c:v>
                </c:pt>
              </c:strCache>
            </c:strRef>
          </c:cat>
          <c:val>
            <c:numRef>
              <c:f>Male_Weights_All!$E$19:$E$23</c:f>
              <c:numCache>
                <c:formatCode>0.00</c:formatCode>
                <c:ptCount val="5"/>
                <c:pt idx="0" formatCode="General">
                  <c:v>47.96</c:v>
                </c:pt>
                <c:pt idx="1">
                  <c:v>84.59</c:v>
                </c:pt>
                <c:pt idx="2">
                  <c:v>126.72</c:v>
                </c:pt>
                <c:pt idx="3">
                  <c:v>163.96</c:v>
                </c:pt>
                <c:pt idx="4">
                  <c:v>172.35</c:v>
                </c:pt>
              </c:numCache>
            </c:numRef>
          </c:val>
          <c:smooth val="0"/>
        </c:ser>
        <c:dLbls>
          <c:showLegendKey val="0"/>
          <c:showVal val="0"/>
          <c:showCatName val="0"/>
          <c:showSerName val="0"/>
          <c:showPercent val="0"/>
          <c:showBubbleSize val="0"/>
        </c:dLbls>
        <c:marker val="1"/>
        <c:smooth val="0"/>
        <c:axId val="156543504"/>
        <c:axId val="156543896"/>
      </c:lineChart>
      <c:catAx>
        <c:axId val="156543504"/>
        <c:scaling>
          <c:orientation val="minMax"/>
        </c:scaling>
        <c:delete val="0"/>
        <c:axPos val="b"/>
        <c:title>
          <c:tx>
            <c:rich>
              <a:bodyPr/>
              <a:lstStyle/>
              <a:p>
                <a:pPr>
                  <a:defRPr sz="2400"/>
                </a:pPr>
                <a:r>
                  <a:rPr lang="en-US" sz="2400" dirty="0"/>
                  <a:t>Age </a:t>
                </a:r>
                <a:r>
                  <a:rPr lang="en-US" sz="2400" dirty="0" smtClean="0"/>
                  <a:t>Class (Years)</a:t>
                </a:r>
                <a:endParaRPr lang="en-US" sz="2400" dirty="0"/>
              </a:p>
            </c:rich>
          </c:tx>
          <c:layout>
            <c:manualLayout>
              <c:xMode val="edge"/>
              <c:yMode val="edge"/>
              <c:x val="0.45869258530183732"/>
              <c:y val="0.93944488188976349"/>
            </c:manualLayout>
          </c:layout>
          <c:overlay val="0"/>
        </c:title>
        <c:numFmt formatCode="General" sourceLinked="1"/>
        <c:majorTickMark val="none"/>
        <c:minorTickMark val="none"/>
        <c:tickLblPos val="nextTo"/>
        <c:spPr>
          <a:ln w="25400">
            <a:solidFill>
              <a:schemeClr val="tx1"/>
            </a:solidFill>
          </a:ln>
        </c:spPr>
        <c:txPr>
          <a:bodyPr/>
          <a:lstStyle/>
          <a:p>
            <a:pPr>
              <a:defRPr sz="2400"/>
            </a:pPr>
            <a:endParaRPr lang="en-US"/>
          </a:p>
        </c:txPr>
        <c:crossAx val="156543896"/>
        <c:crosses val="autoZero"/>
        <c:auto val="1"/>
        <c:lblAlgn val="ctr"/>
        <c:lblOffset val="100"/>
        <c:noMultiLvlLbl val="0"/>
      </c:catAx>
      <c:valAx>
        <c:axId val="156543896"/>
        <c:scaling>
          <c:orientation val="minMax"/>
          <c:max val="180"/>
          <c:min val="30"/>
        </c:scaling>
        <c:delete val="0"/>
        <c:axPos val="l"/>
        <c:title>
          <c:tx>
            <c:rich>
              <a:bodyPr/>
              <a:lstStyle/>
              <a:p>
                <a:pPr>
                  <a:defRPr sz="2400"/>
                </a:pPr>
                <a:r>
                  <a:rPr lang="en-US" sz="2400" dirty="0" smtClean="0"/>
                  <a:t>Body Weight</a:t>
                </a:r>
                <a:r>
                  <a:rPr lang="en-US" sz="2400" baseline="0" dirty="0" smtClean="0"/>
                  <a:t> (</a:t>
                </a:r>
                <a:r>
                  <a:rPr lang="en-US" sz="2400" baseline="0" dirty="0" err="1" smtClean="0"/>
                  <a:t>lb</a:t>
                </a:r>
                <a:r>
                  <a:rPr lang="en-US" sz="2400" baseline="0" dirty="0" smtClean="0"/>
                  <a:t>)</a:t>
                </a:r>
                <a:endParaRPr lang="en-US" sz="2400" dirty="0"/>
              </a:p>
            </c:rich>
          </c:tx>
          <c:layout>
            <c:manualLayout>
              <c:xMode val="edge"/>
              <c:yMode val="edge"/>
              <c:x val="2.4059492563429697E-4"/>
              <c:y val="0.34519466316710495"/>
            </c:manualLayout>
          </c:layout>
          <c:overlay val="0"/>
        </c:title>
        <c:numFmt formatCode="0" sourceLinked="0"/>
        <c:majorTickMark val="out"/>
        <c:minorTickMark val="none"/>
        <c:tickLblPos val="nextTo"/>
        <c:spPr>
          <a:ln w="25400">
            <a:solidFill>
              <a:schemeClr val="tx1"/>
            </a:solidFill>
          </a:ln>
        </c:spPr>
        <c:txPr>
          <a:bodyPr/>
          <a:lstStyle/>
          <a:p>
            <a:pPr>
              <a:defRPr sz="2400"/>
            </a:pPr>
            <a:endParaRPr lang="en-US"/>
          </a:p>
        </c:txPr>
        <c:crossAx val="156543504"/>
        <c:crosses val="autoZero"/>
        <c:crossBetween val="between"/>
        <c:majorUnit val="20"/>
      </c:valAx>
      <c:spPr>
        <a:solidFill>
          <a:schemeClr val="bg1"/>
        </a:solidFill>
      </c:spPr>
    </c:plotArea>
    <c:legend>
      <c:legendPos val="r"/>
      <c:layout>
        <c:manualLayout>
          <c:xMode val="edge"/>
          <c:yMode val="edge"/>
          <c:x val="0.6989108705161855"/>
          <c:y val="0.49860950714494023"/>
          <c:w val="0.28398304899387578"/>
          <c:h val="0.2672107457156091"/>
        </c:manualLayout>
      </c:layout>
      <c:overlay val="0"/>
      <c:txPr>
        <a:bodyPr/>
        <a:lstStyle/>
        <a:p>
          <a:pPr>
            <a:defRPr sz="2400" b="1"/>
          </a:pPr>
          <a:endParaRPr lang="en-US"/>
        </a:p>
      </c:txPr>
    </c:legend>
    <c:plotVisOnly val="1"/>
    <c:dispBlanksAs val="gap"/>
    <c:showDLblsOverMax val="0"/>
  </c:chart>
  <c:spPr>
    <a:solidFill>
      <a:schemeClr val="bg1"/>
    </a:solidFill>
    <a:ln w="25400">
      <a:no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600"/>
            </a:pPr>
            <a:r>
              <a:rPr lang="en-US" sz="3600" dirty="0"/>
              <a:t>Gross Boone </a:t>
            </a:r>
            <a:r>
              <a:rPr lang="en-US" sz="3600" dirty="0" smtClean="0"/>
              <a:t>&amp; </a:t>
            </a:r>
            <a:r>
              <a:rPr lang="en-US" sz="3600" dirty="0"/>
              <a:t>Crockett</a:t>
            </a:r>
            <a:r>
              <a:rPr lang="en-US" sz="3600" baseline="0" dirty="0"/>
              <a:t> </a:t>
            </a:r>
            <a:r>
              <a:rPr lang="en-US" sz="3600" baseline="0" dirty="0" smtClean="0"/>
              <a:t>Score</a:t>
            </a:r>
          </a:p>
        </c:rich>
      </c:tx>
      <c:layout>
        <c:manualLayout>
          <c:xMode val="edge"/>
          <c:yMode val="edge"/>
          <c:x val="0.19864577865266841"/>
          <c:y val="1.8518518518518519E-3"/>
        </c:manualLayout>
      </c:layout>
      <c:overlay val="0"/>
    </c:title>
    <c:autoTitleDeleted val="0"/>
    <c:plotArea>
      <c:layout>
        <c:manualLayout>
          <c:layoutTarget val="inner"/>
          <c:xMode val="edge"/>
          <c:yMode val="edge"/>
          <c:x val="0.12910837707786527"/>
          <c:y val="6.759725867599882E-2"/>
          <c:w val="0.84573873578302716"/>
          <c:h val="0.78677011964413535"/>
        </c:manualLayout>
      </c:layout>
      <c:lineChart>
        <c:grouping val="standard"/>
        <c:varyColors val="0"/>
        <c:ser>
          <c:idx val="0"/>
          <c:order val="0"/>
          <c:tx>
            <c:strRef>
              <c:f>Antler_All!$B$2</c:f>
              <c:strCache>
                <c:ptCount val="1"/>
                <c:pt idx="0">
                  <c:v>El Sauz</c:v>
                </c:pt>
              </c:strCache>
            </c:strRef>
          </c:tx>
          <c:spPr>
            <a:ln w="38100">
              <a:solidFill>
                <a:schemeClr val="bg2">
                  <a:lumMod val="10000"/>
                </a:schemeClr>
              </a:solidFill>
            </a:ln>
          </c:spPr>
          <c:marker>
            <c:symbol val="diamond"/>
            <c:size val="12"/>
            <c:spPr>
              <a:solidFill>
                <a:schemeClr val="bg2">
                  <a:lumMod val="10000"/>
                </a:schemeClr>
              </a:solidFill>
              <a:ln>
                <a:solidFill>
                  <a:schemeClr val="bg2">
                    <a:lumMod val="10000"/>
                  </a:schemeClr>
                </a:solidFill>
              </a:ln>
            </c:spPr>
          </c:marker>
          <c:cat>
            <c:strRef>
              <c:f>Antler_All!$A$3:$A$6</c:f>
              <c:strCache>
                <c:ptCount val="4"/>
                <c:pt idx="0">
                  <c:v>1</c:v>
                </c:pt>
                <c:pt idx="1">
                  <c:v>2-3</c:v>
                </c:pt>
                <c:pt idx="2">
                  <c:v>4-5</c:v>
                </c:pt>
                <c:pt idx="3">
                  <c:v>6+</c:v>
                </c:pt>
              </c:strCache>
            </c:strRef>
          </c:cat>
          <c:val>
            <c:numRef>
              <c:f>Antler_All!$B$3:$B$6</c:f>
              <c:numCache>
                <c:formatCode>0.00</c:formatCode>
                <c:ptCount val="4"/>
                <c:pt idx="0">
                  <c:v>26.103000000000002</c:v>
                </c:pt>
                <c:pt idx="1">
                  <c:v>67.52</c:v>
                </c:pt>
                <c:pt idx="2">
                  <c:v>101.81</c:v>
                </c:pt>
                <c:pt idx="3">
                  <c:v>116.76</c:v>
                </c:pt>
              </c:numCache>
            </c:numRef>
          </c:val>
          <c:smooth val="0"/>
        </c:ser>
        <c:ser>
          <c:idx val="1"/>
          <c:order val="1"/>
          <c:tx>
            <c:strRef>
              <c:f>Antler_All!$C$2</c:f>
              <c:strCache>
                <c:ptCount val="1"/>
                <c:pt idx="0">
                  <c:v>Santa Rosa</c:v>
                </c:pt>
              </c:strCache>
            </c:strRef>
          </c:tx>
          <c:spPr>
            <a:ln w="38100">
              <a:solidFill>
                <a:srgbClr val="FF0000"/>
              </a:solidFill>
            </a:ln>
          </c:spPr>
          <c:marker>
            <c:symbol val="square"/>
            <c:size val="11"/>
            <c:spPr>
              <a:solidFill>
                <a:srgbClr val="FF0000"/>
              </a:solidFill>
              <a:ln>
                <a:solidFill>
                  <a:srgbClr val="FF0000"/>
                </a:solidFill>
              </a:ln>
            </c:spPr>
          </c:marker>
          <c:cat>
            <c:strRef>
              <c:f>Antler_All!$A$3:$A$6</c:f>
              <c:strCache>
                <c:ptCount val="4"/>
                <c:pt idx="0">
                  <c:v>1</c:v>
                </c:pt>
                <c:pt idx="1">
                  <c:v>2-3</c:v>
                </c:pt>
                <c:pt idx="2">
                  <c:v>4-5</c:v>
                </c:pt>
                <c:pt idx="3">
                  <c:v>6+</c:v>
                </c:pt>
              </c:strCache>
            </c:strRef>
          </c:cat>
          <c:val>
            <c:numRef>
              <c:f>Antler_All!$C$3:$C$6</c:f>
              <c:numCache>
                <c:formatCode>0.00</c:formatCode>
                <c:ptCount val="4"/>
                <c:pt idx="0">
                  <c:v>34.091000000000001</c:v>
                </c:pt>
                <c:pt idx="1">
                  <c:v>78.27</c:v>
                </c:pt>
                <c:pt idx="2">
                  <c:v>117.24</c:v>
                </c:pt>
                <c:pt idx="3">
                  <c:v>129.51</c:v>
                </c:pt>
              </c:numCache>
            </c:numRef>
          </c:val>
          <c:smooth val="0"/>
        </c:ser>
        <c:ser>
          <c:idx val="2"/>
          <c:order val="2"/>
          <c:tx>
            <c:strRef>
              <c:f>Antler_All!$D$2</c:f>
              <c:strCache>
                <c:ptCount val="1"/>
                <c:pt idx="0">
                  <c:v>Buena Vista</c:v>
                </c:pt>
              </c:strCache>
            </c:strRef>
          </c:tx>
          <c:spPr>
            <a:ln w="38100">
              <a:solidFill>
                <a:schemeClr val="accent6">
                  <a:lumMod val="75000"/>
                </a:schemeClr>
              </a:solidFill>
            </a:ln>
          </c:spPr>
          <c:marker>
            <c:symbol val="triangle"/>
            <c:size val="12"/>
            <c:spPr>
              <a:solidFill>
                <a:schemeClr val="accent6">
                  <a:lumMod val="75000"/>
                </a:schemeClr>
              </a:solidFill>
              <a:ln>
                <a:solidFill>
                  <a:schemeClr val="accent6">
                    <a:lumMod val="75000"/>
                  </a:schemeClr>
                </a:solidFill>
              </a:ln>
            </c:spPr>
          </c:marker>
          <c:cat>
            <c:strRef>
              <c:f>Antler_All!$A$3:$A$6</c:f>
              <c:strCache>
                <c:ptCount val="4"/>
                <c:pt idx="0">
                  <c:v>1</c:v>
                </c:pt>
                <c:pt idx="1">
                  <c:v>2-3</c:v>
                </c:pt>
                <c:pt idx="2">
                  <c:v>4-5</c:v>
                </c:pt>
                <c:pt idx="3">
                  <c:v>6+</c:v>
                </c:pt>
              </c:strCache>
            </c:strRef>
          </c:cat>
          <c:val>
            <c:numRef>
              <c:f>Antler_All!$D$3:$D$6</c:f>
              <c:numCache>
                <c:formatCode>0.00</c:formatCode>
                <c:ptCount val="4"/>
                <c:pt idx="0">
                  <c:v>17.245000000000001</c:v>
                </c:pt>
                <c:pt idx="1">
                  <c:v>74.239999999999995</c:v>
                </c:pt>
                <c:pt idx="2">
                  <c:v>107.36</c:v>
                </c:pt>
                <c:pt idx="3">
                  <c:v>117.36</c:v>
                </c:pt>
              </c:numCache>
            </c:numRef>
          </c:val>
          <c:smooth val="0"/>
        </c:ser>
        <c:ser>
          <c:idx val="3"/>
          <c:order val="3"/>
          <c:tx>
            <c:strRef>
              <c:f>Antler_All!$E$2</c:f>
              <c:strCache>
                <c:ptCount val="1"/>
                <c:pt idx="0">
                  <c:v>San Antonio Viejo</c:v>
                </c:pt>
              </c:strCache>
            </c:strRef>
          </c:tx>
          <c:spPr>
            <a:ln w="38100">
              <a:solidFill>
                <a:srgbClr val="146410"/>
              </a:solidFill>
            </a:ln>
          </c:spPr>
          <c:marker>
            <c:symbol val="circle"/>
            <c:size val="12"/>
            <c:spPr>
              <a:solidFill>
                <a:srgbClr val="175D2E"/>
              </a:solidFill>
              <a:ln w="9525">
                <a:solidFill>
                  <a:srgbClr val="175D2E"/>
                </a:solidFill>
              </a:ln>
            </c:spPr>
          </c:marker>
          <c:cat>
            <c:strRef>
              <c:f>Antler_All!$A$3:$A$6</c:f>
              <c:strCache>
                <c:ptCount val="4"/>
                <c:pt idx="0">
                  <c:v>1</c:v>
                </c:pt>
                <c:pt idx="1">
                  <c:v>2-3</c:v>
                </c:pt>
                <c:pt idx="2">
                  <c:v>4-5</c:v>
                </c:pt>
                <c:pt idx="3">
                  <c:v>6+</c:v>
                </c:pt>
              </c:strCache>
            </c:strRef>
          </c:cat>
          <c:val>
            <c:numRef>
              <c:f>Antler_All!$E$3:$E$6</c:f>
              <c:numCache>
                <c:formatCode>0.00</c:formatCode>
                <c:ptCount val="4"/>
                <c:pt idx="0">
                  <c:v>23.867000000000001</c:v>
                </c:pt>
                <c:pt idx="1">
                  <c:v>78.290000000000006</c:v>
                </c:pt>
                <c:pt idx="2">
                  <c:v>119.39</c:v>
                </c:pt>
                <c:pt idx="3">
                  <c:v>127.85</c:v>
                </c:pt>
              </c:numCache>
            </c:numRef>
          </c:val>
          <c:smooth val="0"/>
        </c:ser>
        <c:dLbls>
          <c:showLegendKey val="0"/>
          <c:showVal val="0"/>
          <c:showCatName val="0"/>
          <c:showSerName val="0"/>
          <c:showPercent val="0"/>
          <c:showBubbleSize val="0"/>
        </c:dLbls>
        <c:marker val="1"/>
        <c:smooth val="0"/>
        <c:axId val="159337344"/>
        <c:axId val="159337736"/>
      </c:lineChart>
      <c:catAx>
        <c:axId val="159337344"/>
        <c:scaling>
          <c:orientation val="minMax"/>
        </c:scaling>
        <c:delete val="0"/>
        <c:axPos val="b"/>
        <c:title>
          <c:tx>
            <c:rich>
              <a:bodyPr/>
              <a:lstStyle/>
              <a:p>
                <a:pPr>
                  <a:defRPr sz="2400"/>
                </a:pPr>
                <a:r>
                  <a:rPr lang="en-US" sz="2400" dirty="0"/>
                  <a:t>Age </a:t>
                </a:r>
                <a:r>
                  <a:rPr lang="en-US" sz="2400" dirty="0" smtClean="0"/>
                  <a:t>Class (Years)</a:t>
                </a:r>
                <a:endParaRPr lang="en-US" sz="2400" dirty="0"/>
              </a:p>
            </c:rich>
          </c:tx>
          <c:layout>
            <c:manualLayout>
              <c:xMode val="edge"/>
              <c:yMode val="edge"/>
              <c:x val="0.45530710233077182"/>
              <c:y val="0.94019437153689411"/>
            </c:manualLayout>
          </c:layout>
          <c:overlay val="0"/>
        </c:title>
        <c:numFmt formatCode="General" sourceLinked="0"/>
        <c:majorTickMark val="none"/>
        <c:minorTickMark val="none"/>
        <c:tickLblPos val="nextTo"/>
        <c:spPr>
          <a:ln w="25400">
            <a:solidFill>
              <a:schemeClr val="tx1"/>
            </a:solidFill>
          </a:ln>
        </c:spPr>
        <c:txPr>
          <a:bodyPr/>
          <a:lstStyle/>
          <a:p>
            <a:pPr>
              <a:defRPr sz="2400"/>
            </a:pPr>
            <a:endParaRPr lang="en-US"/>
          </a:p>
        </c:txPr>
        <c:crossAx val="159337736"/>
        <c:crosses val="autoZero"/>
        <c:auto val="1"/>
        <c:lblAlgn val="ctr"/>
        <c:lblOffset val="100"/>
        <c:noMultiLvlLbl val="0"/>
      </c:catAx>
      <c:valAx>
        <c:axId val="159337736"/>
        <c:scaling>
          <c:orientation val="minMax"/>
          <c:max val="140"/>
        </c:scaling>
        <c:delete val="0"/>
        <c:axPos val="l"/>
        <c:title>
          <c:tx>
            <c:rich>
              <a:bodyPr/>
              <a:lstStyle/>
              <a:p>
                <a:pPr>
                  <a:defRPr sz="2400"/>
                </a:pPr>
                <a:r>
                  <a:rPr lang="en-US" sz="2400" dirty="0"/>
                  <a:t>Gross Boone and Crockett Score </a:t>
                </a:r>
              </a:p>
            </c:rich>
          </c:tx>
          <c:layout>
            <c:manualLayout>
              <c:xMode val="edge"/>
              <c:yMode val="edge"/>
              <c:x val="2.777777777777816E-3"/>
              <c:y val="0.16384324876057171"/>
            </c:manualLayout>
          </c:layout>
          <c:overlay val="0"/>
        </c:title>
        <c:numFmt formatCode="0" sourceLinked="0"/>
        <c:majorTickMark val="out"/>
        <c:minorTickMark val="none"/>
        <c:tickLblPos val="nextTo"/>
        <c:spPr>
          <a:ln w="25400">
            <a:solidFill>
              <a:schemeClr val="tx1"/>
            </a:solidFill>
          </a:ln>
        </c:spPr>
        <c:txPr>
          <a:bodyPr/>
          <a:lstStyle/>
          <a:p>
            <a:pPr>
              <a:defRPr sz="2400"/>
            </a:pPr>
            <a:endParaRPr lang="en-US"/>
          </a:p>
        </c:txPr>
        <c:crossAx val="159337344"/>
        <c:crosses val="autoZero"/>
        <c:crossBetween val="between"/>
        <c:majorUnit val="20"/>
      </c:valAx>
      <c:spPr>
        <a:noFill/>
      </c:spPr>
    </c:plotArea>
    <c:legend>
      <c:legendPos val="r"/>
      <c:layout>
        <c:manualLayout>
          <c:xMode val="edge"/>
          <c:yMode val="edge"/>
          <c:x val="0.69086898512685913"/>
          <c:y val="0.49945946340040831"/>
          <c:w val="0.29568143044619416"/>
          <c:h val="0.2721292264937471"/>
        </c:manualLayout>
      </c:layout>
      <c:overlay val="0"/>
      <c:txPr>
        <a:bodyPr/>
        <a:lstStyle/>
        <a:p>
          <a:pPr>
            <a:defRPr sz="2400" b="1"/>
          </a:pPr>
          <a:endParaRPr lang="en-US"/>
        </a:p>
      </c:txPr>
    </c:legend>
    <c:plotVisOnly val="1"/>
    <c:dispBlanksAs val="gap"/>
    <c:showDLblsOverMax val="0"/>
  </c:chart>
  <c:spPr>
    <a:solidFill>
      <a:schemeClr val="bg1"/>
    </a:solidFill>
    <a:ln w="25400">
      <a:noFill/>
    </a:ln>
  </c:sp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trendline>
            <c:spPr>
              <a:ln w="19050" cap="rnd">
                <a:solidFill>
                  <a:srgbClr val="00B0F0"/>
                </a:solidFill>
              </a:ln>
              <a:effectLst/>
            </c:spPr>
            <c:trendlineType val="movingAvg"/>
            <c:period val="2"/>
            <c:dispRSqr val="0"/>
            <c:dispEq val="0"/>
          </c:trendline>
          <c:cat>
            <c:strRef>
              <c:f>Sheet2!$P$3:$P$13</c:f>
              <c:strCache>
                <c:ptCount val="11"/>
                <c:pt idx="0">
                  <c:v>70</c:v>
                </c:pt>
                <c:pt idx="1">
                  <c:v>80</c:v>
                </c:pt>
                <c:pt idx="2">
                  <c:v>90</c:v>
                </c:pt>
                <c:pt idx="3">
                  <c:v>100</c:v>
                </c:pt>
                <c:pt idx="4">
                  <c:v>110</c:v>
                </c:pt>
                <c:pt idx="5">
                  <c:v>120</c:v>
                </c:pt>
                <c:pt idx="6">
                  <c:v>130</c:v>
                </c:pt>
                <c:pt idx="7">
                  <c:v>140</c:v>
                </c:pt>
                <c:pt idx="8">
                  <c:v>150</c:v>
                </c:pt>
                <c:pt idx="9">
                  <c:v>160</c:v>
                </c:pt>
                <c:pt idx="10">
                  <c:v>170+</c:v>
                </c:pt>
              </c:strCache>
            </c:strRef>
          </c:cat>
          <c:val>
            <c:numRef>
              <c:f>Sheet2!$R$3:$R$14</c:f>
              <c:numCache>
                <c:formatCode>General</c:formatCode>
                <c:ptCount val="12"/>
                <c:pt idx="0">
                  <c:v>2</c:v>
                </c:pt>
                <c:pt idx="1">
                  <c:v>1</c:v>
                </c:pt>
                <c:pt idx="2">
                  <c:v>7</c:v>
                </c:pt>
                <c:pt idx="3">
                  <c:v>16</c:v>
                </c:pt>
                <c:pt idx="4">
                  <c:v>29</c:v>
                </c:pt>
                <c:pt idx="5">
                  <c:v>22</c:v>
                </c:pt>
                <c:pt idx="6">
                  <c:v>8</c:v>
                </c:pt>
                <c:pt idx="7">
                  <c:v>7</c:v>
                </c:pt>
                <c:pt idx="8">
                  <c:v>2</c:v>
                </c:pt>
              </c:numCache>
            </c:numRef>
          </c:val>
        </c:ser>
        <c:dLbls>
          <c:showLegendKey val="0"/>
          <c:showVal val="0"/>
          <c:showCatName val="0"/>
          <c:showSerName val="0"/>
          <c:showPercent val="0"/>
          <c:showBubbleSize val="0"/>
        </c:dLbls>
        <c:gapWidth val="100"/>
        <c:overlap val="-24"/>
        <c:axId val="159338520"/>
        <c:axId val="159338912"/>
      </c:barChart>
      <c:catAx>
        <c:axId val="159338520"/>
        <c:scaling>
          <c:orientation val="minMax"/>
        </c:scaling>
        <c:delete val="0"/>
        <c:axPos val="b"/>
        <c:title>
          <c:tx>
            <c:rich>
              <a:bodyPr rot="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sz="1200"/>
                  <a:t>Gross B&amp;C Score</a:t>
                </a:r>
              </a:p>
            </c:rich>
          </c:tx>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en-US"/>
          </a:p>
        </c:txPr>
        <c:crossAx val="159338912"/>
        <c:crosses val="autoZero"/>
        <c:auto val="1"/>
        <c:lblAlgn val="ctr"/>
        <c:lblOffset val="100"/>
        <c:noMultiLvlLbl val="0"/>
      </c:catAx>
      <c:valAx>
        <c:axId val="15933891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sz="1200"/>
                  <a:t>Number of Mature Deer</a:t>
                </a:r>
              </a:p>
            </c:rich>
          </c:tx>
          <c:layout/>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en-US"/>
          </a:p>
        </c:txPr>
        <c:crossAx val="15933852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trendline>
            <c:spPr>
              <a:ln w="19050" cap="rnd">
                <a:solidFill>
                  <a:schemeClr val="accent2"/>
                </a:solidFill>
              </a:ln>
              <a:effectLst/>
            </c:spPr>
            <c:trendlineType val="movingAvg"/>
            <c:period val="2"/>
            <c:dispRSqr val="0"/>
            <c:dispEq val="0"/>
          </c:trendline>
          <c:cat>
            <c:strRef>
              <c:f>Sheet2!$O$141:$O$151</c:f>
              <c:strCache>
                <c:ptCount val="11"/>
                <c:pt idx="0">
                  <c:v>70</c:v>
                </c:pt>
                <c:pt idx="1">
                  <c:v>80</c:v>
                </c:pt>
                <c:pt idx="2">
                  <c:v>90</c:v>
                </c:pt>
                <c:pt idx="3">
                  <c:v>100</c:v>
                </c:pt>
                <c:pt idx="4">
                  <c:v>110</c:v>
                </c:pt>
                <c:pt idx="5">
                  <c:v>120</c:v>
                </c:pt>
                <c:pt idx="6">
                  <c:v>130</c:v>
                </c:pt>
                <c:pt idx="7">
                  <c:v>140</c:v>
                </c:pt>
                <c:pt idx="8">
                  <c:v>150</c:v>
                </c:pt>
                <c:pt idx="9">
                  <c:v>160</c:v>
                </c:pt>
                <c:pt idx="10">
                  <c:v>170+</c:v>
                </c:pt>
              </c:strCache>
            </c:strRef>
          </c:cat>
          <c:val>
            <c:numRef>
              <c:f>Sheet2!$Q$141:$Q$151</c:f>
              <c:numCache>
                <c:formatCode>General</c:formatCode>
                <c:ptCount val="11"/>
                <c:pt idx="0">
                  <c:v>1</c:v>
                </c:pt>
                <c:pt idx="1">
                  <c:v>3</c:v>
                </c:pt>
                <c:pt idx="2">
                  <c:v>9</c:v>
                </c:pt>
                <c:pt idx="3">
                  <c:v>26</c:v>
                </c:pt>
                <c:pt idx="4">
                  <c:v>38</c:v>
                </c:pt>
                <c:pt idx="5">
                  <c:v>59</c:v>
                </c:pt>
                <c:pt idx="6">
                  <c:v>43</c:v>
                </c:pt>
                <c:pt idx="7">
                  <c:v>23</c:v>
                </c:pt>
                <c:pt idx="8">
                  <c:v>14</c:v>
                </c:pt>
                <c:pt idx="9">
                  <c:v>9</c:v>
                </c:pt>
                <c:pt idx="10">
                  <c:v>2</c:v>
                </c:pt>
              </c:numCache>
            </c:numRef>
          </c:val>
        </c:ser>
        <c:dLbls>
          <c:showLegendKey val="0"/>
          <c:showVal val="0"/>
          <c:showCatName val="0"/>
          <c:showSerName val="0"/>
          <c:showPercent val="0"/>
          <c:showBubbleSize val="0"/>
        </c:dLbls>
        <c:gapWidth val="100"/>
        <c:overlap val="-24"/>
        <c:axId val="159339696"/>
        <c:axId val="159340088"/>
      </c:barChart>
      <c:catAx>
        <c:axId val="159339696"/>
        <c:scaling>
          <c:orientation val="minMax"/>
        </c:scaling>
        <c:delete val="0"/>
        <c:axPos val="b"/>
        <c:title>
          <c:tx>
            <c:rich>
              <a:bodyPr rot="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sz="1200"/>
                  <a:t>Gross B&amp;C Score</a:t>
                </a:r>
              </a:p>
            </c:rich>
          </c:tx>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en-US"/>
          </a:p>
        </c:txPr>
        <c:crossAx val="159340088"/>
        <c:crosses val="autoZero"/>
        <c:auto val="1"/>
        <c:lblAlgn val="ctr"/>
        <c:lblOffset val="100"/>
        <c:noMultiLvlLbl val="0"/>
      </c:catAx>
      <c:valAx>
        <c:axId val="15934008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sz="1200"/>
                  <a:t>Number of Mature Deer</a:t>
                </a:r>
              </a:p>
            </c:rich>
          </c:tx>
          <c:layout>
            <c:manualLayout>
              <c:xMode val="edge"/>
              <c:yMode val="edge"/>
              <c:x val="1.8406961178045515E-2"/>
              <c:y val="0.30375218722659669"/>
            </c:manualLayout>
          </c:layout>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en-US"/>
          </a:p>
        </c:txPr>
        <c:crossAx val="15933969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0.18333</cdr:x>
      <cdr:y>0.23398</cdr:y>
    </cdr:from>
    <cdr:to>
      <cdr:x>0.55126</cdr:x>
      <cdr:y>0.77778</cdr:y>
    </cdr:to>
    <cdr:grpSp>
      <cdr:nvGrpSpPr>
        <cdr:cNvPr id="8" name="Group 7"/>
        <cdr:cNvGrpSpPr/>
      </cdr:nvGrpSpPr>
      <cdr:grpSpPr>
        <a:xfrm xmlns:a="http://schemas.openxmlformats.org/drawingml/2006/main">
          <a:off x="1676370" y="1604635"/>
          <a:ext cx="3364351" cy="3729380"/>
          <a:chOff x="2283064" y="1793393"/>
          <a:chExt cx="2945913" cy="3279329"/>
        </a:xfrm>
      </cdr:grpSpPr>
      <cdr:sp macro="" textlink="">
        <cdr:nvSpPr>
          <cdr:cNvPr id="2" name="Oval 1"/>
          <cdr:cNvSpPr/>
        </cdr:nvSpPr>
        <cdr:spPr>
          <a:xfrm xmlns:a="http://schemas.openxmlformats.org/drawingml/2006/main">
            <a:off x="5018728" y="1793393"/>
            <a:ext cx="210249" cy="262189"/>
          </a:xfrm>
          <a:prstGeom xmlns:a="http://schemas.openxmlformats.org/drawingml/2006/main" prst="ellipse">
            <a:avLst/>
          </a:prstGeom>
          <a:noFill xmlns:a="http://schemas.openxmlformats.org/drawingml/2006/main"/>
          <a:ln xmlns:a="http://schemas.openxmlformats.org/drawingml/2006/main" w="254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b="1" dirty="0"/>
          </a:p>
        </cdr:txBody>
      </cdr:sp>
      <cdr:sp macro="" textlink="">
        <cdr:nvSpPr>
          <cdr:cNvPr id="5" name="Oval 4"/>
          <cdr:cNvSpPr/>
        </cdr:nvSpPr>
        <cdr:spPr>
          <a:xfrm xmlns:a="http://schemas.openxmlformats.org/drawingml/2006/main">
            <a:off x="5018728" y="1908911"/>
            <a:ext cx="207070" cy="429782"/>
          </a:xfrm>
          <a:prstGeom xmlns:a="http://schemas.openxmlformats.org/drawingml/2006/main" prst="ellipse">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b="1" dirty="0"/>
          </a:p>
        </cdr:txBody>
      </cdr:sp>
      <cdr:sp macro="" textlink="">
        <cdr:nvSpPr>
          <cdr:cNvPr id="6" name="Oval 5"/>
          <cdr:cNvSpPr/>
        </cdr:nvSpPr>
        <cdr:spPr>
          <a:xfrm xmlns:a="http://schemas.openxmlformats.org/drawingml/2006/main" flipV="1">
            <a:off x="3617534" y="2578961"/>
            <a:ext cx="266894" cy="786494"/>
          </a:xfrm>
          <a:prstGeom xmlns:a="http://schemas.openxmlformats.org/drawingml/2006/main" prst="ellipse">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b="1" dirty="0"/>
          </a:p>
        </cdr:txBody>
      </cdr:sp>
      <cdr:sp macro="" textlink="">
        <cdr:nvSpPr>
          <cdr:cNvPr id="7" name="Oval 6"/>
          <cdr:cNvSpPr/>
        </cdr:nvSpPr>
        <cdr:spPr>
          <a:xfrm xmlns:a="http://schemas.openxmlformats.org/drawingml/2006/main" flipV="1">
            <a:off x="2283064" y="4536680"/>
            <a:ext cx="279129" cy="536042"/>
          </a:xfrm>
          <a:prstGeom xmlns:a="http://schemas.openxmlformats.org/drawingml/2006/main" prst="ellipse">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b="1" dirty="0"/>
          </a:p>
        </cdr:txBody>
      </cdr:sp>
    </cdr:grpSp>
  </cdr:relSizeAnchor>
  <cdr:relSizeAnchor xmlns:cdr="http://schemas.openxmlformats.org/drawingml/2006/chartDrawing">
    <cdr:from>
      <cdr:x>0.90833</cdr:x>
      <cdr:y>0.1</cdr:y>
    </cdr:from>
    <cdr:to>
      <cdr:x>0.91667</cdr:x>
      <cdr:y>0.22517</cdr:y>
    </cdr:to>
    <cdr:sp macro="" textlink="">
      <cdr:nvSpPr>
        <cdr:cNvPr id="16" name="Right Bracket 15"/>
        <cdr:cNvSpPr/>
      </cdr:nvSpPr>
      <cdr:spPr>
        <a:xfrm xmlns:a="http://schemas.openxmlformats.org/drawingml/2006/main">
          <a:off x="8305770" y="685800"/>
          <a:ext cx="76260" cy="858416"/>
        </a:xfrm>
        <a:prstGeom xmlns:a="http://schemas.openxmlformats.org/drawingml/2006/main" prst="rightBracket">
          <a:avLst/>
        </a:prstGeom>
        <a:ln xmlns:a="http://schemas.openxmlformats.org/drawingml/2006/main" w="254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0.19167</cdr:x>
      <cdr:y>0.74444</cdr:y>
    </cdr:from>
    <cdr:to>
      <cdr:x>0.225</cdr:x>
      <cdr:y>0.83084</cdr:y>
    </cdr:to>
    <cdr:sp macro="" textlink="">
      <cdr:nvSpPr>
        <cdr:cNvPr id="2" name="Oval 1"/>
        <cdr:cNvSpPr/>
      </cdr:nvSpPr>
      <cdr:spPr>
        <a:xfrm xmlns:a="http://schemas.openxmlformats.org/drawingml/2006/main" flipV="1">
          <a:off x="1752600" y="5105400"/>
          <a:ext cx="304800" cy="592531"/>
        </a:xfrm>
        <a:prstGeom xmlns:a="http://schemas.openxmlformats.org/drawingml/2006/main" prst="ellipse">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b="1" dirty="0"/>
        </a:p>
      </cdr:txBody>
    </cdr:sp>
  </cdr:relSizeAnchor>
  <cdr:relSizeAnchor xmlns:cdr="http://schemas.openxmlformats.org/drawingml/2006/chartDrawing">
    <cdr:from>
      <cdr:x>0.35833</cdr:x>
      <cdr:y>0.52222</cdr:y>
    </cdr:from>
    <cdr:to>
      <cdr:x>0.39167</cdr:x>
      <cdr:y>0.65163</cdr:y>
    </cdr:to>
    <cdr:sp macro="" textlink="">
      <cdr:nvSpPr>
        <cdr:cNvPr id="3" name="Oval 2"/>
        <cdr:cNvSpPr/>
      </cdr:nvSpPr>
      <cdr:spPr>
        <a:xfrm xmlns:a="http://schemas.openxmlformats.org/drawingml/2006/main">
          <a:off x="3276570" y="3581385"/>
          <a:ext cx="304830" cy="887494"/>
        </a:xfrm>
        <a:prstGeom xmlns:a="http://schemas.openxmlformats.org/drawingml/2006/main" prst="ellipse">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b="1" dirty="0"/>
        </a:p>
      </cdr:txBody>
    </cdr:sp>
  </cdr:relSizeAnchor>
  <cdr:relSizeAnchor xmlns:cdr="http://schemas.openxmlformats.org/drawingml/2006/chartDrawing">
    <cdr:from>
      <cdr:x>0.525</cdr:x>
      <cdr:y>0.32222</cdr:y>
    </cdr:from>
    <cdr:to>
      <cdr:x>0.56246</cdr:x>
      <cdr:y>0.37947</cdr:y>
    </cdr:to>
    <cdr:sp macro="" textlink="">
      <cdr:nvSpPr>
        <cdr:cNvPr id="5" name="Oval 4"/>
        <cdr:cNvSpPr/>
      </cdr:nvSpPr>
      <cdr:spPr>
        <a:xfrm xmlns:a="http://schemas.openxmlformats.org/drawingml/2006/main">
          <a:off x="4800600" y="2209800"/>
          <a:ext cx="342534" cy="392621"/>
        </a:xfrm>
        <a:prstGeom xmlns:a="http://schemas.openxmlformats.org/drawingml/2006/main" prst="ellipse">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b="1" dirty="0"/>
        </a:p>
      </cdr:txBody>
    </cdr:sp>
  </cdr:relSizeAnchor>
  <cdr:relSizeAnchor xmlns:cdr="http://schemas.openxmlformats.org/drawingml/2006/chartDrawing">
    <cdr:from>
      <cdr:x>0.69167</cdr:x>
      <cdr:y>0.13333</cdr:y>
    </cdr:from>
    <cdr:to>
      <cdr:x>0.72499</cdr:x>
      <cdr:y>0.20694</cdr:y>
    </cdr:to>
    <cdr:sp macro="" textlink="">
      <cdr:nvSpPr>
        <cdr:cNvPr id="9" name="Oval 8"/>
        <cdr:cNvSpPr/>
      </cdr:nvSpPr>
      <cdr:spPr>
        <a:xfrm xmlns:a="http://schemas.openxmlformats.org/drawingml/2006/main">
          <a:off x="6324600" y="914400"/>
          <a:ext cx="304740" cy="504818"/>
        </a:xfrm>
        <a:prstGeom xmlns:a="http://schemas.openxmlformats.org/drawingml/2006/main" prst="ellipse">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b="1" dirty="0"/>
        </a:p>
      </cdr:txBody>
    </cdr:sp>
  </cdr:relSizeAnchor>
  <cdr:relSizeAnchor xmlns:cdr="http://schemas.openxmlformats.org/drawingml/2006/chartDrawing">
    <cdr:from>
      <cdr:x>0.85833</cdr:x>
      <cdr:y>0.08889</cdr:y>
    </cdr:from>
    <cdr:to>
      <cdr:x>0.89281</cdr:x>
      <cdr:y>0.15948</cdr:y>
    </cdr:to>
    <cdr:sp macro="" textlink="">
      <cdr:nvSpPr>
        <cdr:cNvPr id="10" name="Oval 9"/>
        <cdr:cNvSpPr/>
      </cdr:nvSpPr>
      <cdr:spPr>
        <a:xfrm xmlns:a="http://schemas.openxmlformats.org/drawingml/2006/main">
          <a:off x="7848600" y="609600"/>
          <a:ext cx="315286" cy="484106"/>
        </a:xfrm>
        <a:prstGeom xmlns:a="http://schemas.openxmlformats.org/drawingml/2006/main" prst="ellipse">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b="1" dirty="0"/>
        </a:p>
      </cdr:txBody>
    </cdr:sp>
  </cdr:relSizeAnchor>
  <cdr:relSizeAnchor xmlns:cdr="http://schemas.openxmlformats.org/drawingml/2006/chartDrawing">
    <cdr:from>
      <cdr:x>0.13793</cdr:x>
      <cdr:y>0.12941</cdr:y>
    </cdr:from>
    <cdr:to>
      <cdr:x>0.2931</cdr:x>
      <cdr:y>0.20069</cdr:y>
    </cdr:to>
    <cdr:sp macro="" textlink="">
      <cdr:nvSpPr>
        <cdr:cNvPr id="7" name="TextBox 1"/>
        <cdr:cNvSpPr txBox="1"/>
      </cdr:nvSpPr>
      <cdr:spPr>
        <a:xfrm xmlns:a="http://schemas.openxmlformats.org/drawingml/2006/main">
          <a:off x="1219200" y="838200"/>
          <a:ext cx="1371600" cy="461665"/>
        </a:xfrm>
        <a:prstGeom xmlns:a="http://schemas.openxmlformats.org/drawingml/2006/main" prst="rect">
          <a:avLst/>
        </a:prstGeom>
        <a:noFill xmlns:a="http://schemas.openxmlformats.org/drawingml/2006/main"/>
        <a:ln xmlns:a="http://schemas.openxmlformats.org/drawingml/2006/main" w="25400">
          <a:solidFill>
            <a:schemeClr val="tx1"/>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i="1" dirty="0"/>
            <a:t>P</a:t>
          </a:r>
          <a:r>
            <a:rPr lang="en-US" sz="2400" dirty="0"/>
            <a:t> &lt;</a:t>
          </a:r>
          <a:r>
            <a:rPr lang="en-US" sz="2400" dirty="0" smtClean="0"/>
            <a:t> </a:t>
          </a:r>
          <a:r>
            <a:rPr lang="en-US" sz="2400" dirty="0"/>
            <a:t>0.01</a:t>
          </a:r>
        </a:p>
      </cdr:txBody>
    </cdr:sp>
  </cdr:relSizeAnchor>
  <cdr:relSizeAnchor xmlns:cdr="http://schemas.openxmlformats.org/drawingml/2006/chartDrawing">
    <cdr:from>
      <cdr:x>0.9</cdr:x>
      <cdr:y>0.1</cdr:y>
    </cdr:from>
    <cdr:to>
      <cdr:x>0.91111</cdr:x>
      <cdr:y>0.26667</cdr:y>
    </cdr:to>
    <cdr:sp macro="" textlink="">
      <cdr:nvSpPr>
        <cdr:cNvPr id="8" name="Right Bracket 7"/>
        <cdr:cNvSpPr/>
      </cdr:nvSpPr>
      <cdr:spPr>
        <a:xfrm xmlns:a="http://schemas.openxmlformats.org/drawingml/2006/main">
          <a:off x="8229600" y="685800"/>
          <a:ext cx="101600" cy="1143000"/>
        </a:xfrm>
        <a:prstGeom xmlns:a="http://schemas.openxmlformats.org/drawingml/2006/main" prst="rightBracket">
          <a:avLst/>
        </a:prstGeom>
        <a:ln xmlns:a="http://schemas.openxmlformats.org/drawingml/2006/main" w="254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0.90833</cdr:x>
      <cdr:y>0.15556</cdr:y>
    </cdr:from>
    <cdr:to>
      <cdr:x>1</cdr:x>
      <cdr:y>0.2139</cdr:y>
    </cdr:to>
    <cdr:sp macro="" textlink="">
      <cdr:nvSpPr>
        <cdr:cNvPr id="11" name="TextBox 7"/>
        <cdr:cNvSpPr txBox="1"/>
      </cdr:nvSpPr>
      <cdr:spPr>
        <a:xfrm xmlns:a="http://schemas.openxmlformats.org/drawingml/2006/main">
          <a:off x="8305800" y="1066800"/>
          <a:ext cx="838200"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smtClean="0"/>
            <a:t>30 lbs</a:t>
          </a:r>
          <a:endParaRPr lang="en-US" sz="20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0.43333</cdr:x>
      <cdr:y>0.1</cdr:y>
    </cdr:from>
    <cdr:to>
      <cdr:x>0.88333</cdr:x>
      <cdr:y>0.45814</cdr:y>
    </cdr:to>
    <cdr:grpSp>
      <cdr:nvGrpSpPr>
        <cdr:cNvPr id="9" name="Group 8"/>
        <cdr:cNvGrpSpPr/>
      </cdr:nvGrpSpPr>
      <cdr:grpSpPr>
        <a:xfrm xmlns:a="http://schemas.openxmlformats.org/drawingml/2006/main">
          <a:off x="3962370" y="685800"/>
          <a:ext cx="4114800" cy="2456124"/>
          <a:chOff x="5616847" y="727088"/>
          <a:chExt cx="5532532" cy="2456082"/>
        </a:xfrm>
      </cdr:grpSpPr>
      <cdr:sp macro="" textlink="">
        <cdr:nvSpPr>
          <cdr:cNvPr id="3" name="Oval 2"/>
          <cdr:cNvSpPr/>
        </cdr:nvSpPr>
        <cdr:spPr>
          <a:xfrm xmlns:a="http://schemas.openxmlformats.org/drawingml/2006/main" flipV="1">
            <a:off x="5616847" y="2708282"/>
            <a:ext cx="385446" cy="474888"/>
          </a:xfrm>
          <a:prstGeom xmlns:a="http://schemas.openxmlformats.org/drawingml/2006/main" prst="ellipse">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b="1" dirty="0"/>
          </a:p>
        </cdr:txBody>
      </cdr:sp>
      <cdr:sp macro="" textlink="">
        <cdr:nvSpPr>
          <cdr:cNvPr id="6" name="Oval 5"/>
          <cdr:cNvSpPr/>
        </cdr:nvSpPr>
        <cdr:spPr>
          <a:xfrm xmlns:a="http://schemas.openxmlformats.org/drawingml/2006/main" flipV="1">
            <a:off x="8178167" y="1108086"/>
            <a:ext cx="409873" cy="457225"/>
          </a:xfrm>
          <a:prstGeom xmlns:a="http://schemas.openxmlformats.org/drawingml/2006/main" prst="ellipse">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b="1" dirty="0"/>
          </a:p>
        </cdr:txBody>
      </cdr:sp>
      <cdr:sp macro="" textlink="">
        <cdr:nvSpPr>
          <cdr:cNvPr id="7" name="Oval 6"/>
          <cdr:cNvSpPr/>
        </cdr:nvSpPr>
        <cdr:spPr>
          <a:xfrm xmlns:a="http://schemas.openxmlformats.org/drawingml/2006/main" flipV="1">
            <a:off x="10739563" y="727088"/>
            <a:ext cx="409816" cy="381030"/>
          </a:xfrm>
          <a:prstGeom xmlns:a="http://schemas.openxmlformats.org/drawingml/2006/main" prst="ellipse">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b="1" dirty="0"/>
          </a:p>
        </cdr:txBody>
      </cdr:sp>
    </cdr:grpSp>
  </cdr:relSizeAnchor>
  <cdr:relSizeAnchor xmlns:cdr="http://schemas.openxmlformats.org/drawingml/2006/chartDrawing">
    <cdr:from>
      <cdr:x>0.85</cdr:x>
      <cdr:y>0.17778</cdr:y>
    </cdr:from>
    <cdr:to>
      <cdr:x>0.88596</cdr:x>
      <cdr:y>0.22222</cdr:y>
    </cdr:to>
    <cdr:sp macro="" textlink="">
      <cdr:nvSpPr>
        <cdr:cNvPr id="8" name="Oval 7"/>
        <cdr:cNvSpPr/>
      </cdr:nvSpPr>
      <cdr:spPr>
        <a:xfrm xmlns:a="http://schemas.openxmlformats.org/drawingml/2006/main" flipV="1">
          <a:off x="7772400" y="1219213"/>
          <a:ext cx="328818" cy="304786"/>
        </a:xfrm>
        <a:prstGeom xmlns:a="http://schemas.openxmlformats.org/drawingml/2006/main" prst="ellipse">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b="1" dirty="0"/>
        </a:p>
      </cdr:txBody>
    </cdr:sp>
  </cdr:relSizeAnchor>
  <cdr:relSizeAnchor xmlns:cdr="http://schemas.openxmlformats.org/drawingml/2006/chartDrawing">
    <cdr:from>
      <cdr:x>0.21667</cdr:x>
      <cdr:y>0.63333</cdr:y>
    </cdr:from>
    <cdr:to>
      <cdr:x>0.24965</cdr:x>
      <cdr:y>0.78918</cdr:y>
    </cdr:to>
    <cdr:sp macro="" textlink="">
      <cdr:nvSpPr>
        <cdr:cNvPr id="10" name="Oval 9"/>
        <cdr:cNvSpPr/>
      </cdr:nvSpPr>
      <cdr:spPr>
        <a:xfrm xmlns:a="http://schemas.openxmlformats.org/drawingml/2006/main" flipV="1">
          <a:off x="1981200" y="4343400"/>
          <a:ext cx="301569" cy="1068819"/>
        </a:xfrm>
        <a:prstGeom xmlns:a="http://schemas.openxmlformats.org/drawingml/2006/main" prst="ellipse">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b="1" dirty="0"/>
        </a:p>
      </cdr:txBody>
    </cdr:sp>
  </cdr:relSizeAnchor>
  <cdr:relSizeAnchor xmlns:cdr="http://schemas.openxmlformats.org/drawingml/2006/chartDrawing">
    <cdr:from>
      <cdr:x>0.14795</cdr:x>
      <cdr:y>0.11765</cdr:y>
    </cdr:from>
    <cdr:to>
      <cdr:x>0.30461</cdr:x>
      <cdr:y>0.18892</cdr:y>
    </cdr:to>
    <cdr:sp macro="" textlink="">
      <cdr:nvSpPr>
        <cdr:cNvPr id="11" name="TextBox 1"/>
        <cdr:cNvSpPr txBox="1"/>
      </cdr:nvSpPr>
      <cdr:spPr>
        <a:xfrm xmlns:a="http://schemas.openxmlformats.org/drawingml/2006/main">
          <a:off x="1295400" y="762000"/>
          <a:ext cx="1371600" cy="461665"/>
        </a:xfrm>
        <a:prstGeom xmlns:a="http://schemas.openxmlformats.org/drawingml/2006/main" prst="rect">
          <a:avLst/>
        </a:prstGeom>
        <a:noFill xmlns:a="http://schemas.openxmlformats.org/drawingml/2006/main"/>
        <a:ln xmlns:a="http://schemas.openxmlformats.org/drawingml/2006/main" w="25400">
          <a:solidFill>
            <a:schemeClr val="tx1"/>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i="1" dirty="0"/>
            <a:t>P</a:t>
          </a:r>
          <a:r>
            <a:rPr lang="en-US" sz="2400" dirty="0"/>
            <a:t> </a:t>
          </a:r>
          <a:r>
            <a:rPr lang="en-US" sz="2400" dirty="0" smtClean="0"/>
            <a:t>= 0.09</a:t>
          </a:r>
          <a:endParaRPr lang="en-US" sz="2400" dirty="0"/>
        </a:p>
      </cdr:txBody>
    </cdr:sp>
  </cdr:relSizeAnchor>
  <cdr:relSizeAnchor xmlns:cdr="http://schemas.openxmlformats.org/drawingml/2006/chartDrawing">
    <cdr:from>
      <cdr:x>0.9</cdr:x>
      <cdr:y>0.12222</cdr:y>
    </cdr:from>
    <cdr:to>
      <cdr:x>0.90833</cdr:x>
      <cdr:y>0.2</cdr:y>
    </cdr:to>
    <cdr:sp macro="" textlink="">
      <cdr:nvSpPr>
        <cdr:cNvPr id="12" name="Right Bracket 11"/>
        <cdr:cNvSpPr/>
      </cdr:nvSpPr>
      <cdr:spPr>
        <a:xfrm xmlns:a="http://schemas.openxmlformats.org/drawingml/2006/main">
          <a:off x="8229600" y="838200"/>
          <a:ext cx="76200" cy="533400"/>
        </a:xfrm>
        <a:prstGeom xmlns:a="http://schemas.openxmlformats.org/drawingml/2006/main" prst="rightBracket">
          <a:avLst/>
        </a:prstGeom>
        <a:ln xmlns:a="http://schemas.openxmlformats.org/drawingml/2006/main" w="254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0.90833</cdr:x>
      <cdr:y>0.13333</cdr:y>
    </cdr:from>
    <cdr:to>
      <cdr:x>1</cdr:x>
      <cdr:y>0.19168</cdr:y>
    </cdr:to>
    <cdr:sp macro="" textlink="">
      <cdr:nvSpPr>
        <cdr:cNvPr id="13" name="TextBox 7"/>
        <cdr:cNvSpPr txBox="1"/>
      </cdr:nvSpPr>
      <cdr:spPr>
        <a:xfrm xmlns:a="http://schemas.openxmlformats.org/drawingml/2006/main">
          <a:off x="8305800" y="914400"/>
          <a:ext cx="838200"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t>11 pts</a:t>
          </a:r>
          <a:endParaRPr lang="en-US" sz="20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B31D8-1C20-47E2-BAF4-29F260AAF855}" type="datetimeFigureOut">
              <a:rPr lang="en-US" smtClean="0"/>
              <a:pPr/>
              <a:t>3/2/2017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2ABE82-1E3B-4E8E-9306-EB33FDDEF38F}" type="slidenum">
              <a:rPr lang="en-US" smtClean="0"/>
              <a:pPr/>
              <a:t>‹#›</a:t>
            </a:fld>
            <a:endParaRPr lang="en-US" dirty="0"/>
          </a:p>
        </p:txBody>
      </p:sp>
    </p:spTree>
    <p:extLst>
      <p:ext uri="{BB962C8B-B14F-4D97-AF65-F5344CB8AC3E}">
        <p14:creationId xmlns:p14="http://schemas.microsoft.com/office/powerpoint/2010/main" val="4271737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ABE82-1E3B-4E8E-9306-EB33FDDEF38F}" type="slidenum">
              <a:rPr lang="en-US" smtClean="0"/>
              <a:pPr/>
              <a:t>1</a:t>
            </a:fld>
            <a:endParaRPr lang="en-US" dirty="0"/>
          </a:p>
        </p:txBody>
      </p:sp>
    </p:spTree>
    <p:extLst>
      <p:ext uri="{BB962C8B-B14F-4D97-AF65-F5344CB8AC3E}">
        <p14:creationId xmlns:p14="http://schemas.microsoft.com/office/powerpoint/2010/main" val="355307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body mass of</a:t>
            </a:r>
            <a:r>
              <a:rPr lang="en-US" baseline="0" dirty="0" smtClean="0"/>
              <a:t> </a:t>
            </a:r>
            <a:r>
              <a:rPr lang="en-US" dirty="0" smtClean="0"/>
              <a:t>females varied among ranches by age class (P &lt; 0.01).</a:t>
            </a:r>
          </a:p>
          <a:p>
            <a:r>
              <a:rPr lang="en-US" dirty="0" smtClean="0"/>
              <a:t>Middle aged and mature females 12%</a:t>
            </a:r>
            <a:r>
              <a:rPr lang="en-US" baseline="0" dirty="0" smtClean="0"/>
              <a:t> greater on SAV </a:t>
            </a:r>
          </a:p>
          <a:p>
            <a:r>
              <a:rPr lang="en-US" baseline="0" dirty="0" smtClean="0"/>
              <a:t>SAV 11-12 lbs greater than ES</a:t>
            </a:r>
          </a:p>
          <a:p>
            <a:r>
              <a:rPr lang="en-US" baseline="0" dirty="0" smtClean="0"/>
              <a:t>SAV 6-9 lbs greater than BV</a:t>
            </a:r>
            <a:endParaRPr lang="en-US" dirty="0"/>
          </a:p>
        </p:txBody>
      </p:sp>
      <p:sp>
        <p:nvSpPr>
          <p:cNvPr id="4" name="Slide Number Placeholder 3"/>
          <p:cNvSpPr>
            <a:spLocks noGrp="1"/>
          </p:cNvSpPr>
          <p:nvPr>
            <p:ph type="sldNum" sz="quarter" idx="10"/>
          </p:nvPr>
        </p:nvSpPr>
        <p:spPr/>
        <p:txBody>
          <a:bodyPr/>
          <a:lstStyle/>
          <a:p>
            <a:fld id="{052ABE82-1E3B-4E8E-9306-EB33FDDEF38F}" type="slidenum">
              <a:rPr lang="en-US" smtClean="0"/>
              <a:pPr/>
              <a:t>18</a:t>
            </a:fld>
            <a:endParaRPr lang="en-US" dirty="0"/>
          </a:p>
        </p:txBody>
      </p:sp>
    </p:spTree>
    <p:extLst>
      <p:ext uri="{BB962C8B-B14F-4D97-AF65-F5344CB8AC3E}">
        <p14:creationId xmlns:p14="http://schemas.microsoft.com/office/powerpoint/2010/main" val="158610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Average body mass of males varied among ranches by age class (P &lt; 0.01).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Middle aged and mature males 17-22%</a:t>
            </a:r>
            <a:r>
              <a:rPr lang="en-US" baseline="0" dirty="0" smtClean="0"/>
              <a:t> greater on SAV</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SAV 30 lbs greater than 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SAV 12-16 lbs greater than BV</a:t>
            </a:r>
            <a:endParaRPr lang="en-US" dirty="0" smtClean="0"/>
          </a:p>
          <a:p>
            <a:endParaRPr lang="en-US" dirty="0"/>
          </a:p>
        </p:txBody>
      </p:sp>
      <p:sp>
        <p:nvSpPr>
          <p:cNvPr id="4" name="Slide Number Placeholder 3"/>
          <p:cNvSpPr>
            <a:spLocks noGrp="1"/>
          </p:cNvSpPr>
          <p:nvPr>
            <p:ph type="sldNum" sz="quarter" idx="10"/>
          </p:nvPr>
        </p:nvSpPr>
        <p:spPr/>
        <p:txBody>
          <a:bodyPr/>
          <a:lstStyle/>
          <a:p>
            <a:fld id="{052ABE82-1E3B-4E8E-9306-EB33FDDEF38F}" type="slidenum">
              <a:rPr lang="en-US" smtClean="0"/>
              <a:pPr/>
              <a:t>19</a:t>
            </a:fld>
            <a:endParaRPr lang="en-US" dirty="0"/>
          </a:p>
        </p:txBody>
      </p:sp>
    </p:spTree>
    <p:extLst>
      <p:ext uri="{BB962C8B-B14F-4D97-AF65-F5344CB8AC3E}">
        <p14:creationId xmlns:p14="http://schemas.microsoft.com/office/powerpoint/2010/main" val="103818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Antler size of males showed a similar trend to body mass and varied among ranches by age class (P = 0.09), with middle aged and mature males on the western-most property having a 9−17% greater Gross Boone and Crockett score than males on the coastal property. </a:t>
            </a:r>
          </a:p>
          <a:p>
            <a:r>
              <a:rPr lang="en-US" dirty="0" smtClean="0"/>
              <a:t>SAV 11-18 in greater than ES</a:t>
            </a:r>
          </a:p>
          <a:p>
            <a:r>
              <a:rPr lang="en-US" dirty="0" smtClean="0"/>
              <a:t>SAV 10-12 in</a:t>
            </a:r>
            <a:r>
              <a:rPr lang="en-US" baseline="0" dirty="0" smtClean="0"/>
              <a:t> greater than BV</a:t>
            </a:r>
            <a:endParaRPr lang="en-US" dirty="0"/>
          </a:p>
        </p:txBody>
      </p:sp>
      <p:sp>
        <p:nvSpPr>
          <p:cNvPr id="4" name="Slide Number Placeholder 3"/>
          <p:cNvSpPr>
            <a:spLocks noGrp="1"/>
          </p:cNvSpPr>
          <p:nvPr>
            <p:ph type="sldNum" sz="quarter" idx="10"/>
          </p:nvPr>
        </p:nvSpPr>
        <p:spPr/>
        <p:txBody>
          <a:bodyPr/>
          <a:lstStyle/>
          <a:p>
            <a:fld id="{052ABE82-1E3B-4E8E-9306-EB33FDDEF38F}" type="slidenum">
              <a:rPr lang="en-US" smtClean="0"/>
              <a:pPr/>
              <a:t>20</a:t>
            </a:fld>
            <a:endParaRPr lang="en-US" dirty="0"/>
          </a:p>
        </p:txBody>
      </p:sp>
    </p:spTree>
    <p:extLst>
      <p:ext uri="{BB962C8B-B14F-4D97-AF65-F5344CB8AC3E}">
        <p14:creationId xmlns:p14="http://schemas.microsoft.com/office/powerpoint/2010/main" val="2109670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But not younger deer……early growth rates are similar, but growth decreases at an earlier age along the coast.  </a:t>
            </a:r>
          </a:p>
          <a:p>
            <a:endParaRPr lang="en-US" dirty="0" smtClean="0"/>
          </a:p>
          <a:p>
            <a:r>
              <a:rPr lang="en-US" dirty="0" smtClean="0"/>
              <a:t>Particularly mineral availability</a:t>
            </a:r>
            <a:endParaRPr lang="en-US" dirty="0"/>
          </a:p>
        </p:txBody>
      </p:sp>
      <p:sp>
        <p:nvSpPr>
          <p:cNvPr id="4" name="Slide Number Placeholder 3"/>
          <p:cNvSpPr>
            <a:spLocks noGrp="1"/>
          </p:cNvSpPr>
          <p:nvPr>
            <p:ph type="sldNum" sz="quarter" idx="10"/>
          </p:nvPr>
        </p:nvSpPr>
        <p:spPr/>
        <p:txBody>
          <a:bodyPr/>
          <a:lstStyle/>
          <a:p>
            <a:fld id="{052ABE82-1E3B-4E8E-9306-EB33FDDEF38F}" type="slidenum">
              <a:rPr lang="en-US" smtClean="0"/>
              <a:pPr/>
              <a:t>21</a:t>
            </a:fld>
            <a:endParaRPr lang="en-US" dirty="0"/>
          </a:p>
        </p:txBody>
      </p:sp>
    </p:spTree>
    <p:extLst>
      <p:ext uri="{BB962C8B-B14F-4D97-AF65-F5344CB8AC3E}">
        <p14:creationId xmlns:p14="http://schemas.microsoft.com/office/powerpoint/2010/main" val="4138746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Assess the relation between soil physical properties and deer morphology</a:t>
            </a:r>
          </a:p>
          <a:p>
            <a:pPr marL="171450" indent="-171450">
              <a:buFontTx/>
              <a:buChar char="-"/>
            </a:pPr>
            <a:r>
              <a:rPr lang="en-US" dirty="0" smtClean="0"/>
              <a:t>MCP</a:t>
            </a:r>
            <a:r>
              <a:rPr lang="en-US" baseline="0" dirty="0" smtClean="0"/>
              <a:t> around capture points</a:t>
            </a:r>
          </a:p>
          <a:p>
            <a:pPr marL="171450" indent="-171450">
              <a:buFontTx/>
              <a:buChar char="-"/>
            </a:pPr>
            <a:r>
              <a:rPr lang="en-US" baseline="0" dirty="0" smtClean="0"/>
              <a:t>400 m buffer to account for deer movement by helicopter</a:t>
            </a:r>
          </a:p>
          <a:p>
            <a:pPr marL="171450" indent="-171450">
              <a:buFontTx/>
              <a:buChar char="-"/>
            </a:pPr>
            <a:r>
              <a:rPr lang="en-US" baseline="0" dirty="0" smtClean="0"/>
              <a:t>Clip at property boundaries</a:t>
            </a:r>
          </a:p>
          <a:p>
            <a:pPr marL="171450" indent="-171450">
              <a:buFontTx/>
              <a:buChar char="-"/>
            </a:pPr>
            <a:r>
              <a:rPr lang="en-US" baseline="0" dirty="0" err="1" smtClean="0"/>
              <a:t>Overlayed</a:t>
            </a:r>
            <a:r>
              <a:rPr lang="en-US" baseline="0" dirty="0" smtClean="0"/>
              <a:t> with NRCS </a:t>
            </a:r>
            <a:r>
              <a:rPr lang="en-US" baseline="0" dirty="0" err="1" smtClean="0"/>
              <a:t>soill</a:t>
            </a:r>
            <a:r>
              <a:rPr lang="en-US" baseline="0" smtClean="0"/>
              <a:t> associations</a:t>
            </a:r>
            <a:endParaRPr lang="en-US" smtClean="0"/>
          </a:p>
          <a:p>
            <a:endParaRPr lang="en-US" dirty="0"/>
          </a:p>
        </p:txBody>
      </p:sp>
      <p:sp>
        <p:nvSpPr>
          <p:cNvPr id="4" name="Slide Number Placeholder 3"/>
          <p:cNvSpPr>
            <a:spLocks noGrp="1"/>
          </p:cNvSpPr>
          <p:nvPr>
            <p:ph type="sldNum" sz="quarter" idx="10"/>
          </p:nvPr>
        </p:nvSpPr>
        <p:spPr/>
        <p:txBody>
          <a:bodyPr/>
          <a:lstStyle/>
          <a:p>
            <a:fld id="{052ABE82-1E3B-4E8E-9306-EB33FDDEF38F}" type="slidenum">
              <a:rPr lang="en-US" smtClean="0"/>
              <a:pPr/>
              <a:t>22</a:t>
            </a:fld>
            <a:endParaRPr lang="en-US" dirty="0"/>
          </a:p>
        </p:txBody>
      </p:sp>
    </p:spTree>
    <p:extLst>
      <p:ext uri="{BB962C8B-B14F-4D97-AF65-F5344CB8AC3E}">
        <p14:creationId xmlns:p14="http://schemas.microsoft.com/office/powerpoint/2010/main" val="864704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2ABE82-1E3B-4E8E-9306-EB33FDDEF38F}" type="slidenum">
              <a:rPr lang="en-US" smtClean="0"/>
              <a:pPr/>
              <a:t>23</a:t>
            </a:fld>
            <a:endParaRPr lang="en-US" dirty="0"/>
          </a:p>
        </p:txBody>
      </p:sp>
    </p:spTree>
    <p:extLst>
      <p:ext uri="{BB962C8B-B14F-4D97-AF65-F5344CB8AC3E}">
        <p14:creationId xmlns:p14="http://schemas.microsoft.com/office/powerpoint/2010/main" val="1304128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Another example of how soils play a role in growing big bucks can be seen in the famed “Golden Triangle” region of the Western Rio Grande Plains. This area, which </a:t>
            </a:r>
          </a:p>
          <a:p>
            <a:r>
              <a:rPr lang="en-US" sz="1200" b="0" i="0" u="none" strike="noStrike" kern="1200" baseline="0" dirty="0" smtClean="0">
                <a:solidFill>
                  <a:schemeClr val="tx1"/>
                </a:solidFill>
                <a:latin typeface="+mn-lt"/>
                <a:ea typeface="+mn-ea"/>
                <a:cs typeface="+mn-cs"/>
              </a:rPr>
              <a:t>runs west from Eagle Pass to Cotulla, and south to Laredo, grows some of the biggest bucks in the country. Bucks in this region are not genetically predisposed to being big; they are big because of the high quality, red, sandy loam soils that are found in much of this region. But even within this region, I am sure there are local areas where soil quality is lacking, and thus a limiting factor for growing big bucks.</a:t>
            </a:r>
            <a:endParaRPr lang="en-US" dirty="0"/>
          </a:p>
        </p:txBody>
      </p:sp>
      <p:sp>
        <p:nvSpPr>
          <p:cNvPr id="4" name="Slide Number Placeholder 3"/>
          <p:cNvSpPr>
            <a:spLocks noGrp="1"/>
          </p:cNvSpPr>
          <p:nvPr>
            <p:ph type="sldNum" sz="quarter" idx="10"/>
          </p:nvPr>
        </p:nvSpPr>
        <p:spPr/>
        <p:txBody>
          <a:bodyPr/>
          <a:lstStyle/>
          <a:p>
            <a:fld id="{052ABE82-1E3B-4E8E-9306-EB33FDDEF38F}" type="slidenum">
              <a:rPr lang="en-US" smtClean="0"/>
              <a:pPr/>
              <a:t>28</a:t>
            </a:fld>
            <a:endParaRPr lang="en-US" dirty="0"/>
          </a:p>
        </p:txBody>
      </p:sp>
    </p:spTree>
    <p:extLst>
      <p:ext uri="{BB962C8B-B14F-4D97-AF65-F5344CB8AC3E}">
        <p14:creationId xmlns:p14="http://schemas.microsoft.com/office/powerpoint/2010/main" val="364954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problem with addressing this concern is that expression of an animal’s genetic potential can be limited if nutrition is inadequate. In many cases, the underlying nutritional deficiencies that prevent expression of genetic potential are overlooked by managers.</a:t>
            </a:r>
            <a:endParaRPr lang="en-US" dirty="0"/>
          </a:p>
        </p:txBody>
      </p:sp>
      <p:sp>
        <p:nvSpPr>
          <p:cNvPr id="4" name="Slide Number Placeholder 3"/>
          <p:cNvSpPr>
            <a:spLocks noGrp="1"/>
          </p:cNvSpPr>
          <p:nvPr>
            <p:ph type="sldNum" sz="quarter" idx="10"/>
          </p:nvPr>
        </p:nvSpPr>
        <p:spPr/>
        <p:txBody>
          <a:bodyPr/>
          <a:lstStyle/>
          <a:p>
            <a:fld id="{052ABE82-1E3B-4E8E-9306-EB33FDDEF38F}" type="slidenum">
              <a:rPr lang="en-US" smtClean="0"/>
              <a:pPr/>
              <a:t>4</a:t>
            </a:fld>
            <a:endParaRPr lang="en-US" dirty="0"/>
          </a:p>
        </p:txBody>
      </p:sp>
    </p:spTree>
    <p:extLst>
      <p:ext uri="{BB962C8B-B14F-4D97-AF65-F5344CB8AC3E}">
        <p14:creationId xmlns:p14="http://schemas.microsoft.com/office/powerpoint/2010/main" val="2803664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results to determine implications for harvest</a:t>
            </a:r>
            <a:endParaRPr lang="en-US" dirty="0"/>
          </a:p>
        </p:txBody>
      </p:sp>
      <p:sp>
        <p:nvSpPr>
          <p:cNvPr id="4" name="Slide Number Placeholder 3"/>
          <p:cNvSpPr>
            <a:spLocks noGrp="1"/>
          </p:cNvSpPr>
          <p:nvPr>
            <p:ph type="sldNum" sz="quarter" idx="10"/>
          </p:nvPr>
        </p:nvSpPr>
        <p:spPr/>
        <p:txBody>
          <a:bodyPr/>
          <a:lstStyle/>
          <a:p>
            <a:fld id="{052ABE82-1E3B-4E8E-9306-EB33FDDEF38F}" type="slidenum">
              <a:rPr lang="en-US" smtClean="0"/>
              <a:pPr/>
              <a:t>11</a:t>
            </a:fld>
            <a:endParaRPr lang="en-US"/>
          </a:p>
        </p:txBody>
      </p:sp>
    </p:spTree>
    <p:extLst>
      <p:ext uri="{BB962C8B-B14F-4D97-AF65-F5344CB8AC3E}">
        <p14:creationId xmlns:p14="http://schemas.microsoft.com/office/powerpoint/2010/main" val="2247112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Study conducted as part</a:t>
            </a:r>
            <a:r>
              <a:rPr lang="en-US" baseline="0" dirty="0" smtClean="0"/>
              <a:t> of the East Foundations research program</a:t>
            </a:r>
            <a:endParaRPr lang="en-US" dirty="0"/>
          </a:p>
        </p:txBody>
      </p:sp>
      <p:sp>
        <p:nvSpPr>
          <p:cNvPr id="4" name="Slide Number Placeholder 3"/>
          <p:cNvSpPr>
            <a:spLocks noGrp="1"/>
          </p:cNvSpPr>
          <p:nvPr>
            <p:ph type="sldNum" sz="quarter" idx="10"/>
          </p:nvPr>
        </p:nvSpPr>
        <p:spPr/>
        <p:txBody>
          <a:bodyPr/>
          <a:lstStyle/>
          <a:p>
            <a:fld id="{052ABE82-1E3B-4E8E-9306-EB33FDDEF38F}" type="slidenum">
              <a:rPr lang="en-US" smtClean="0"/>
              <a:pPr/>
              <a:t>12</a:t>
            </a:fld>
            <a:endParaRPr lang="en-US"/>
          </a:p>
        </p:txBody>
      </p:sp>
    </p:spTree>
    <p:extLst>
      <p:ext uri="{BB962C8B-B14F-4D97-AF65-F5344CB8AC3E}">
        <p14:creationId xmlns:p14="http://schemas.microsoft.com/office/powerpoint/2010/main" val="174208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ES – 11,082 ha</a:t>
            </a:r>
          </a:p>
          <a:p>
            <a:r>
              <a:rPr lang="es-ES" dirty="0" smtClean="0"/>
              <a:t>SR</a:t>
            </a:r>
            <a:r>
              <a:rPr lang="es-ES" baseline="0" dirty="0" smtClean="0"/>
              <a:t> </a:t>
            </a:r>
            <a:r>
              <a:rPr lang="es-ES" dirty="0" smtClean="0"/>
              <a:t>– 7,472 ha</a:t>
            </a:r>
          </a:p>
          <a:p>
            <a:r>
              <a:rPr lang="es-ES" dirty="0" smtClean="0"/>
              <a:t>BV – 6,109 ha</a:t>
            </a:r>
          </a:p>
          <a:p>
            <a:r>
              <a:rPr lang="es-ES" dirty="0" smtClean="0"/>
              <a:t>SAV – 60,179 ha</a:t>
            </a:r>
          </a:p>
          <a:p>
            <a:r>
              <a:rPr lang="es-ES" dirty="0" smtClean="0"/>
              <a:t>Deer unmanaged, </a:t>
            </a:r>
            <a:r>
              <a:rPr lang="en-US" noProof="0" dirty="0" smtClean="0"/>
              <a:t>cattle</a:t>
            </a:r>
            <a:r>
              <a:rPr lang="es-ES" dirty="0" smtClean="0"/>
              <a:t> grazing</a:t>
            </a:r>
          </a:p>
          <a:p>
            <a:r>
              <a:rPr lang="es-ES" dirty="0" smtClean="0"/>
              <a:t>Consistant</a:t>
            </a:r>
            <a:r>
              <a:rPr lang="es-ES" baseline="0" dirty="0" smtClean="0"/>
              <a:t> </a:t>
            </a:r>
            <a:r>
              <a:rPr lang="en-US" baseline="0" noProof="0" dirty="0" smtClean="0"/>
              <a:t>management across ranches</a:t>
            </a:r>
            <a:endParaRPr lang="en-US" noProof="0" dirty="0" smtClean="0"/>
          </a:p>
          <a:p>
            <a:endParaRPr lang="es-ES" dirty="0" smtClean="0"/>
          </a:p>
          <a:p>
            <a:endParaRPr lang="en-US" dirty="0"/>
          </a:p>
        </p:txBody>
      </p:sp>
      <p:sp>
        <p:nvSpPr>
          <p:cNvPr id="4" name="Slide Number Placeholder 3"/>
          <p:cNvSpPr>
            <a:spLocks noGrp="1"/>
          </p:cNvSpPr>
          <p:nvPr>
            <p:ph type="sldNum" sz="quarter" idx="10"/>
          </p:nvPr>
        </p:nvSpPr>
        <p:spPr/>
        <p:txBody>
          <a:bodyPr/>
          <a:lstStyle/>
          <a:p>
            <a:fld id="{62B07FA9-32DF-45F2-A151-4BC907D4907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097326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precipitation</a:t>
            </a:r>
            <a:r>
              <a:rPr lang="en-US" baseline="0" dirty="0" smtClean="0"/>
              <a:t> and soil fertility can influence the nutritional quality of forages consumed by white-tailed deer</a:t>
            </a:r>
            <a:endParaRPr lang="en-US" dirty="0" smtClean="0"/>
          </a:p>
          <a:p>
            <a:r>
              <a:rPr lang="en-US" dirty="0" smtClean="0"/>
              <a:t>South Texas Sand Sheet</a:t>
            </a:r>
            <a:r>
              <a:rPr lang="en-US" baseline="0" dirty="0" smtClean="0"/>
              <a:t> - </a:t>
            </a:r>
            <a:r>
              <a:rPr lang="en-US" dirty="0" smtClean="0"/>
              <a:t>an area of deep, coarse textured, sandy soils and active sand dunes, nutrient poor soils</a:t>
            </a:r>
          </a:p>
          <a:p>
            <a:r>
              <a:rPr lang="en-US" dirty="0" smtClean="0"/>
              <a:t>-</a:t>
            </a:r>
            <a:r>
              <a:rPr lang="en-US" baseline="0" dirty="0" smtClean="0"/>
              <a:t> Low moisture retention, leached of nutrients like N, P, and Ca</a:t>
            </a:r>
            <a:endParaRPr lang="en-US" dirty="0" smtClean="0"/>
          </a:p>
          <a:p>
            <a:r>
              <a:rPr lang="en-US" dirty="0" smtClean="0"/>
              <a:t>Quality</a:t>
            </a:r>
            <a:r>
              <a:rPr lang="en-US" baseline="0" dirty="0" smtClean="0"/>
              <a:t> of habitat can vary within a region, resulting in productivity differences</a:t>
            </a:r>
            <a:endParaRPr lang="en-US" dirty="0" smtClean="0"/>
          </a:p>
          <a:p>
            <a:r>
              <a:rPr lang="en-US" dirty="0" smtClean="0"/>
              <a:t>75 cm on east coast</a:t>
            </a:r>
          </a:p>
          <a:p>
            <a:r>
              <a:rPr lang="en-US" dirty="0" smtClean="0"/>
              <a:t>50 cm inland</a:t>
            </a:r>
            <a:endParaRPr lang="en-US" dirty="0"/>
          </a:p>
        </p:txBody>
      </p:sp>
      <p:sp>
        <p:nvSpPr>
          <p:cNvPr id="4" name="Slide Number Placeholder 3"/>
          <p:cNvSpPr>
            <a:spLocks noGrp="1"/>
          </p:cNvSpPr>
          <p:nvPr>
            <p:ph type="sldNum" sz="quarter" idx="10"/>
          </p:nvPr>
        </p:nvSpPr>
        <p:spPr/>
        <p:txBody>
          <a:bodyPr/>
          <a:lstStyle/>
          <a:p>
            <a:fld id="{052ABE82-1E3B-4E8E-9306-EB33FDDEF38F}" type="slidenum">
              <a:rPr lang="en-US" smtClean="0"/>
              <a:pPr/>
              <a:t>14</a:t>
            </a:fld>
            <a:endParaRPr lang="en-US" dirty="0"/>
          </a:p>
        </p:txBody>
      </p:sp>
    </p:spTree>
    <p:extLst>
      <p:ext uri="{BB962C8B-B14F-4D97-AF65-F5344CB8AC3E}">
        <p14:creationId xmlns:p14="http://schemas.microsoft.com/office/powerpoint/2010/main" val="130667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Strickland and Demarais</a:t>
            </a:r>
          </a:p>
          <a:p>
            <a:pPr>
              <a:buFontTx/>
              <a:buChar char="-"/>
            </a:pPr>
            <a:r>
              <a:rPr lang="en-US" u="none" dirty="0" smtClean="0"/>
              <a:t>Harvest data from 247,000 deer</a:t>
            </a:r>
            <a:r>
              <a:rPr lang="en-US" u="none" baseline="0" dirty="0" smtClean="0"/>
              <a:t> harvested in Mississippi</a:t>
            </a:r>
            <a:endParaRPr lang="en-US" u="none" dirty="0" smtClean="0"/>
          </a:p>
          <a:p>
            <a:pPr>
              <a:buFontTx/>
              <a:buChar char="-"/>
            </a:pPr>
            <a:r>
              <a:rPr lang="en-US" u="none" dirty="0" smtClean="0"/>
              <a:t>Soil fertility affected growth rates of deer in Mississippi</a:t>
            </a:r>
          </a:p>
          <a:p>
            <a:pPr>
              <a:buFontTx/>
              <a:buChar char="-"/>
            </a:pPr>
            <a:r>
              <a:rPr lang="en-US" u="none" dirty="0" smtClean="0"/>
              <a:t>Deer stop growing at an</a:t>
            </a:r>
            <a:r>
              <a:rPr lang="en-US" u="none" baseline="0" dirty="0" smtClean="0"/>
              <a:t> earlier age in the coastal flatwoods</a:t>
            </a:r>
          </a:p>
          <a:p>
            <a:pPr>
              <a:buFontTx/>
              <a:buChar char="-"/>
            </a:pPr>
            <a:r>
              <a:rPr lang="en-US" u="none" baseline="0" dirty="0" smtClean="0"/>
              <a:t>Mature deer had 25% greater body weights and antler size in the delta than areas with poorer soil fertility</a:t>
            </a:r>
          </a:p>
        </p:txBody>
      </p:sp>
      <p:sp>
        <p:nvSpPr>
          <p:cNvPr id="4" name="Slide Number Placeholder 3"/>
          <p:cNvSpPr>
            <a:spLocks noGrp="1"/>
          </p:cNvSpPr>
          <p:nvPr>
            <p:ph type="sldNum" sz="quarter" idx="10"/>
          </p:nvPr>
        </p:nvSpPr>
        <p:spPr/>
        <p:txBody>
          <a:bodyPr/>
          <a:lstStyle/>
          <a:p>
            <a:fld id="{052ABE82-1E3B-4E8E-9306-EB33FDDEF38F}" type="slidenum">
              <a:rPr lang="en-US" smtClean="0"/>
              <a:pPr/>
              <a:t>15</a:t>
            </a:fld>
            <a:endParaRPr lang="en-US" dirty="0"/>
          </a:p>
        </p:txBody>
      </p:sp>
    </p:spTree>
    <p:extLst>
      <p:ext uri="{BB962C8B-B14F-4D97-AF65-F5344CB8AC3E}">
        <p14:creationId xmlns:p14="http://schemas.microsoft.com/office/powerpoint/2010/main" val="5109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Standing crop</a:t>
            </a:r>
            <a:r>
              <a:rPr lang="en-US" baseline="0" dirty="0" smtClean="0"/>
              <a:t> vs. harvest distribution</a:t>
            </a:r>
            <a:endParaRPr lang="en-US" dirty="0" smtClean="0"/>
          </a:p>
          <a:p>
            <a:r>
              <a:rPr lang="en-US" dirty="0" smtClean="0"/>
              <a:t>Cross section</a:t>
            </a:r>
            <a:r>
              <a:rPr lang="en-US" baseline="0" dirty="0" smtClean="0"/>
              <a:t> of natural population, not depending on harvest data</a:t>
            </a:r>
            <a:endParaRPr lang="en-US" dirty="0"/>
          </a:p>
        </p:txBody>
      </p:sp>
      <p:sp>
        <p:nvSpPr>
          <p:cNvPr id="4" name="Slide Number Placeholder 3"/>
          <p:cNvSpPr>
            <a:spLocks noGrp="1"/>
          </p:cNvSpPr>
          <p:nvPr>
            <p:ph type="sldNum" sz="quarter" idx="10"/>
          </p:nvPr>
        </p:nvSpPr>
        <p:spPr/>
        <p:txBody>
          <a:bodyPr/>
          <a:lstStyle/>
          <a:p>
            <a:fld id="{052ABE82-1E3B-4E8E-9306-EB33FDDEF38F}" type="slidenum">
              <a:rPr lang="en-US" smtClean="0"/>
              <a:pPr/>
              <a:t>16</a:t>
            </a:fld>
            <a:endParaRPr lang="en-US" dirty="0"/>
          </a:p>
        </p:txBody>
      </p:sp>
    </p:spTree>
    <p:extLst>
      <p:ext uri="{BB962C8B-B14F-4D97-AF65-F5344CB8AC3E}">
        <p14:creationId xmlns:p14="http://schemas.microsoft.com/office/powerpoint/2010/main" val="2175554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2,776 deer</a:t>
            </a:r>
            <a:r>
              <a:rPr lang="en-US" baseline="0" dirty="0" smtClean="0"/>
              <a:t> total</a:t>
            </a:r>
            <a:endParaRPr lang="en-US" dirty="0"/>
          </a:p>
        </p:txBody>
      </p:sp>
      <p:sp>
        <p:nvSpPr>
          <p:cNvPr id="4" name="Slide Number Placeholder 3"/>
          <p:cNvSpPr>
            <a:spLocks noGrp="1"/>
          </p:cNvSpPr>
          <p:nvPr>
            <p:ph type="sldNum" sz="quarter" idx="10"/>
          </p:nvPr>
        </p:nvSpPr>
        <p:spPr/>
        <p:txBody>
          <a:bodyPr/>
          <a:lstStyle/>
          <a:p>
            <a:fld id="{052ABE82-1E3B-4E8E-9306-EB33FDDEF38F}" type="slidenum">
              <a:rPr lang="en-US" smtClean="0"/>
              <a:pPr/>
              <a:t>17</a:t>
            </a:fld>
            <a:endParaRPr lang="en-US" dirty="0"/>
          </a:p>
        </p:txBody>
      </p:sp>
    </p:spTree>
    <p:extLst>
      <p:ext uri="{BB962C8B-B14F-4D97-AF65-F5344CB8AC3E}">
        <p14:creationId xmlns:p14="http://schemas.microsoft.com/office/powerpoint/2010/main" val="3953723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E77C10-5103-47CB-96EA-A1C01C10ABA8}" type="datetimeFigureOut">
              <a:rPr lang="en-US" smtClean="0"/>
              <a:pPr/>
              <a:t>3/2/2017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5675CF-EEED-47FE-828F-17AA4933062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E77C10-5103-47CB-96EA-A1C01C10ABA8}" type="datetimeFigureOut">
              <a:rPr lang="en-US" smtClean="0"/>
              <a:pPr/>
              <a:t>3/2/2017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5675CF-EEED-47FE-828F-17AA4933062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E77C10-5103-47CB-96EA-A1C01C10ABA8}" type="datetimeFigureOut">
              <a:rPr lang="en-US" smtClean="0"/>
              <a:pPr/>
              <a:t>3/2/2017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5675CF-EEED-47FE-828F-17AA49330626}"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0423D7-9404-4D5A-A6B1-FE5E41E53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246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83F424DD-0782-4183-B20A-28CB27A13F89}" type="datetimeFigureOut">
              <a:rPr lang="es-MX" smtClean="0">
                <a:solidFill>
                  <a:srgbClr val="ECE9C6"/>
                </a:solidFill>
              </a:rPr>
              <a:pPr/>
              <a:t>02/03/2017</a:t>
            </a:fld>
            <a:endParaRPr lang="es-MX" dirty="0">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s-MX" dirty="0">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19BF2CD-04CB-4F32-8018-CEF108017BA1}" type="slidenum">
              <a:rPr lang="es-MX" smtClean="0">
                <a:solidFill>
                  <a:srgbClr val="ECE9C6"/>
                </a:solidFill>
              </a:rPr>
              <a:pPr/>
              <a:t>‹#›</a:t>
            </a:fld>
            <a:endParaRPr lang="es-MX" dirty="0">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endPar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3986213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F424DD-0782-4183-B20A-28CB27A13F89}" type="datetimeFigureOut">
              <a:rPr lang="es-MX" smtClean="0">
                <a:solidFill>
                  <a:srgbClr val="895D1D"/>
                </a:solidFill>
              </a:rPr>
              <a:pPr/>
              <a:t>02/03/2017</a:t>
            </a:fld>
            <a:endParaRPr lang="es-MX" dirty="0">
              <a:solidFill>
                <a:srgbClr val="895D1D"/>
              </a:solidFill>
            </a:endParaRPr>
          </a:p>
        </p:txBody>
      </p:sp>
      <p:sp>
        <p:nvSpPr>
          <p:cNvPr id="5" name="Footer Placeholder 4"/>
          <p:cNvSpPr>
            <a:spLocks noGrp="1"/>
          </p:cNvSpPr>
          <p:nvPr>
            <p:ph type="ftr" sz="quarter" idx="11"/>
          </p:nvPr>
        </p:nvSpPr>
        <p:spPr/>
        <p:txBody>
          <a:bodyPr/>
          <a:lstStyle/>
          <a:p>
            <a:endParaRPr lang="es-MX" dirty="0">
              <a:solidFill>
                <a:srgbClr val="895D1D"/>
              </a:solidFill>
            </a:endParaRPr>
          </a:p>
        </p:txBody>
      </p:sp>
      <p:sp>
        <p:nvSpPr>
          <p:cNvPr id="6" name="Slide Number Placeholder 5"/>
          <p:cNvSpPr>
            <a:spLocks noGrp="1"/>
          </p:cNvSpPr>
          <p:nvPr>
            <p:ph type="sldNum" sz="quarter" idx="12"/>
          </p:nvPr>
        </p:nvSpPr>
        <p:spPr/>
        <p:txBody>
          <a:bodyPr/>
          <a:lstStyle/>
          <a:p>
            <a:fld id="{F19BF2CD-04CB-4F32-8018-CEF108017BA1}" type="slidenum">
              <a:rPr lang="es-MX" smtClean="0">
                <a:solidFill>
                  <a:srgbClr val="895D1D"/>
                </a:solidFill>
              </a:rPr>
              <a:pPr/>
              <a:t>‹#›</a:t>
            </a:fld>
            <a:endParaRPr lang="es-MX" dirty="0">
              <a:solidFill>
                <a:srgbClr val="895D1D"/>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111633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F424DD-0782-4183-B20A-28CB27A13F89}" type="datetimeFigureOut">
              <a:rPr lang="es-MX" smtClean="0">
                <a:solidFill>
                  <a:srgbClr val="895D1D"/>
                </a:solidFill>
              </a:rPr>
              <a:pPr/>
              <a:t>02/03/2017</a:t>
            </a:fld>
            <a:endParaRPr lang="es-MX" dirty="0">
              <a:solidFill>
                <a:srgbClr val="895D1D"/>
              </a:solidFill>
            </a:endParaRPr>
          </a:p>
        </p:txBody>
      </p:sp>
      <p:sp>
        <p:nvSpPr>
          <p:cNvPr id="5" name="Footer Placeholder 4"/>
          <p:cNvSpPr>
            <a:spLocks noGrp="1"/>
          </p:cNvSpPr>
          <p:nvPr>
            <p:ph type="ftr" sz="quarter" idx="11"/>
          </p:nvPr>
        </p:nvSpPr>
        <p:spPr/>
        <p:txBody>
          <a:bodyPr/>
          <a:lstStyle/>
          <a:p>
            <a:endParaRPr lang="es-MX" dirty="0">
              <a:solidFill>
                <a:srgbClr val="895D1D"/>
              </a:solidFill>
            </a:endParaRPr>
          </a:p>
        </p:txBody>
      </p:sp>
      <p:sp>
        <p:nvSpPr>
          <p:cNvPr id="6" name="Slide Number Placeholder 5"/>
          <p:cNvSpPr>
            <a:spLocks noGrp="1"/>
          </p:cNvSpPr>
          <p:nvPr>
            <p:ph type="sldNum" sz="quarter" idx="12"/>
          </p:nvPr>
        </p:nvSpPr>
        <p:spPr/>
        <p:txBody>
          <a:bodyPr/>
          <a:lstStyle/>
          <a:p>
            <a:fld id="{F19BF2CD-04CB-4F32-8018-CEF108017BA1}" type="slidenum">
              <a:rPr lang="es-MX" smtClean="0">
                <a:solidFill>
                  <a:srgbClr val="895D1D"/>
                </a:solidFill>
              </a:rPr>
              <a:pPr/>
              <a:t>‹#›</a:t>
            </a:fld>
            <a:endParaRPr lang="es-MX" dirty="0">
              <a:solidFill>
                <a:srgbClr val="895D1D"/>
              </a:solidFill>
            </a:endParaRPr>
          </a:p>
        </p:txBody>
      </p:sp>
    </p:spTree>
    <p:extLst>
      <p:ext uri="{BB962C8B-B14F-4D97-AF65-F5344CB8AC3E}">
        <p14:creationId xmlns:p14="http://schemas.microsoft.com/office/powerpoint/2010/main" val="395232315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F424DD-0782-4183-B20A-28CB27A13F89}" type="datetimeFigureOut">
              <a:rPr lang="es-MX" smtClean="0">
                <a:solidFill>
                  <a:srgbClr val="895D1D"/>
                </a:solidFill>
              </a:rPr>
              <a:pPr/>
              <a:t>02/03/2017</a:t>
            </a:fld>
            <a:endParaRPr lang="es-MX" dirty="0">
              <a:solidFill>
                <a:srgbClr val="895D1D"/>
              </a:solidFill>
            </a:endParaRPr>
          </a:p>
        </p:txBody>
      </p:sp>
      <p:sp>
        <p:nvSpPr>
          <p:cNvPr id="6" name="Footer Placeholder 5"/>
          <p:cNvSpPr>
            <a:spLocks noGrp="1"/>
          </p:cNvSpPr>
          <p:nvPr>
            <p:ph type="ftr" sz="quarter" idx="11"/>
          </p:nvPr>
        </p:nvSpPr>
        <p:spPr/>
        <p:txBody>
          <a:bodyPr/>
          <a:lstStyle/>
          <a:p>
            <a:endParaRPr lang="es-MX" dirty="0">
              <a:solidFill>
                <a:srgbClr val="895D1D"/>
              </a:solidFill>
            </a:endParaRPr>
          </a:p>
        </p:txBody>
      </p:sp>
      <p:sp>
        <p:nvSpPr>
          <p:cNvPr id="7" name="Slide Number Placeholder 6"/>
          <p:cNvSpPr>
            <a:spLocks noGrp="1"/>
          </p:cNvSpPr>
          <p:nvPr>
            <p:ph type="sldNum" sz="quarter" idx="12"/>
          </p:nvPr>
        </p:nvSpPr>
        <p:spPr/>
        <p:txBody>
          <a:bodyPr/>
          <a:lstStyle/>
          <a:p>
            <a:fld id="{F19BF2CD-04CB-4F32-8018-CEF108017BA1}" type="slidenum">
              <a:rPr lang="es-MX" smtClean="0">
                <a:solidFill>
                  <a:srgbClr val="895D1D"/>
                </a:solidFill>
              </a:rPr>
              <a:pPr/>
              <a:t>‹#›</a:t>
            </a:fld>
            <a:endParaRPr lang="es-MX" dirty="0">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9176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3F424DD-0782-4183-B20A-28CB27A13F89}" type="datetimeFigureOut">
              <a:rPr lang="es-MX" smtClean="0">
                <a:solidFill>
                  <a:srgbClr val="895D1D"/>
                </a:solidFill>
              </a:rPr>
              <a:pPr/>
              <a:t>02/03/2017</a:t>
            </a:fld>
            <a:endParaRPr lang="es-MX" dirty="0">
              <a:solidFill>
                <a:srgbClr val="895D1D"/>
              </a:solidFill>
            </a:endParaRPr>
          </a:p>
        </p:txBody>
      </p:sp>
      <p:sp>
        <p:nvSpPr>
          <p:cNvPr id="8" name="Footer Placeholder 7"/>
          <p:cNvSpPr>
            <a:spLocks noGrp="1"/>
          </p:cNvSpPr>
          <p:nvPr>
            <p:ph type="ftr" sz="quarter" idx="11"/>
          </p:nvPr>
        </p:nvSpPr>
        <p:spPr/>
        <p:txBody>
          <a:bodyPr/>
          <a:lstStyle/>
          <a:p>
            <a:endParaRPr lang="es-MX" dirty="0">
              <a:solidFill>
                <a:srgbClr val="895D1D"/>
              </a:solidFill>
            </a:endParaRPr>
          </a:p>
        </p:txBody>
      </p:sp>
      <p:sp>
        <p:nvSpPr>
          <p:cNvPr id="9" name="Slide Number Placeholder 8"/>
          <p:cNvSpPr>
            <a:spLocks noGrp="1"/>
          </p:cNvSpPr>
          <p:nvPr>
            <p:ph type="sldNum" sz="quarter" idx="12"/>
          </p:nvPr>
        </p:nvSpPr>
        <p:spPr/>
        <p:txBody>
          <a:bodyPr/>
          <a:lstStyle/>
          <a:p>
            <a:fld id="{F19BF2CD-04CB-4F32-8018-CEF108017BA1}" type="slidenum">
              <a:rPr lang="es-MX" smtClean="0">
                <a:solidFill>
                  <a:srgbClr val="895D1D"/>
                </a:solidFill>
              </a:rPr>
              <a:pPr/>
              <a:t>‹#›</a:t>
            </a:fld>
            <a:endParaRPr lang="es-MX" dirty="0">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9942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3F424DD-0782-4183-B20A-28CB27A13F89}" type="datetimeFigureOut">
              <a:rPr lang="es-MX" smtClean="0">
                <a:solidFill>
                  <a:srgbClr val="895D1D"/>
                </a:solidFill>
              </a:rPr>
              <a:pPr/>
              <a:t>02/03/2017</a:t>
            </a:fld>
            <a:endParaRPr lang="es-MX" dirty="0">
              <a:solidFill>
                <a:srgbClr val="895D1D"/>
              </a:solidFill>
            </a:endParaRPr>
          </a:p>
        </p:txBody>
      </p:sp>
      <p:sp>
        <p:nvSpPr>
          <p:cNvPr id="4" name="Footer Placeholder 3"/>
          <p:cNvSpPr>
            <a:spLocks noGrp="1"/>
          </p:cNvSpPr>
          <p:nvPr>
            <p:ph type="ftr" sz="quarter" idx="11"/>
          </p:nvPr>
        </p:nvSpPr>
        <p:spPr/>
        <p:txBody>
          <a:bodyPr/>
          <a:lstStyle/>
          <a:p>
            <a:endParaRPr lang="es-MX" dirty="0">
              <a:solidFill>
                <a:srgbClr val="895D1D"/>
              </a:solidFill>
            </a:endParaRPr>
          </a:p>
        </p:txBody>
      </p:sp>
      <p:sp>
        <p:nvSpPr>
          <p:cNvPr id="5" name="Slide Number Placeholder 4"/>
          <p:cNvSpPr>
            <a:spLocks noGrp="1"/>
          </p:cNvSpPr>
          <p:nvPr>
            <p:ph type="sldNum" sz="quarter" idx="12"/>
          </p:nvPr>
        </p:nvSpPr>
        <p:spPr/>
        <p:txBody>
          <a:bodyPr/>
          <a:lstStyle/>
          <a:p>
            <a:fld id="{F19BF2CD-04CB-4F32-8018-CEF108017BA1}" type="slidenum">
              <a:rPr lang="es-MX" smtClean="0">
                <a:solidFill>
                  <a:srgbClr val="895D1D"/>
                </a:solidFill>
              </a:rPr>
              <a:pPr/>
              <a:t>‹#›</a:t>
            </a:fld>
            <a:endParaRPr lang="es-MX" dirty="0">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7191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F424DD-0782-4183-B20A-28CB27A13F89}" type="datetimeFigureOut">
              <a:rPr lang="es-MX" smtClean="0">
                <a:solidFill>
                  <a:srgbClr val="895D1D"/>
                </a:solidFill>
              </a:rPr>
              <a:pPr/>
              <a:t>02/03/2017</a:t>
            </a:fld>
            <a:endParaRPr lang="es-MX" dirty="0">
              <a:solidFill>
                <a:srgbClr val="895D1D"/>
              </a:solidFill>
            </a:endParaRPr>
          </a:p>
        </p:txBody>
      </p:sp>
      <p:sp>
        <p:nvSpPr>
          <p:cNvPr id="3" name="Footer Placeholder 2"/>
          <p:cNvSpPr>
            <a:spLocks noGrp="1"/>
          </p:cNvSpPr>
          <p:nvPr>
            <p:ph type="ftr" sz="quarter" idx="11"/>
          </p:nvPr>
        </p:nvSpPr>
        <p:spPr/>
        <p:txBody>
          <a:bodyPr/>
          <a:lstStyle/>
          <a:p>
            <a:endParaRPr lang="es-MX" dirty="0">
              <a:solidFill>
                <a:srgbClr val="895D1D"/>
              </a:solidFill>
            </a:endParaRPr>
          </a:p>
        </p:txBody>
      </p:sp>
      <p:sp>
        <p:nvSpPr>
          <p:cNvPr id="4" name="Slide Number Placeholder 3"/>
          <p:cNvSpPr>
            <a:spLocks noGrp="1"/>
          </p:cNvSpPr>
          <p:nvPr>
            <p:ph type="sldNum" sz="quarter" idx="12"/>
          </p:nvPr>
        </p:nvSpPr>
        <p:spPr/>
        <p:txBody>
          <a:bodyPr/>
          <a:lstStyle/>
          <a:p>
            <a:fld id="{F19BF2CD-04CB-4F32-8018-CEF108017BA1}" type="slidenum">
              <a:rPr lang="es-MX" smtClean="0">
                <a:solidFill>
                  <a:srgbClr val="895D1D"/>
                </a:solidFill>
              </a:rPr>
              <a:pPr/>
              <a:t>‹#›</a:t>
            </a:fld>
            <a:endParaRPr lang="es-MX" dirty="0">
              <a:solidFill>
                <a:srgbClr val="895D1D"/>
              </a:solidFill>
            </a:endParaRPr>
          </a:p>
        </p:txBody>
      </p:sp>
    </p:spTree>
    <p:extLst>
      <p:ext uri="{BB962C8B-B14F-4D97-AF65-F5344CB8AC3E}">
        <p14:creationId xmlns:p14="http://schemas.microsoft.com/office/powerpoint/2010/main" val="420755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E77C10-5103-47CB-96EA-A1C01C10ABA8}" type="datetimeFigureOut">
              <a:rPr lang="en-US" smtClean="0"/>
              <a:pPr/>
              <a:t>3/2/2017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5675CF-EEED-47FE-828F-17AA49330626}"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F424DD-0782-4183-B20A-28CB27A13F89}" type="datetimeFigureOut">
              <a:rPr lang="es-MX" smtClean="0">
                <a:solidFill>
                  <a:srgbClr val="895D1D"/>
                </a:solidFill>
              </a:rPr>
              <a:pPr/>
              <a:t>02/03/2017</a:t>
            </a:fld>
            <a:endParaRPr lang="es-MX" dirty="0">
              <a:solidFill>
                <a:srgbClr val="895D1D"/>
              </a:solidFill>
            </a:endParaRPr>
          </a:p>
        </p:txBody>
      </p:sp>
      <p:sp>
        <p:nvSpPr>
          <p:cNvPr id="6" name="Footer Placeholder 5"/>
          <p:cNvSpPr>
            <a:spLocks noGrp="1"/>
          </p:cNvSpPr>
          <p:nvPr>
            <p:ph type="ftr" sz="quarter" idx="11"/>
          </p:nvPr>
        </p:nvSpPr>
        <p:spPr/>
        <p:txBody>
          <a:bodyPr/>
          <a:lstStyle/>
          <a:p>
            <a:endParaRPr lang="es-MX" dirty="0">
              <a:solidFill>
                <a:srgbClr val="895D1D"/>
              </a:solidFill>
            </a:endParaRPr>
          </a:p>
        </p:txBody>
      </p:sp>
      <p:sp>
        <p:nvSpPr>
          <p:cNvPr id="7" name="Slide Number Placeholder 6"/>
          <p:cNvSpPr>
            <a:spLocks noGrp="1"/>
          </p:cNvSpPr>
          <p:nvPr>
            <p:ph type="sldNum" sz="quarter" idx="12"/>
          </p:nvPr>
        </p:nvSpPr>
        <p:spPr/>
        <p:txBody>
          <a:bodyPr/>
          <a:lstStyle/>
          <a:p>
            <a:fld id="{F19BF2CD-04CB-4F32-8018-CEF108017BA1}" type="slidenum">
              <a:rPr lang="es-MX" smtClean="0">
                <a:solidFill>
                  <a:srgbClr val="895D1D"/>
                </a:solidFill>
              </a:rPr>
              <a:pPr/>
              <a:t>‹#›</a:t>
            </a:fld>
            <a:endParaRPr lang="es-MX" dirty="0">
              <a:solidFill>
                <a:srgbClr val="895D1D"/>
              </a:solidFill>
            </a:endParaRPr>
          </a:p>
        </p:txBody>
      </p:sp>
    </p:spTree>
    <p:extLst>
      <p:ext uri="{BB962C8B-B14F-4D97-AF65-F5344CB8AC3E}">
        <p14:creationId xmlns:p14="http://schemas.microsoft.com/office/powerpoint/2010/main" val="3335194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F424DD-0782-4183-B20A-28CB27A13F89}" type="datetimeFigureOut">
              <a:rPr lang="es-MX" smtClean="0">
                <a:solidFill>
                  <a:srgbClr val="895D1D"/>
                </a:solidFill>
              </a:rPr>
              <a:pPr/>
              <a:t>02/03/2017</a:t>
            </a:fld>
            <a:endParaRPr lang="es-MX" dirty="0">
              <a:solidFill>
                <a:srgbClr val="895D1D"/>
              </a:solidFill>
            </a:endParaRPr>
          </a:p>
        </p:txBody>
      </p:sp>
      <p:sp>
        <p:nvSpPr>
          <p:cNvPr id="6" name="Footer Placeholder 5"/>
          <p:cNvSpPr>
            <a:spLocks noGrp="1"/>
          </p:cNvSpPr>
          <p:nvPr>
            <p:ph type="ftr" sz="quarter" idx="11"/>
          </p:nvPr>
        </p:nvSpPr>
        <p:spPr/>
        <p:txBody>
          <a:bodyPr/>
          <a:lstStyle/>
          <a:p>
            <a:endParaRPr lang="es-MX" dirty="0">
              <a:solidFill>
                <a:srgbClr val="895D1D"/>
              </a:solidFill>
            </a:endParaRPr>
          </a:p>
        </p:txBody>
      </p:sp>
      <p:sp>
        <p:nvSpPr>
          <p:cNvPr id="7" name="Slide Number Placeholder 6"/>
          <p:cNvSpPr>
            <a:spLocks noGrp="1"/>
          </p:cNvSpPr>
          <p:nvPr>
            <p:ph type="sldNum" sz="quarter" idx="12"/>
          </p:nvPr>
        </p:nvSpPr>
        <p:spPr/>
        <p:txBody>
          <a:bodyPr/>
          <a:lstStyle/>
          <a:p>
            <a:fld id="{F19BF2CD-04CB-4F32-8018-CEF108017BA1}" type="slidenum">
              <a:rPr lang="es-MX" smtClean="0">
                <a:solidFill>
                  <a:srgbClr val="895D1D"/>
                </a:solidFill>
              </a:rPr>
              <a:pPr/>
              <a:t>‹#›</a:t>
            </a:fld>
            <a:endParaRPr lang="es-MX" dirty="0">
              <a:solidFill>
                <a:srgbClr val="895D1D"/>
              </a:solidFill>
            </a:endParaRPr>
          </a:p>
        </p:txBody>
      </p:sp>
    </p:spTree>
    <p:extLst>
      <p:ext uri="{BB962C8B-B14F-4D97-AF65-F5344CB8AC3E}">
        <p14:creationId xmlns:p14="http://schemas.microsoft.com/office/powerpoint/2010/main" val="1271327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F424DD-0782-4183-B20A-28CB27A13F89}" type="datetimeFigureOut">
              <a:rPr lang="es-MX" smtClean="0">
                <a:solidFill>
                  <a:srgbClr val="895D1D"/>
                </a:solidFill>
              </a:rPr>
              <a:pPr/>
              <a:t>02/03/2017</a:t>
            </a:fld>
            <a:endParaRPr lang="es-MX" dirty="0">
              <a:solidFill>
                <a:srgbClr val="895D1D"/>
              </a:solidFill>
            </a:endParaRPr>
          </a:p>
        </p:txBody>
      </p:sp>
      <p:sp>
        <p:nvSpPr>
          <p:cNvPr id="5" name="Footer Placeholder 4"/>
          <p:cNvSpPr>
            <a:spLocks noGrp="1"/>
          </p:cNvSpPr>
          <p:nvPr>
            <p:ph type="ftr" sz="quarter" idx="11"/>
          </p:nvPr>
        </p:nvSpPr>
        <p:spPr/>
        <p:txBody>
          <a:bodyPr/>
          <a:lstStyle/>
          <a:p>
            <a:endParaRPr lang="es-MX" dirty="0">
              <a:solidFill>
                <a:srgbClr val="895D1D"/>
              </a:solidFill>
            </a:endParaRPr>
          </a:p>
        </p:txBody>
      </p:sp>
      <p:sp>
        <p:nvSpPr>
          <p:cNvPr id="6" name="Slide Number Placeholder 5"/>
          <p:cNvSpPr>
            <a:spLocks noGrp="1"/>
          </p:cNvSpPr>
          <p:nvPr>
            <p:ph type="sldNum" sz="quarter" idx="12"/>
          </p:nvPr>
        </p:nvSpPr>
        <p:spPr/>
        <p:txBody>
          <a:bodyPr/>
          <a:lstStyle/>
          <a:p>
            <a:fld id="{F19BF2CD-04CB-4F32-8018-CEF108017BA1}" type="slidenum">
              <a:rPr lang="es-MX" smtClean="0">
                <a:solidFill>
                  <a:srgbClr val="895D1D"/>
                </a:solidFill>
              </a:rPr>
              <a:pPr/>
              <a:t>‹#›</a:t>
            </a:fld>
            <a:endParaRPr lang="es-MX" dirty="0">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6478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F424DD-0782-4183-B20A-28CB27A13F89}" type="datetimeFigureOut">
              <a:rPr lang="es-MX" smtClean="0">
                <a:solidFill>
                  <a:srgbClr val="895D1D"/>
                </a:solidFill>
              </a:rPr>
              <a:pPr/>
              <a:t>02/03/2017</a:t>
            </a:fld>
            <a:endParaRPr lang="es-MX" dirty="0">
              <a:solidFill>
                <a:srgbClr val="895D1D"/>
              </a:solidFill>
            </a:endParaRPr>
          </a:p>
        </p:txBody>
      </p:sp>
      <p:sp>
        <p:nvSpPr>
          <p:cNvPr id="5" name="Footer Placeholder 4"/>
          <p:cNvSpPr>
            <a:spLocks noGrp="1"/>
          </p:cNvSpPr>
          <p:nvPr>
            <p:ph type="ftr" sz="quarter" idx="11"/>
          </p:nvPr>
        </p:nvSpPr>
        <p:spPr/>
        <p:txBody>
          <a:bodyPr/>
          <a:lstStyle/>
          <a:p>
            <a:endParaRPr lang="es-MX" dirty="0">
              <a:solidFill>
                <a:srgbClr val="895D1D"/>
              </a:solidFill>
            </a:endParaRPr>
          </a:p>
        </p:txBody>
      </p:sp>
      <p:sp>
        <p:nvSpPr>
          <p:cNvPr id="6" name="Slide Number Placeholder 5"/>
          <p:cNvSpPr>
            <a:spLocks noGrp="1"/>
          </p:cNvSpPr>
          <p:nvPr>
            <p:ph type="sldNum" sz="quarter" idx="12"/>
          </p:nvPr>
        </p:nvSpPr>
        <p:spPr/>
        <p:txBody>
          <a:bodyPr/>
          <a:lstStyle/>
          <a:p>
            <a:fld id="{F19BF2CD-04CB-4F32-8018-CEF108017BA1}" type="slidenum">
              <a:rPr lang="es-MX" smtClean="0">
                <a:solidFill>
                  <a:srgbClr val="895D1D"/>
                </a:solidFill>
              </a:rPr>
              <a:pPr/>
              <a:t>‹#›</a:t>
            </a:fld>
            <a:endParaRPr lang="es-MX" dirty="0">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8082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E77C10-5103-47CB-96EA-A1C01C10ABA8}" type="datetimeFigureOut">
              <a:rPr lang="en-US" smtClean="0"/>
              <a:pPr/>
              <a:t>3/2/2017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5675CF-EEED-47FE-828F-17AA4933062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E77C10-5103-47CB-96EA-A1C01C10ABA8}" type="datetimeFigureOut">
              <a:rPr lang="en-US" smtClean="0"/>
              <a:pPr/>
              <a:t>3/2/2017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5675CF-EEED-47FE-828F-17AA4933062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E77C10-5103-47CB-96EA-A1C01C10ABA8}" type="datetimeFigureOut">
              <a:rPr lang="en-US" smtClean="0"/>
              <a:pPr/>
              <a:t>3/2/2017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75675CF-EEED-47FE-828F-17AA4933062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E77C10-5103-47CB-96EA-A1C01C10ABA8}" type="datetimeFigureOut">
              <a:rPr lang="en-US" smtClean="0"/>
              <a:pPr/>
              <a:t>3/2/2017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75675CF-EEED-47FE-828F-17AA4933062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77C10-5103-47CB-96EA-A1C01C10ABA8}" type="datetimeFigureOut">
              <a:rPr lang="en-US" smtClean="0"/>
              <a:pPr/>
              <a:t>3/2/2017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75675CF-EEED-47FE-828F-17AA4933062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E77C10-5103-47CB-96EA-A1C01C10ABA8}" type="datetimeFigureOut">
              <a:rPr lang="en-US" smtClean="0"/>
              <a:pPr/>
              <a:t>3/2/2017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5675CF-EEED-47FE-828F-17AA4933062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E77C10-5103-47CB-96EA-A1C01C10ABA8}" type="datetimeFigureOut">
              <a:rPr lang="en-US" smtClean="0"/>
              <a:pPr/>
              <a:t>3/2/2017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5675CF-EEED-47FE-828F-17AA4933062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77C10-5103-47CB-96EA-A1C01C10ABA8}" type="datetimeFigureOut">
              <a:rPr lang="en-US" smtClean="0"/>
              <a:pPr/>
              <a:t>3/2/2017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675CF-EEED-47FE-828F-17AA4933062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83F424DD-0782-4183-B20A-28CB27A13F89}" type="datetimeFigureOut">
              <a:rPr lang="es-MX" smtClean="0">
                <a:solidFill>
                  <a:srgbClr val="895D1D"/>
                </a:solidFill>
              </a:rPr>
              <a:pPr/>
              <a:t>02/03/2017</a:t>
            </a:fld>
            <a:endParaRPr lang="es-MX" dirty="0">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s-MX" dirty="0">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19BF2CD-04CB-4F32-8018-CEF108017BA1}" type="slidenum">
              <a:rPr lang="es-MX" smtClean="0">
                <a:solidFill>
                  <a:srgbClr val="895D1D"/>
                </a:solidFill>
              </a:rPr>
              <a:pPr/>
              <a:t>‹#›</a:t>
            </a:fld>
            <a:endParaRPr lang="es-MX" dirty="0">
              <a:solidFill>
                <a:srgbClr val="895D1D"/>
              </a:solidFill>
            </a:endParaRPr>
          </a:p>
        </p:txBody>
      </p:sp>
    </p:spTree>
    <p:extLst>
      <p:ext uri="{BB962C8B-B14F-4D97-AF65-F5344CB8AC3E}">
        <p14:creationId xmlns:p14="http://schemas.microsoft.com/office/powerpoint/2010/main" val="3271558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4.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Microsoft_Excel_97-2003_Worksheet1.xls"/></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79" y="1295400"/>
            <a:ext cx="8656321" cy="2133599"/>
          </a:xfrm>
        </p:spPr>
        <p:txBody>
          <a:bodyPr>
            <a:normAutofit fontScale="90000"/>
          </a:bodyPr>
          <a:lstStyle/>
          <a:p>
            <a:r>
              <a:rPr lang="en-US" b="1" cap="small" dirty="0" smtClean="0"/>
              <a:t> </a:t>
            </a:r>
            <a:r>
              <a:rPr lang="en-US" dirty="0" smtClean="0"/>
              <a:t/>
            </a:r>
            <a:br>
              <a:rPr lang="en-US" dirty="0" smtClean="0"/>
            </a:br>
            <a:r>
              <a:rPr lang="en-US" sz="3200" dirty="0" smtClean="0"/>
              <a:t> </a:t>
            </a:r>
            <a:r>
              <a:rPr lang="en-US" sz="3200" b="1" dirty="0" smtClean="0"/>
              <a:t>Patterns in Deer Body and Antler Size in South Texas: Genetics vs. Nutrition</a:t>
            </a:r>
            <a:r>
              <a:rPr lang="en-US" dirty="0"/>
              <a:t/>
            </a:r>
            <a:br>
              <a:rPr lang="en-US" dirty="0"/>
            </a:br>
            <a:endParaRPr lang="en-US" dirty="0"/>
          </a:p>
        </p:txBody>
      </p:sp>
      <p:sp>
        <p:nvSpPr>
          <p:cNvPr id="3" name="Subtitle 2"/>
          <p:cNvSpPr>
            <a:spLocks noGrp="1"/>
          </p:cNvSpPr>
          <p:nvPr>
            <p:ph type="subTitle" idx="1"/>
          </p:nvPr>
        </p:nvSpPr>
        <p:spPr>
          <a:xfrm>
            <a:off x="0" y="3581400"/>
            <a:ext cx="9144000" cy="3200400"/>
          </a:xfrm>
        </p:spPr>
        <p:txBody>
          <a:bodyPr>
            <a:normAutofit/>
          </a:bodyPr>
          <a:lstStyle/>
          <a:p>
            <a:r>
              <a:rPr lang="en-US" sz="2600" b="1" dirty="0">
                <a:solidFill>
                  <a:schemeClr val="tx1"/>
                </a:solidFill>
              </a:rPr>
              <a:t>Kory </a:t>
            </a:r>
            <a:r>
              <a:rPr lang="en-US" sz="2600" b="1" dirty="0" smtClean="0">
                <a:solidFill>
                  <a:schemeClr val="tx1"/>
                </a:solidFill>
              </a:rPr>
              <a:t>Gann</a:t>
            </a:r>
          </a:p>
          <a:p>
            <a:r>
              <a:rPr lang="en-US" sz="2400" dirty="0" smtClean="0">
                <a:solidFill>
                  <a:schemeClr val="tx1"/>
                </a:solidFill>
              </a:rPr>
              <a:t>Texas Parks &amp; Wildlife Department</a:t>
            </a:r>
          </a:p>
          <a:p>
            <a:endParaRPr lang="en-US" sz="2600" dirty="0" smtClean="0">
              <a:solidFill>
                <a:schemeClr val="tx1"/>
              </a:solidFill>
            </a:endParaRPr>
          </a:p>
          <a:p>
            <a:endParaRPr lang="en-US" sz="2400" dirty="0">
              <a:solidFill>
                <a:schemeClr val="tx1"/>
              </a:solidFill>
            </a:endParaRPr>
          </a:p>
          <a:p>
            <a:endParaRPr lang="en-US" sz="2400" dirty="0">
              <a:solidFill>
                <a:schemeClr val="tx1"/>
              </a:solidFill>
            </a:endParaRPr>
          </a:p>
        </p:txBody>
      </p:sp>
      <p:pic>
        <p:nvPicPr>
          <p:cNvPr id="5" name="Picture 11" descr="CKWRI_Logo_2009_green_tamuk_1x0_5.png (300×166)"/>
          <p:cNvPicPr>
            <a:picLocks noChangeAspect="1" noChangeArrowheads="1"/>
          </p:cNvPicPr>
          <p:nvPr/>
        </p:nvPicPr>
        <p:blipFill>
          <a:blip r:embed="rId3" cstate="print">
            <a:lum contrast="46000"/>
          </a:blip>
          <a:srcRect/>
          <a:stretch>
            <a:fillRect/>
          </a:stretch>
        </p:blipFill>
        <p:spPr bwMode="auto">
          <a:xfrm>
            <a:off x="6477000" y="152400"/>
            <a:ext cx="2377440" cy="1485900"/>
          </a:xfrm>
          <a:prstGeom prst="rect">
            <a:avLst/>
          </a:prstGeom>
          <a:noFill/>
          <a:ln w="9525">
            <a:noFill/>
            <a:miter lim="800000"/>
            <a:headEnd/>
            <a:tailEnd/>
          </a:ln>
        </p:spPr>
      </p:pic>
      <p:pic>
        <p:nvPicPr>
          <p:cNvPr id="1026" name="Picture 2" descr="I:\Gann\2015 SEDSG &amp; TCTWS\East_Foundation_Logo_We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20040"/>
            <a:ext cx="3048000" cy="115062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90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QDMA1024-5099_02-24_13-53-12_545-2"/>
          <p:cNvPicPr>
            <a:picLocks noChangeAspect="1" noChangeArrowheads="1"/>
          </p:cNvPicPr>
          <p:nvPr/>
        </p:nvPicPr>
        <p:blipFill>
          <a:blip r:embed="rId2" cstate="print"/>
          <a:srcRect/>
          <a:stretch>
            <a:fillRect/>
          </a:stretch>
        </p:blipFill>
        <p:spPr bwMode="auto">
          <a:xfrm>
            <a:off x="288925" y="2057400"/>
            <a:ext cx="6416675" cy="4440237"/>
          </a:xfrm>
          <a:prstGeom prst="rect">
            <a:avLst/>
          </a:prstGeom>
          <a:noFill/>
          <a:ln w="9525">
            <a:noFill/>
            <a:miter lim="800000"/>
            <a:headEnd/>
            <a:tailEnd/>
          </a:ln>
        </p:spPr>
      </p:pic>
      <p:sp>
        <p:nvSpPr>
          <p:cNvPr id="177155" name="Rectangle 3"/>
          <p:cNvSpPr>
            <a:spLocks noGrp="1" noChangeArrowheads="1"/>
          </p:cNvSpPr>
          <p:nvPr>
            <p:ph type="title"/>
          </p:nvPr>
        </p:nvSpPr>
        <p:spPr>
          <a:xfrm>
            <a:off x="0" y="152400"/>
            <a:ext cx="9144000" cy="1103312"/>
          </a:xfrm>
        </p:spPr>
        <p:txBody>
          <a:bodyPr>
            <a:normAutofit fontScale="90000"/>
          </a:bodyPr>
          <a:lstStyle/>
          <a:p>
            <a:pPr defTabSz="976313" eaLnBrk="1" hangingPunct="1">
              <a:defRPr/>
            </a:pPr>
            <a:r>
              <a:rPr lang="en-US" sz="4000" dirty="0" smtClean="0">
                <a:solidFill>
                  <a:schemeClr val="tx1"/>
                </a:solidFill>
                <a:effectLst>
                  <a:outerShdw blurRad="38100" dist="38100" dir="2700000" algn="tl">
                    <a:srgbClr val="000000">
                      <a:alpha val="43137"/>
                    </a:srgbClr>
                  </a:outerShdw>
                </a:effectLst>
                <a:cs typeface="Arial" pitchFamily="34" charset="0"/>
              </a:rPr>
              <a:t>Where are the Trophies?</a:t>
            </a:r>
            <a:br>
              <a:rPr lang="en-US" sz="4000" dirty="0" smtClean="0">
                <a:solidFill>
                  <a:schemeClr val="tx1"/>
                </a:solidFill>
                <a:effectLst>
                  <a:outerShdw blurRad="38100" dist="38100" dir="2700000" algn="tl">
                    <a:srgbClr val="000000">
                      <a:alpha val="43137"/>
                    </a:srgbClr>
                  </a:outerShdw>
                </a:effectLst>
                <a:cs typeface="Arial" pitchFamily="34" charset="0"/>
              </a:rPr>
            </a:br>
            <a:r>
              <a:rPr lang="en-US" sz="4000" dirty="0" smtClean="0">
                <a:solidFill>
                  <a:schemeClr val="tx1"/>
                </a:solidFill>
                <a:effectLst>
                  <a:outerShdw blurRad="38100" dist="38100" dir="2700000" algn="tl">
                    <a:srgbClr val="000000">
                      <a:alpha val="43137"/>
                    </a:srgbClr>
                  </a:outerShdw>
                </a:effectLst>
                <a:cs typeface="Arial" pitchFamily="34" charset="0"/>
              </a:rPr>
              <a:t>On Good Soils!</a:t>
            </a:r>
          </a:p>
        </p:txBody>
      </p:sp>
      <p:sp>
        <p:nvSpPr>
          <p:cNvPr id="177156" name="Text Box 4"/>
          <p:cNvSpPr txBox="1">
            <a:spLocks noChangeArrowheads="1"/>
          </p:cNvSpPr>
          <p:nvPr/>
        </p:nvSpPr>
        <p:spPr bwMode="auto">
          <a:xfrm>
            <a:off x="1371600" y="6240463"/>
            <a:ext cx="1987550" cy="541337"/>
          </a:xfrm>
          <a:prstGeom prst="rect">
            <a:avLst/>
          </a:prstGeom>
          <a:noFill/>
          <a:ln w="9525" algn="ctr">
            <a:noFill/>
            <a:miter lim="800000"/>
            <a:headEnd/>
            <a:tailEnd/>
          </a:ln>
          <a:effectLst/>
        </p:spPr>
        <p:txBody>
          <a:bodyPr wrap="none" lIns="97736" tIns="48868" rIns="97736" bIns="48868">
            <a:spAutoFit/>
          </a:bodyPr>
          <a:lstStyle/>
          <a:p>
            <a:pPr defTabSz="976313" eaLnBrk="0" fontAlgn="base" hangingPunct="0">
              <a:lnSpc>
                <a:spcPct val="110000"/>
              </a:lnSpc>
              <a:spcBef>
                <a:spcPct val="20000"/>
              </a:spcBef>
              <a:spcAft>
                <a:spcPct val="0"/>
              </a:spcAft>
              <a:defRPr/>
            </a:pPr>
            <a:r>
              <a:rPr lang="en-US" sz="1200" i="1" dirty="0">
                <a:solidFill>
                  <a:srgbClr val="000000"/>
                </a:solidFill>
                <a:effectLst>
                  <a:outerShdw blurRad="38100" dist="38100" dir="2700000" algn="tl">
                    <a:srgbClr val="000000">
                      <a:alpha val="43137"/>
                    </a:srgbClr>
                  </a:outerShdw>
                </a:effectLst>
                <a:latin typeface="Arial" charset="0"/>
              </a:rPr>
              <a:t>Quality Deer Management</a:t>
            </a:r>
          </a:p>
          <a:p>
            <a:pPr defTabSz="976313" eaLnBrk="0" fontAlgn="base" hangingPunct="0">
              <a:lnSpc>
                <a:spcPct val="110000"/>
              </a:lnSpc>
              <a:spcBef>
                <a:spcPct val="20000"/>
              </a:spcBef>
              <a:spcAft>
                <a:spcPct val="0"/>
              </a:spcAft>
              <a:defRPr/>
            </a:pPr>
            <a:r>
              <a:rPr lang="en-US" sz="1200" i="1" dirty="0">
                <a:solidFill>
                  <a:srgbClr val="000000"/>
                </a:solidFill>
                <a:effectLst>
                  <a:outerShdw blurRad="38100" dist="38100" dir="2700000" algn="tl">
                    <a:srgbClr val="000000">
                      <a:alpha val="43137"/>
                    </a:srgbClr>
                  </a:outerShdw>
                </a:effectLst>
                <a:latin typeface="Arial" charset="0"/>
              </a:rPr>
              <a:t>Association</a:t>
            </a:r>
          </a:p>
        </p:txBody>
      </p:sp>
      <p:sp>
        <p:nvSpPr>
          <p:cNvPr id="36870" name="Rectangle 6"/>
          <p:cNvSpPr>
            <a:spLocks noChangeAspect="1" noChangeArrowheads="1"/>
          </p:cNvSpPr>
          <p:nvPr/>
        </p:nvSpPr>
        <p:spPr bwMode="auto">
          <a:xfrm>
            <a:off x="6946900" y="4302125"/>
            <a:ext cx="274637" cy="274637"/>
          </a:xfrm>
          <a:prstGeom prst="rect">
            <a:avLst/>
          </a:prstGeom>
          <a:solidFill>
            <a:srgbClr val="008000"/>
          </a:solidFill>
          <a:ln w="9525" algn="ctr">
            <a:solidFill>
              <a:schemeClr val="tx1"/>
            </a:solidFill>
            <a:miter lim="800000"/>
            <a:headEnd/>
            <a:tailEnd/>
          </a:ln>
        </p:spPr>
        <p:txBody>
          <a:bodyPr wrap="none" lIns="97736" tIns="48868" rIns="97736" bIns="48868" anchor="ctr"/>
          <a:lstStyle/>
          <a:p>
            <a:pPr fontAlgn="base">
              <a:spcBef>
                <a:spcPct val="0"/>
              </a:spcBef>
              <a:spcAft>
                <a:spcPct val="0"/>
              </a:spcAft>
            </a:pPr>
            <a:endParaRPr lang="en-US">
              <a:solidFill>
                <a:srgbClr val="000000"/>
              </a:solidFill>
              <a:latin typeface="Arial" charset="0"/>
            </a:endParaRPr>
          </a:p>
        </p:txBody>
      </p:sp>
      <p:sp>
        <p:nvSpPr>
          <p:cNvPr id="36871" name="Rectangle 7"/>
          <p:cNvSpPr>
            <a:spLocks noChangeAspect="1" noChangeArrowheads="1"/>
          </p:cNvSpPr>
          <p:nvPr/>
        </p:nvSpPr>
        <p:spPr bwMode="auto">
          <a:xfrm>
            <a:off x="6940550" y="4676775"/>
            <a:ext cx="274637" cy="274637"/>
          </a:xfrm>
          <a:prstGeom prst="rect">
            <a:avLst/>
          </a:prstGeom>
          <a:solidFill>
            <a:srgbClr val="FFCC99"/>
          </a:solidFill>
          <a:ln w="9525" algn="ctr">
            <a:solidFill>
              <a:schemeClr val="tx1"/>
            </a:solidFill>
            <a:miter lim="800000"/>
            <a:headEnd/>
            <a:tailEnd/>
          </a:ln>
        </p:spPr>
        <p:txBody>
          <a:bodyPr wrap="none" lIns="97736" tIns="48868" rIns="97736" bIns="48868" anchor="ctr"/>
          <a:lstStyle/>
          <a:p>
            <a:pPr fontAlgn="base">
              <a:spcBef>
                <a:spcPct val="0"/>
              </a:spcBef>
              <a:spcAft>
                <a:spcPct val="0"/>
              </a:spcAft>
            </a:pPr>
            <a:endParaRPr lang="en-US">
              <a:solidFill>
                <a:srgbClr val="000000"/>
              </a:solidFill>
              <a:latin typeface="Arial" charset="0"/>
            </a:endParaRPr>
          </a:p>
        </p:txBody>
      </p:sp>
      <p:sp>
        <p:nvSpPr>
          <p:cNvPr id="36872" name="Rectangle 8"/>
          <p:cNvSpPr>
            <a:spLocks noChangeAspect="1" noChangeArrowheads="1"/>
          </p:cNvSpPr>
          <p:nvPr/>
        </p:nvSpPr>
        <p:spPr bwMode="auto">
          <a:xfrm>
            <a:off x="6934200" y="5051425"/>
            <a:ext cx="274637" cy="274637"/>
          </a:xfrm>
          <a:prstGeom prst="rect">
            <a:avLst/>
          </a:prstGeom>
          <a:solidFill>
            <a:srgbClr val="FFCC00"/>
          </a:solidFill>
          <a:ln w="9525" algn="ctr">
            <a:solidFill>
              <a:schemeClr val="tx1"/>
            </a:solidFill>
            <a:miter lim="800000"/>
            <a:headEnd/>
            <a:tailEnd/>
          </a:ln>
        </p:spPr>
        <p:txBody>
          <a:bodyPr wrap="none" lIns="97736" tIns="48868" rIns="97736" bIns="48868" anchor="ctr"/>
          <a:lstStyle/>
          <a:p>
            <a:pPr fontAlgn="base">
              <a:spcBef>
                <a:spcPct val="0"/>
              </a:spcBef>
              <a:spcAft>
                <a:spcPct val="0"/>
              </a:spcAft>
            </a:pPr>
            <a:endParaRPr lang="en-US">
              <a:solidFill>
                <a:srgbClr val="000000"/>
              </a:solidFill>
              <a:latin typeface="Arial" charset="0"/>
            </a:endParaRPr>
          </a:p>
        </p:txBody>
      </p:sp>
      <p:sp>
        <p:nvSpPr>
          <p:cNvPr id="36873" name="Rectangle 9"/>
          <p:cNvSpPr>
            <a:spLocks noChangeAspect="1" noChangeArrowheads="1"/>
          </p:cNvSpPr>
          <p:nvPr/>
        </p:nvSpPr>
        <p:spPr bwMode="auto">
          <a:xfrm>
            <a:off x="6943725" y="5394325"/>
            <a:ext cx="274637" cy="274637"/>
          </a:xfrm>
          <a:prstGeom prst="rect">
            <a:avLst/>
          </a:prstGeom>
          <a:solidFill>
            <a:srgbClr val="993300"/>
          </a:solidFill>
          <a:ln w="9525" algn="ctr">
            <a:solidFill>
              <a:schemeClr val="tx1"/>
            </a:solidFill>
            <a:miter lim="800000"/>
            <a:headEnd/>
            <a:tailEnd/>
          </a:ln>
        </p:spPr>
        <p:txBody>
          <a:bodyPr wrap="none" lIns="97736" tIns="48868" rIns="97736" bIns="48868" anchor="ctr"/>
          <a:lstStyle/>
          <a:p>
            <a:pPr fontAlgn="base">
              <a:spcBef>
                <a:spcPct val="0"/>
              </a:spcBef>
              <a:spcAft>
                <a:spcPct val="0"/>
              </a:spcAft>
            </a:pPr>
            <a:endParaRPr lang="en-US">
              <a:solidFill>
                <a:srgbClr val="000000"/>
              </a:solidFill>
              <a:latin typeface="Arial" charset="0"/>
            </a:endParaRPr>
          </a:p>
        </p:txBody>
      </p:sp>
      <p:sp>
        <p:nvSpPr>
          <p:cNvPr id="36874" name="Text Box 10"/>
          <p:cNvSpPr txBox="1">
            <a:spLocks noChangeArrowheads="1"/>
          </p:cNvSpPr>
          <p:nvPr/>
        </p:nvSpPr>
        <p:spPr bwMode="auto">
          <a:xfrm>
            <a:off x="7250112" y="4191000"/>
            <a:ext cx="708025" cy="411162"/>
          </a:xfrm>
          <a:prstGeom prst="rect">
            <a:avLst/>
          </a:prstGeom>
          <a:noFill/>
          <a:ln w="9525" algn="ctr">
            <a:noFill/>
            <a:miter lim="800000"/>
            <a:headEnd/>
            <a:tailEnd/>
          </a:ln>
        </p:spPr>
        <p:txBody>
          <a:bodyPr wrap="none" lIns="97736" tIns="48868" rIns="97736" bIns="48868">
            <a:spAutoFit/>
          </a:bodyPr>
          <a:lstStyle/>
          <a:p>
            <a:pPr defTabSz="976313" eaLnBrk="0" fontAlgn="base" hangingPunct="0">
              <a:lnSpc>
                <a:spcPct val="110000"/>
              </a:lnSpc>
              <a:spcBef>
                <a:spcPct val="20000"/>
              </a:spcBef>
              <a:spcAft>
                <a:spcPct val="0"/>
              </a:spcAft>
            </a:pPr>
            <a:r>
              <a:rPr lang="en-US" sz="2000" b="1">
                <a:solidFill>
                  <a:srgbClr val="000000"/>
                </a:solidFill>
                <a:latin typeface="Arial" charset="0"/>
              </a:rPr>
              <a:t>1 - 4</a:t>
            </a:r>
          </a:p>
        </p:txBody>
      </p:sp>
      <p:sp>
        <p:nvSpPr>
          <p:cNvPr id="36875" name="Text Box 11"/>
          <p:cNvSpPr txBox="1">
            <a:spLocks noChangeArrowheads="1"/>
          </p:cNvSpPr>
          <p:nvPr/>
        </p:nvSpPr>
        <p:spPr bwMode="auto">
          <a:xfrm>
            <a:off x="7259637" y="4565650"/>
            <a:ext cx="850900" cy="411162"/>
          </a:xfrm>
          <a:prstGeom prst="rect">
            <a:avLst/>
          </a:prstGeom>
          <a:noFill/>
          <a:ln w="9525" algn="ctr">
            <a:noFill/>
            <a:miter lim="800000"/>
            <a:headEnd/>
            <a:tailEnd/>
          </a:ln>
        </p:spPr>
        <p:txBody>
          <a:bodyPr wrap="none" lIns="97736" tIns="48868" rIns="97736" bIns="48868">
            <a:spAutoFit/>
          </a:bodyPr>
          <a:lstStyle/>
          <a:p>
            <a:pPr defTabSz="976313" eaLnBrk="0" fontAlgn="base" hangingPunct="0">
              <a:lnSpc>
                <a:spcPct val="110000"/>
              </a:lnSpc>
              <a:spcBef>
                <a:spcPct val="20000"/>
              </a:spcBef>
              <a:spcAft>
                <a:spcPct val="0"/>
              </a:spcAft>
            </a:pPr>
            <a:r>
              <a:rPr lang="en-US" sz="2000" b="1">
                <a:solidFill>
                  <a:srgbClr val="000000"/>
                </a:solidFill>
                <a:latin typeface="Arial" charset="0"/>
              </a:rPr>
              <a:t>5 - 20</a:t>
            </a:r>
          </a:p>
        </p:txBody>
      </p:sp>
      <p:sp>
        <p:nvSpPr>
          <p:cNvPr id="36876" name="Text Box 12"/>
          <p:cNvSpPr txBox="1">
            <a:spLocks noChangeArrowheads="1"/>
          </p:cNvSpPr>
          <p:nvPr/>
        </p:nvSpPr>
        <p:spPr bwMode="auto">
          <a:xfrm>
            <a:off x="7194550" y="4940300"/>
            <a:ext cx="993775" cy="411162"/>
          </a:xfrm>
          <a:prstGeom prst="rect">
            <a:avLst/>
          </a:prstGeom>
          <a:noFill/>
          <a:ln w="9525" algn="ctr">
            <a:noFill/>
            <a:miter lim="800000"/>
            <a:headEnd/>
            <a:tailEnd/>
          </a:ln>
        </p:spPr>
        <p:txBody>
          <a:bodyPr wrap="none" lIns="97736" tIns="48868" rIns="97736" bIns="48868">
            <a:spAutoFit/>
          </a:bodyPr>
          <a:lstStyle/>
          <a:p>
            <a:pPr defTabSz="976313" eaLnBrk="0" fontAlgn="base" hangingPunct="0">
              <a:lnSpc>
                <a:spcPct val="110000"/>
              </a:lnSpc>
              <a:spcBef>
                <a:spcPct val="20000"/>
              </a:spcBef>
              <a:spcAft>
                <a:spcPct val="0"/>
              </a:spcAft>
            </a:pPr>
            <a:r>
              <a:rPr lang="en-US" sz="2000" b="1">
                <a:solidFill>
                  <a:srgbClr val="000000"/>
                </a:solidFill>
                <a:latin typeface="Arial" charset="0"/>
              </a:rPr>
              <a:t>21 - 50</a:t>
            </a:r>
          </a:p>
        </p:txBody>
      </p:sp>
      <p:sp>
        <p:nvSpPr>
          <p:cNvPr id="36877" name="Text Box 13"/>
          <p:cNvSpPr txBox="1">
            <a:spLocks noChangeArrowheads="1"/>
          </p:cNvSpPr>
          <p:nvPr/>
        </p:nvSpPr>
        <p:spPr bwMode="auto">
          <a:xfrm>
            <a:off x="7262812" y="5283200"/>
            <a:ext cx="701675" cy="411162"/>
          </a:xfrm>
          <a:prstGeom prst="rect">
            <a:avLst/>
          </a:prstGeom>
          <a:noFill/>
          <a:ln w="9525" algn="ctr">
            <a:noFill/>
            <a:miter lim="800000"/>
            <a:headEnd/>
            <a:tailEnd/>
          </a:ln>
        </p:spPr>
        <p:txBody>
          <a:bodyPr wrap="none" lIns="97736" tIns="48868" rIns="97736" bIns="48868">
            <a:spAutoFit/>
          </a:bodyPr>
          <a:lstStyle/>
          <a:p>
            <a:pPr defTabSz="976313" eaLnBrk="0" fontAlgn="base" hangingPunct="0">
              <a:lnSpc>
                <a:spcPct val="110000"/>
              </a:lnSpc>
              <a:spcBef>
                <a:spcPct val="20000"/>
              </a:spcBef>
              <a:spcAft>
                <a:spcPct val="0"/>
              </a:spcAft>
            </a:pPr>
            <a:r>
              <a:rPr lang="en-US" sz="2000" b="1">
                <a:solidFill>
                  <a:srgbClr val="000000"/>
                </a:solidFill>
                <a:latin typeface="Arial" charset="0"/>
              </a:rPr>
              <a:t>&gt; 50</a:t>
            </a:r>
          </a:p>
        </p:txBody>
      </p:sp>
      <p:sp>
        <p:nvSpPr>
          <p:cNvPr id="2" name="TextBox 1"/>
          <p:cNvSpPr txBox="1"/>
          <p:nvPr/>
        </p:nvSpPr>
        <p:spPr>
          <a:xfrm>
            <a:off x="881007" y="1625813"/>
            <a:ext cx="7077130"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Arial" pitchFamily="34" charset="0"/>
                <a:cs typeface="Arial" pitchFamily="34" charset="0"/>
              </a:rPr>
              <a:t>Total Bucks that Qualify for </a:t>
            </a:r>
            <a:r>
              <a:rPr lang="en-US" sz="2000" dirty="0">
                <a:effectLst>
                  <a:outerShdw blurRad="38100" dist="38100" dir="2700000" algn="tl">
                    <a:srgbClr val="000000">
                      <a:alpha val="43137"/>
                    </a:srgbClr>
                  </a:outerShdw>
                </a:effectLst>
                <a:latin typeface="Arial" pitchFamily="34" charset="0"/>
                <a:cs typeface="Arial" pitchFamily="34" charset="0"/>
              </a:rPr>
              <a:t>Boone &amp; Crockett, Pope &amp; Young</a:t>
            </a:r>
            <a:endParaRPr lang="en-US" sz="2000" dirty="0"/>
          </a:p>
        </p:txBody>
      </p:sp>
    </p:spTree>
    <p:extLst>
      <p:ext uri="{BB962C8B-B14F-4D97-AF65-F5344CB8AC3E}">
        <p14:creationId xmlns:p14="http://schemas.microsoft.com/office/powerpoint/2010/main" val="265323948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4000" b="1" dirty="0" smtClean="0"/>
              <a:t>Questions</a:t>
            </a:r>
            <a:endParaRPr lang="en-US" sz="4000" b="1" dirty="0"/>
          </a:p>
        </p:txBody>
      </p:sp>
      <p:sp>
        <p:nvSpPr>
          <p:cNvPr id="3" name="Content Placeholder 2"/>
          <p:cNvSpPr>
            <a:spLocks noGrp="1"/>
          </p:cNvSpPr>
          <p:nvPr>
            <p:ph idx="1"/>
          </p:nvPr>
        </p:nvSpPr>
        <p:spPr>
          <a:xfrm>
            <a:off x="0" y="838200"/>
            <a:ext cx="9144000" cy="2743200"/>
          </a:xfrm>
        </p:spPr>
        <p:txBody>
          <a:bodyPr>
            <a:normAutofit/>
          </a:bodyPr>
          <a:lstStyle/>
          <a:p>
            <a:pPr marL="0" indent="0">
              <a:buNone/>
            </a:pPr>
            <a:r>
              <a:rPr lang="en-US" dirty="0" smtClean="0"/>
              <a:t>What is the effect of variability of soils on:</a:t>
            </a:r>
          </a:p>
          <a:p>
            <a:pPr marL="914400" lvl="1" indent="-514350">
              <a:buFont typeface="+mj-lt"/>
              <a:buAutoNum type="arabicPeriod"/>
            </a:pPr>
            <a:r>
              <a:rPr lang="en-US" dirty="0" smtClean="0"/>
              <a:t>Body size</a:t>
            </a:r>
          </a:p>
          <a:p>
            <a:pPr marL="914400" lvl="1" indent="-514350">
              <a:buFont typeface="+mj-lt"/>
              <a:buAutoNum type="arabicPeriod"/>
            </a:pPr>
            <a:r>
              <a:rPr lang="en-US" dirty="0" smtClean="0"/>
              <a:t>Antler size</a:t>
            </a:r>
          </a:p>
          <a:p>
            <a:pPr marL="0" indent="0">
              <a:buNone/>
            </a:pPr>
            <a:r>
              <a:rPr lang="en-US" dirty="0" smtClean="0"/>
              <a:t>Is there variation at the ranch scale?</a:t>
            </a:r>
          </a:p>
        </p:txBody>
      </p:sp>
      <p:pic>
        <p:nvPicPr>
          <p:cNvPr id="6" name="Picture 3" descr="E:\Grad School\PhD_EWF Project\EWF\Deer_Captures\2013 Captures\2013 Buck Photos\DSCN32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754170"/>
            <a:ext cx="4084320" cy="3063240"/>
          </a:xfrm>
          <a:prstGeom prst="rect">
            <a:avLst/>
          </a:prstGeom>
          <a:noFill/>
          <a:ln w="25400">
            <a:solidFill>
              <a:srgbClr val="69613B"/>
            </a:solidFill>
          </a:ln>
          <a:extLst>
            <a:ext uri="{909E8E84-426E-40dd-AFC4-6F175D3DCCD1}">
              <a14:hiddenFill xmlns:a14="http://schemas.microsoft.com/office/drawing/2010/main" xmlns="">
                <a:solidFill>
                  <a:srgbClr val="FFFFFF"/>
                </a:solidFill>
              </a14:hiddenFill>
            </a:ext>
          </a:extLst>
        </p:spPr>
      </p:pic>
      <p:pic>
        <p:nvPicPr>
          <p:cNvPr id="7" name="Picture 4" descr="E:\Grad School\PhD_EWF Project\EWF\Deer_Captures\2012 Captures\2012 Buck Photos\DSCN29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788460"/>
            <a:ext cx="4038600" cy="3028950"/>
          </a:xfrm>
          <a:prstGeom prst="rect">
            <a:avLst/>
          </a:prstGeom>
          <a:noFill/>
          <a:ln w="25400">
            <a:solidFill>
              <a:srgbClr val="69613B"/>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784942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a:spLocks/>
          </p:cNvSpPr>
          <p:nvPr/>
        </p:nvSpPr>
        <p:spPr>
          <a:xfrm>
            <a:off x="362919" y="1447800"/>
            <a:ext cx="4724400" cy="5181600"/>
          </a:xfrm>
          <a:prstGeom prst="rect">
            <a:avLst/>
          </a:prstGeom>
        </p:spPr>
        <p:txBody>
          <a:bodyPr vert="horz" lIns="91440" tIns="45720" rIns="91440" bIns="45720" rtlCol="0">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365760" marR="0" lvl="0" indent="-36576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i="0" u="none" strike="noStrike" kern="1200" cap="none" spc="0" normalizeH="0" baseline="0" noProof="0" dirty="0" smtClean="0">
                <a:ln>
                  <a:noFill/>
                </a:ln>
                <a:solidFill>
                  <a:sysClr val="windowText" lastClr="000000"/>
                </a:solidFill>
                <a:effectLst/>
                <a:uLnTx/>
                <a:uFillTx/>
                <a:ea typeface="+mn-ea"/>
                <a:cs typeface="Lucida Sans Unicode" pitchFamily="34" charset="0"/>
              </a:rPr>
              <a:t>Private Operating Foundation e</a:t>
            </a:r>
            <a:r>
              <a:rPr lang="en-US" dirty="0" err="1" smtClean="0">
                <a:solidFill>
                  <a:sysClr val="windowText" lastClr="000000"/>
                </a:solidFill>
                <a:cs typeface="Lucida Sans Unicode" pitchFamily="34" charset="0"/>
              </a:rPr>
              <a:t>stablished</a:t>
            </a:r>
            <a:r>
              <a:rPr lang="en-US" dirty="0" smtClean="0">
                <a:solidFill>
                  <a:sysClr val="windowText" lastClr="000000"/>
                </a:solidFill>
                <a:cs typeface="Lucida Sans Unicode" pitchFamily="34" charset="0"/>
              </a:rPr>
              <a:t> </a:t>
            </a:r>
            <a:r>
              <a:rPr lang="en-US" dirty="0">
                <a:solidFill>
                  <a:sysClr val="windowText" lastClr="000000"/>
                </a:solidFill>
                <a:cs typeface="Lucida Sans Unicode" pitchFamily="34" charset="0"/>
              </a:rPr>
              <a:t>from the estate of Robert C. </a:t>
            </a:r>
            <a:r>
              <a:rPr lang="en-US" dirty="0" smtClean="0">
                <a:solidFill>
                  <a:sysClr val="windowText" lastClr="000000"/>
                </a:solidFill>
                <a:cs typeface="Lucida Sans Unicode" pitchFamily="34" charset="0"/>
              </a:rPr>
              <a:t>East.</a:t>
            </a:r>
          </a:p>
          <a:p>
            <a:pPr lvl="0">
              <a:buClrTx/>
              <a:buFont typeface="Arial" pitchFamily="34" charset="0"/>
              <a:buChar char="•"/>
              <a:defRPr/>
            </a:pPr>
            <a:endParaRPr kumimoji="0" lang="en-US" sz="1050" i="0" u="none" strike="noStrike" kern="1200" cap="none" spc="0" normalizeH="0" baseline="0" noProof="0" dirty="0" smtClean="0">
              <a:ln>
                <a:noFill/>
              </a:ln>
              <a:solidFill>
                <a:sysClr val="windowText" lastClr="000000"/>
              </a:solidFill>
              <a:effectLst/>
              <a:uLnTx/>
              <a:uFillTx/>
              <a:ea typeface="+mn-ea"/>
              <a:cs typeface="Lucida Sans Unicode" pitchFamily="34" charset="0"/>
            </a:endParaRPr>
          </a:p>
          <a:p>
            <a:pPr marL="365760" marR="0" lvl="0" indent="-36576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i="0" u="none" strike="noStrike" kern="1200" cap="none" spc="0" normalizeH="0" baseline="0" noProof="0" dirty="0" smtClean="0">
                <a:ln>
                  <a:noFill/>
                </a:ln>
                <a:solidFill>
                  <a:sysClr val="windowText" lastClr="000000"/>
                </a:solidFill>
                <a:effectLst/>
                <a:uLnTx/>
                <a:uFillTx/>
                <a:ea typeface="+mn-ea"/>
                <a:cs typeface="Lucida Sans Unicode" pitchFamily="34" charset="0"/>
              </a:rPr>
              <a:t>Mission to support wildlife conservation and other public benefits of ranching and private land stewardship.</a:t>
            </a:r>
          </a:p>
          <a:p>
            <a:pPr marL="365760" marR="0" lvl="0" indent="-36576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100" i="0" u="none" strike="noStrike" kern="1200" cap="none" spc="0" normalizeH="0" baseline="0" noProof="0" dirty="0" smtClean="0">
              <a:ln>
                <a:noFill/>
              </a:ln>
              <a:solidFill>
                <a:sysClr val="windowText" lastClr="000000"/>
              </a:solidFill>
              <a:effectLst/>
              <a:uLnTx/>
              <a:uFillTx/>
              <a:ea typeface="+mn-ea"/>
              <a:cs typeface="Lucida Sans Unicode" pitchFamily="34" charset="0"/>
            </a:endParaRPr>
          </a:p>
          <a:p>
            <a:pPr marL="365760" marR="0" lvl="0" indent="-36576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i="0" u="none" strike="noStrike" kern="1200" cap="none" spc="0" normalizeH="0" baseline="0" noProof="0" dirty="0" smtClean="0">
                <a:ln>
                  <a:noFill/>
                </a:ln>
                <a:solidFill>
                  <a:sysClr val="windowText" lastClr="000000"/>
                </a:solidFill>
                <a:effectLst/>
                <a:uLnTx/>
                <a:uFillTx/>
                <a:ea typeface="+mn-ea"/>
                <a:cs typeface="Lucida Sans Unicode" pitchFamily="34" charset="0"/>
              </a:rPr>
              <a:t>Working cattle ranches owned by the East family since 1912, about 5,000 mother cows; no hunting or management of wildlife.</a:t>
            </a:r>
            <a:endParaRPr kumimoji="0" lang="en-US" sz="2400" i="0" u="none" strike="noStrike" kern="1200" cap="none" spc="0" normalizeH="0" baseline="0" noProof="0" dirty="0">
              <a:ln>
                <a:noFill/>
              </a:ln>
              <a:solidFill>
                <a:sysClr val="windowText" lastClr="000000"/>
              </a:solidFill>
              <a:effectLst/>
              <a:uLnTx/>
              <a:uFillTx/>
              <a:ea typeface="+mn-ea"/>
              <a:cs typeface="Lucida Sans Unicode" pitchFamily="34" charset="0"/>
            </a:endParaRPr>
          </a:p>
        </p:txBody>
      </p:sp>
      <p:sp>
        <p:nvSpPr>
          <p:cNvPr id="5" name="Content Placeholder 5"/>
          <p:cNvSpPr txBox="1">
            <a:spLocks/>
          </p:cNvSpPr>
          <p:nvPr/>
        </p:nvSpPr>
        <p:spPr>
          <a:xfrm>
            <a:off x="228600" y="485686"/>
            <a:ext cx="6705600" cy="1343114"/>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Clr>
                <a:srgbClr val="873624"/>
              </a:buClr>
              <a:buFont typeface="Wingdings" pitchFamily="2" charset="2"/>
              <a:buNone/>
            </a:pPr>
            <a:r>
              <a:rPr lang="en-US" sz="3600" b="1" dirty="0">
                <a:solidFill>
                  <a:srgbClr val="873624">
                    <a:lumMod val="75000"/>
                  </a:srgbClr>
                </a:solidFill>
                <a:latin typeface="Lucida Sans Unicode" pitchFamily="34" charset="0"/>
                <a:cs typeface="Lucida Sans Unicode" pitchFamily="34" charset="0"/>
              </a:rPr>
              <a:t>T</a:t>
            </a:r>
            <a:r>
              <a:rPr lang="en-US" sz="3600" b="1" dirty="0" smtClean="0">
                <a:solidFill>
                  <a:srgbClr val="873624">
                    <a:lumMod val="75000"/>
                  </a:srgbClr>
                </a:solidFill>
                <a:latin typeface="Lucida Sans Unicode" pitchFamily="34" charset="0"/>
                <a:cs typeface="Lucida Sans Unicode" pitchFamily="34" charset="0"/>
              </a:rPr>
              <a:t>he East Foundation</a:t>
            </a:r>
          </a:p>
        </p:txBody>
      </p:sp>
      <p:pic>
        <p:nvPicPr>
          <p:cNvPr id="6" name="Picture 2" descr="I:\Gann\2015 SEDSG &amp; TCTWS\East_Foundation_Logo_W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52400"/>
            <a:ext cx="2514599" cy="949262"/>
          </a:xfrm>
          <a:prstGeom prst="rect">
            <a:avLst/>
          </a:prstGeom>
          <a:noFill/>
          <a:ln w="12700">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7" name="Picture 2" descr="C:\Users\tcampbell\Desktop\Deer Capture Photos - Meinzer\Deer Rattling December 2013\IC8C88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5708" y="1649068"/>
            <a:ext cx="3423492" cy="5132732"/>
          </a:xfrm>
          <a:prstGeom prst="rect">
            <a:avLst/>
          </a:prstGeom>
          <a:noFill/>
          <a:ln w="25400">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stretch>
            <a:fillRect/>
          </a:stretch>
        </p:blipFill>
        <p:spPr>
          <a:xfrm>
            <a:off x="5481576" y="6489180"/>
            <a:ext cx="1371719" cy="280440"/>
          </a:xfrm>
          <a:prstGeom prst="rect">
            <a:avLst/>
          </a:prstGeom>
        </p:spPr>
      </p:pic>
    </p:spTree>
    <p:extLst>
      <p:ext uri="{BB962C8B-B14F-4D97-AF65-F5344CB8AC3E}">
        <p14:creationId xmlns:p14="http://schemas.microsoft.com/office/powerpoint/2010/main" val="2025911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4572000" y="2179637"/>
            <a:ext cx="4346575" cy="4602163"/>
          </a:xfrm>
          <a:prstGeom prst="rect">
            <a:avLst/>
          </a:prstGeom>
          <a:noFill/>
          <a:ln w="9525">
            <a:noFill/>
            <a:miter lim="800000"/>
            <a:headEnd/>
            <a:tailEnd/>
          </a:ln>
          <a:effectLst/>
        </p:spPr>
      </p:pic>
      <p:sp>
        <p:nvSpPr>
          <p:cNvPr id="7" name="Content Placeholder 5"/>
          <p:cNvSpPr txBox="1">
            <a:spLocks/>
          </p:cNvSpPr>
          <p:nvPr/>
        </p:nvSpPr>
        <p:spPr>
          <a:xfrm>
            <a:off x="228600" y="485686"/>
            <a:ext cx="7924800" cy="1343114"/>
          </a:xfrm>
          <a:prstGeom prst="rect">
            <a:avLst/>
          </a:prstGeom>
        </p:spPr>
        <p:txBody>
          <a:bodyPr vert="horz" lIns="91440" tIns="45720" rIns="91440" bIns="45720" rtlCol="0">
            <a:normAutofit fontScale="850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Clr>
                <a:srgbClr val="873624"/>
              </a:buClr>
              <a:buFont typeface="Wingdings" pitchFamily="2" charset="2"/>
              <a:buNone/>
            </a:pPr>
            <a:r>
              <a:rPr lang="en-US" sz="3600" b="1" u="sng" dirty="0" smtClean="0">
                <a:solidFill>
                  <a:srgbClr val="873624">
                    <a:lumMod val="75000"/>
                  </a:srgbClr>
                </a:solidFill>
                <a:latin typeface="Lucida Sans Unicode" pitchFamily="34" charset="0"/>
                <a:cs typeface="Lucida Sans Unicode" pitchFamily="34" charset="0"/>
              </a:rPr>
              <a:t>Landholdings</a:t>
            </a:r>
          </a:p>
          <a:p>
            <a:pPr marL="0" indent="0">
              <a:buClr>
                <a:srgbClr val="873624"/>
              </a:buClr>
              <a:buFont typeface="Wingdings" pitchFamily="2" charset="2"/>
              <a:buNone/>
            </a:pPr>
            <a:r>
              <a:rPr lang="en-US" sz="3300" b="1" dirty="0" smtClean="0">
                <a:solidFill>
                  <a:srgbClr val="873624">
                    <a:lumMod val="75000"/>
                  </a:srgbClr>
                </a:solidFill>
                <a:latin typeface="Lucida Sans Unicode" pitchFamily="34" charset="0"/>
                <a:cs typeface="Lucida Sans Unicode" pitchFamily="34" charset="0"/>
              </a:rPr>
              <a:t>215</a:t>
            </a:r>
            <a:r>
              <a:rPr lang="en-US" sz="3300" b="1" dirty="0" smtClean="0">
                <a:solidFill>
                  <a:srgbClr val="873624">
                    <a:lumMod val="75000"/>
                  </a:srgbClr>
                </a:solidFill>
                <a:latin typeface="Lucida Sans Unicode" pitchFamily="34" charset="0"/>
                <a:cs typeface="Lucida Sans Unicode" pitchFamily="34" charset="0"/>
              </a:rPr>
              <a:t>,000 </a:t>
            </a:r>
            <a:r>
              <a:rPr lang="en-US" sz="3300" b="1" dirty="0" smtClean="0">
                <a:solidFill>
                  <a:srgbClr val="873624">
                    <a:lumMod val="75000"/>
                  </a:srgbClr>
                </a:solidFill>
                <a:latin typeface="Lucida Sans Unicode" pitchFamily="34" charset="0"/>
                <a:cs typeface="Lucida Sans Unicode" pitchFamily="34" charset="0"/>
              </a:rPr>
              <a:t>ac</a:t>
            </a:r>
            <a:r>
              <a:rPr lang="en-US" sz="3300" b="1" dirty="0" smtClean="0">
                <a:solidFill>
                  <a:srgbClr val="873624">
                    <a:lumMod val="75000"/>
                  </a:srgbClr>
                </a:solidFill>
                <a:latin typeface="Lucida Sans Unicode" pitchFamily="34" charset="0"/>
                <a:cs typeface="Lucida Sans Unicode" pitchFamily="34" charset="0"/>
              </a:rPr>
              <a:t>res </a:t>
            </a:r>
            <a:r>
              <a:rPr lang="en-US" sz="3300" b="1" dirty="0" smtClean="0">
                <a:solidFill>
                  <a:srgbClr val="873624">
                    <a:lumMod val="75000"/>
                  </a:srgbClr>
                </a:solidFill>
                <a:latin typeface="Lucida Sans Unicode" pitchFamily="34" charset="0"/>
                <a:cs typeface="Lucida Sans Unicode" pitchFamily="34" charset="0"/>
              </a:rPr>
              <a:t>of  South Texas Native Rangelands</a:t>
            </a:r>
          </a:p>
        </p:txBody>
      </p:sp>
      <p:pic>
        <p:nvPicPr>
          <p:cNvPr id="2050" name="Picture 2" descr="C:\Users\tcampbell\Desktop\Pages from EastFoundationAtlas-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02" t="29741" r="4224" b="17923"/>
          <a:stretch/>
        </p:blipFill>
        <p:spPr bwMode="auto">
          <a:xfrm>
            <a:off x="152400" y="2209800"/>
            <a:ext cx="4314108" cy="454499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3" name="5-Point Star 2"/>
          <p:cNvSpPr>
            <a:spLocks noChangeAspect="1"/>
          </p:cNvSpPr>
          <p:nvPr/>
        </p:nvSpPr>
        <p:spPr>
          <a:xfrm>
            <a:off x="5181600" y="3659204"/>
            <a:ext cx="22860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5-Point Star 7"/>
          <p:cNvSpPr>
            <a:spLocks noChangeAspect="1"/>
          </p:cNvSpPr>
          <p:nvPr/>
        </p:nvSpPr>
        <p:spPr>
          <a:xfrm>
            <a:off x="8534400" y="4572000"/>
            <a:ext cx="22860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646323" y="4177681"/>
            <a:ext cx="1983077" cy="369332"/>
          </a:xfrm>
          <a:prstGeom prst="rect">
            <a:avLst/>
          </a:prstGeom>
          <a:noFill/>
        </p:spPr>
        <p:txBody>
          <a:bodyPr wrap="square" rtlCol="0">
            <a:spAutoFit/>
          </a:bodyPr>
          <a:lstStyle/>
          <a:p>
            <a:r>
              <a:rPr lang="en-US" b="1" dirty="0" smtClean="0">
                <a:latin typeface="Calibri" panose="020F0502020204030204" pitchFamily="34" charset="0"/>
              </a:rPr>
              <a:t>San Antonio Viejo</a:t>
            </a:r>
            <a:endParaRPr lang="en-US" b="1" dirty="0">
              <a:latin typeface="Calibri" panose="020F0502020204030204" pitchFamily="34" charset="0"/>
            </a:endParaRPr>
          </a:p>
        </p:txBody>
      </p:sp>
      <p:sp>
        <p:nvSpPr>
          <p:cNvPr id="9" name="TextBox 8"/>
          <p:cNvSpPr txBox="1"/>
          <p:nvPr/>
        </p:nvSpPr>
        <p:spPr>
          <a:xfrm>
            <a:off x="7950633" y="4758344"/>
            <a:ext cx="931718" cy="369332"/>
          </a:xfrm>
          <a:prstGeom prst="rect">
            <a:avLst/>
          </a:prstGeom>
          <a:noFill/>
        </p:spPr>
        <p:txBody>
          <a:bodyPr wrap="square" rtlCol="0">
            <a:spAutoFit/>
          </a:bodyPr>
          <a:lstStyle/>
          <a:p>
            <a:r>
              <a:rPr lang="en-US" b="1" dirty="0" smtClean="0">
                <a:latin typeface="Calibri" panose="020F0502020204030204" pitchFamily="34" charset="0"/>
              </a:rPr>
              <a:t>El Sauz</a:t>
            </a:r>
            <a:endParaRPr lang="en-US" b="1" dirty="0">
              <a:latin typeface="Calibri" panose="020F0502020204030204" pitchFamily="34" charset="0"/>
            </a:endParaRPr>
          </a:p>
        </p:txBody>
      </p:sp>
      <p:sp>
        <p:nvSpPr>
          <p:cNvPr id="11" name="5-Point Star 10"/>
          <p:cNvSpPr>
            <a:spLocks noChangeAspect="1"/>
          </p:cNvSpPr>
          <p:nvPr/>
        </p:nvSpPr>
        <p:spPr>
          <a:xfrm>
            <a:off x="5943600" y="3474464"/>
            <a:ext cx="22860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5-Point Star 11"/>
          <p:cNvSpPr>
            <a:spLocks noChangeAspect="1"/>
          </p:cNvSpPr>
          <p:nvPr/>
        </p:nvSpPr>
        <p:spPr>
          <a:xfrm>
            <a:off x="7543800" y="2819400"/>
            <a:ext cx="22860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638800" y="3565978"/>
            <a:ext cx="1398662" cy="369332"/>
          </a:xfrm>
          <a:prstGeom prst="rect">
            <a:avLst/>
          </a:prstGeom>
          <a:noFill/>
        </p:spPr>
        <p:txBody>
          <a:bodyPr wrap="square" rtlCol="0">
            <a:spAutoFit/>
          </a:bodyPr>
          <a:lstStyle/>
          <a:p>
            <a:r>
              <a:rPr lang="en-US" b="1" dirty="0" smtClean="0">
                <a:latin typeface="Calibri" panose="020F0502020204030204" pitchFamily="34" charset="0"/>
              </a:rPr>
              <a:t>Buena Vista</a:t>
            </a:r>
            <a:endParaRPr lang="en-US" b="1" dirty="0">
              <a:latin typeface="Calibri" panose="020F0502020204030204" pitchFamily="34" charset="0"/>
            </a:endParaRPr>
          </a:p>
        </p:txBody>
      </p:sp>
      <p:sp>
        <p:nvSpPr>
          <p:cNvPr id="14" name="TextBox 13"/>
          <p:cNvSpPr txBox="1"/>
          <p:nvPr/>
        </p:nvSpPr>
        <p:spPr>
          <a:xfrm>
            <a:off x="7068635" y="3009171"/>
            <a:ext cx="1249432" cy="369332"/>
          </a:xfrm>
          <a:prstGeom prst="rect">
            <a:avLst/>
          </a:prstGeom>
          <a:noFill/>
        </p:spPr>
        <p:txBody>
          <a:bodyPr wrap="square" rtlCol="0">
            <a:spAutoFit/>
          </a:bodyPr>
          <a:lstStyle/>
          <a:p>
            <a:r>
              <a:rPr lang="en-US" b="1" dirty="0" smtClean="0">
                <a:latin typeface="Calibri" panose="020F0502020204030204" pitchFamily="34" charset="0"/>
              </a:rPr>
              <a:t>Santa Rosa</a:t>
            </a:r>
            <a:endParaRPr lang="en-US" b="1" dirty="0">
              <a:latin typeface="Calibri" panose="020F0502020204030204" pitchFamily="34" charset="0"/>
            </a:endParaRPr>
          </a:p>
        </p:txBody>
      </p:sp>
      <p:pic>
        <p:nvPicPr>
          <p:cNvPr id="15" name="Picture 2" descr="I:\Gann\2015 SEDSG &amp; TCTWS\East_Foundation_Logo_We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152400"/>
            <a:ext cx="1828799" cy="69037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6784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Productivity on Rangelands</a:t>
            </a:r>
            <a:endParaRPr lang="en-US" dirty="0"/>
          </a:p>
        </p:txBody>
      </p:sp>
      <p:sp>
        <p:nvSpPr>
          <p:cNvPr id="3" name="Content Placeholder 2"/>
          <p:cNvSpPr>
            <a:spLocks noGrp="1"/>
          </p:cNvSpPr>
          <p:nvPr>
            <p:ph idx="1"/>
          </p:nvPr>
        </p:nvSpPr>
        <p:spPr>
          <a:xfrm>
            <a:off x="228600" y="1143000"/>
            <a:ext cx="8763000" cy="5181600"/>
          </a:xfrm>
        </p:spPr>
        <p:txBody>
          <a:bodyPr>
            <a:normAutofit/>
          </a:bodyPr>
          <a:lstStyle/>
          <a:p>
            <a:pPr marL="457200" indent="-457200">
              <a:lnSpc>
                <a:spcPct val="120000"/>
              </a:lnSpc>
            </a:pPr>
            <a:r>
              <a:rPr lang="en-US" dirty="0" smtClean="0"/>
              <a:t>Productivity varies spatially…..</a:t>
            </a:r>
          </a:p>
          <a:p>
            <a:pPr marL="857250" lvl="1" indent="-457200">
              <a:lnSpc>
                <a:spcPct val="120000"/>
              </a:lnSpc>
            </a:pPr>
            <a:r>
              <a:rPr lang="en-US" dirty="0" smtClean="0"/>
              <a:t>Gradients of</a:t>
            </a:r>
          </a:p>
          <a:p>
            <a:pPr marL="1257300" lvl="2" indent="-457200">
              <a:lnSpc>
                <a:spcPct val="120000"/>
              </a:lnSpc>
            </a:pPr>
            <a:r>
              <a:rPr lang="en-US" dirty="0" smtClean="0"/>
              <a:t>Precipitation</a:t>
            </a:r>
          </a:p>
          <a:p>
            <a:pPr marL="1257300" lvl="2" indent="-457200">
              <a:lnSpc>
                <a:spcPct val="120000"/>
              </a:lnSpc>
            </a:pPr>
            <a:r>
              <a:rPr lang="en-US" dirty="0" smtClean="0"/>
              <a:t>Soil fertility</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7543" y="2667000"/>
            <a:ext cx="4807857" cy="40386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Arrow Connector 5"/>
          <p:cNvCxnSpPr/>
          <p:nvPr/>
        </p:nvCxnSpPr>
        <p:spPr>
          <a:xfrm flipH="1">
            <a:off x="4724400" y="2514600"/>
            <a:ext cx="36576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67400" y="1885890"/>
            <a:ext cx="1514261" cy="400110"/>
          </a:xfrm>
          <a:prstGeom prst="rect">
            <a:avLst/>
          </a:prstGeom>
          <a:noFill/>
        </p:spPr>
        <p:txBody>
          <a:bodyPr wrap="none" rtlCol="0">
            <a:spAutoFit/>
          </a:bodyPr>
          <a:lstStyle/>
          <a:p>
            <a:r>
              <a:rPr lang="en-US" sz="2000" dirty="0" smtClean="0"/>
              <a:t>Precipitation</a:t>
            </a:r>
            <a:endParaRPr lang="en-US" sz="2000" dirty="0"/>
          </a:p>
        </p:txBody>
      </p:sp>
      <p:sp>
        <p:nvSpPr>
          <p:cNvPr id="8" name="TextBox 7"/>
          <p:cNvSpPr txBox="1"/>
          <p:nvPr/>
        </p:nvSpPr>
        <p:spPr>
          <a:xfrm>
            <a:off x="7620000" y="2133600"/>
            <a:ext cx="861133" cy="369332"/>
          </a:xfrm>
          <a:prstGeom prst="rect">
            <a:avLst/>
          </a:prstGeom>
          <a:noFill/>
        </p:spPr>
        <p:txBody>
          <a:bodyPr wrap="none" rtlCol="0">
            <a:spAutoFit/>
          </a:bodyPr>
          <a:lstStyle/>
          <a:p>
            <a:r>
              <a:rPr lang="en-US" dirty="0" smtClean="0"/>
              <a:t>Higher </a:t>
            </a:r>
            <a:endParaRPr lang="en-US" dirty="0"/>
          </a:p>
        </p:txBody>
      </p:sp>
      <p:sp>
        <p:nvSpPr>
          <p:cNvPr id="9" name="TextBox 8"/>
          <p:cNvSpPr txBox="1"/>
          <p:nvPr/>
        </p:nvSpPr>
        <p:spPr>
          <a:xfrm>
            <a:off x="4953000" y="2145268"/>
            <a:ext cx="762003" cy="369332"/>
          </a:xfrm>
          <a:prstGeom prst="rect">
            <a:avLst/>
          </a:prstGeom>
          <a:noFill/>
        </p:spPr>
        <p:txBody>
          <a:bodyPr wrap="none" rtlCol="0">
            <a:spAutoFit/>
          </a:bodyPr>
          <a:lstStyle/>
          <a:p>
            <a:r>
              <a:rPr lang="en-US" dirty="0" smtClean="0"/>
              <a:t>Lower</a:t>
            </a:r>
            <a:endParaRPr lang="en-US" dirty="0"/>
          </a:p>
        </p:txBody>
      </p:sp>
      <p:cxnSp>
        <p:nvCxnSpPr>
          <p:cNvPr id="13" name="Straight Arrow Connector 12"/>
          <p:cNvCxnSpPr/>
          <p:nvPr/>
        </p:nvCxnSpPr>
        <p:spPr>
          <a:xfrm flipV="1">
            <a:off x="3733800" y="4495800"/>
            <a:ext cx="2438400" cy="9906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42566" y="5181600"/>
            <a:ext cx="1867434" cy="830997"/>
          </a:xfrm>
          <a:prstGeom prst="rect">
            <a:avLst/>
          </a:prstGeom>
          <a:noFill/>
        </p:spPr>
        <p:txBody>
          <a:bodyPr wrap="none" rtlCol="0">
            <a:spAutoFit/>
          </a:bodyPr>
          <a:lstStyle/>
          <a:p>
            <a:r>
              <a:rPr lang="en-US" sz="2400" dirty="0" smtClean="0"/>
              <a:t>Sandy areas: </a:t>
            </a:r>
          </a:p>
          <a:p>
            <a:r>
              <a:rPr lang="en-US" sz="2400" dirty="0" smtClean="0"/>
              <a:t>lower fertility</a:t>
            </a:r>
            <a:endParaRPr lang="en-US" sz="2400" dirty="0"/>
          </a:p>
        </p:txBody>
      </p:sp>
    </p:spTree>
    <p:extLst>
      <p:ext uri="{BB962C8B-B14F-4D97-AF65-F5344CB8AC3E}">
        <p14:creationId xmlns:p14="http://schemas.microsoft.com/office/powerpoint/2010/main" val="64074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7543800" cy="762000"/>
          </a:xfrm>
        </p:spPr>
        <p:txBody>
          <a:bodyPr>
            <a:normAutofit/>
          </a:bodyPr>
          <a:lstStyle/>
          <a:p>
            <a:pPr marL="457200" indent="-457200">
              <a:buNone/>
            </a:pPr>
            <a:r>
              <a:rPr lang="en-US" u="sng" dirty="0"/>
              <a:t>Strickland and Demarais </a:t>
            </a:r>
            <a:r>
              <a:rPr lang="en-US" u="sng" dirty="0" smtClean="0"/>
              <a:t>2000</a:t>
            </a:r>
            <a:endParaRPr lang="en-US" sz="2400" dirty="0" smtClean="0"/>
          </a:p>
        </p:txBody>
      </p:sp>
      <p:pic>
        <p:nvPicPr>
          <p:cNvPr id="5" name="Picture 2" descr="F:\Mississippi_Body_Size.jpg"/>
          <p:cNvPicPr>
            <a:picLocks noChangeAspect="1" noChangeArrowheads="1"/>
          </p:cNvPicPr>
          <p:nvPr/>
        </p:nvPicPr>
        <p:blipFill>
          <a:blip r:embed="rId3" cstate="print"/>
          <a:srcRect/>
          <a:stretch>
            <a:fillRect/>
          </a:stretch>
        </p:blipFill>
        <p:spPr bwMode="auto">
          <a:xfrm>
            <a:off x="1752600" y="1055732"/>
            <a:ext cx="5867400" cy="5768688"/>
          </a:xfrm>
          <a:prstGeom prst="rect">
            <a:avLst/>
          </a:prstGeom>
          <a:noFill/>
          <a:ln w="19050">
            <a:solidFill>
              <a:schemeClr val="tx1"/>
            </a:solidFill>
          </a:ln>
        </p:spPr>
      </p:pic>
    </p:spTree>
    <p:extLst>
      <p:ext uri="{BB962C8B-B14F-4D97-AF65-F5344CB8AC3E}">
        <p14:creationId xmlns:p14="http://schemas.microsoft.com/office/powerpoint/2010/main" val="1953655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Methods</a:t>
            </a:r>
            <a:endParaRPr lang="en-US" dirty="0"/>
          </a:p>
        </p:txBody>
      </p:sp>
      <p:sp>
        <p:nvSpPr>
          <p:cNvPr id="3" name="Content Placeholder 2"/>
          <p:cNvSpPr>
            <a:spLocks noGrp="1"/>
          </p:cNvSpPr>
          <p:nvPr>
            <p:ph idx="1"/>
          </p:nvPr>
        </p:nvSpPr>
        <p:spPr>
          <a:xfrm>
            <a:off x="457200" y="838200"/>
            <a:ext cx="6477000" cy="5105399"/>
          </a:xfrm>
        </p:spPr>
        <p:txBody>
          <a:bodyPr>
            <a:normAutofit/>
          </a:bodyPr>
          <a:lstStyle/>
          <a:p>
            <a:r>
              <a:rPr lang="en-US" sz="2400" dirty="0" smtClean="0"/>
              <a:t>Captured deer Oct</a:t>
            </a:r>
            <a:r>
              <a:rPr lang="en-US" sz="2400" dirty="0"/>
              <a:t>. – Nov. 2011 – </a:t>
            </a:r>
            <a:r>
              <a:rPr lang="en-US" sz="2400" dirty="0" smtClean="0"/>
              <a:t>2014</a:t>
            </a:r>
          </a:p>
          <a:p>
            <a:r>
              <a:rPr lang="en-US" sz="2400" dirty="0" smtClean="0"/>
              <a:t>All deer are taken to a central location</a:t>
            </a:r>
          </a:p>
          <a:p>
            <a:pPr lvl="1"/>
            <a:r>
              <a:rPr lang="en-US" sz="2000" dirty="0"/>
              <a:t>M</a:t>
            </a:r>
            <a:r>
              <a:rPr lang="en-US" sz="2000" dirty="0" smtClean="0"/>
              <a:t>etal ID tags</a:t>
            </a:r>
          </a:p>
          <a:p>
            <a:pPr lvl="1"/>
            <a:r>
              <a:rPr lang="en-US" sz="2000" dirty="0" smtClean="0"/>
              <a:t>Age estimated</a:t>
            </a:r>
          </a:p>
          <a:p>
            <a:pPr lvl="1"/>
            <a:r>
              <a:rPr lang="en-US" sz="2000" dirty="0" smtClean="0"/>
              <a:t>Body weight</a:t>
            </a:r>
          </a:p>
          <a:p>
            <a:pPr lvl="1"/>
            <a:r>
              <a:rPr lang="en-US" sz="2000" dirty="0" smtClean="0"/>
              <a:t>Antler measurements</a:t>
            </a:r>
          </a:p>
        </p:txBody>
      </p:sp>
      <p:pic>
        <p:nvPicPr>
          <p:cNvPr id="5" name="Picture 7"/>
          <p:cNvPicPr>
            <a:picLocks noChangeAspect="1" noChangeArrowheads="1"/>
          </p:cNvPicPr>
          <p:nvPr/>
        </p:nvPicPr>
        <p:blipFill>
          <a:blip r:embed="rId3" cstate="print"/>
          <a:srcRect/>
          <a:stretch>
            <a:fillRect/>
          </a:stretch>
        </p:blipFill>
        <p:spPr bwMode="auto">
          <a:xfrm>
            <a:off x="5029200" y="1975505"/>
            <a:ext cx="3657600" cy="4730095"/>
          </a:xfrm>
          <a:prstGeom prst="rect">
            <a:avLst/>
          </a:prstGeom>
          <a:noFill/>
          <a:ln w="25400">
            <a:solidFill>
              <a:srgbClr val="635D37"/>
            </a:solidFill>
            <a:miter lim="800000"/>
            <a:headEnd/>
            <a:tailEnd/>
          </a:ln>
        </p:spPr>
      </p:pic>
      <p:sp>
        <p:nvSpPr>
          <p:cNvPr id="10" name="TextBox 9"/>
          <p:cNvSpPr txBox="1"/>
          <p:nvPr/>
        </p:nvSpPr>
        <p:spPr>
          <a:xfrm>
            <a:off x="6885118" y="2141660"/>
            <a:ext cx="1801682" cy="276999"/>
          </a:xfrm>
          <a:prstGeom prst="rect">
            <a:avLst/>
          </a:prstGeom>
          <a:noFill/>
        </p:spPr>
        <p:txBody>
          <a:bodyPr wrap="square" rtlCol="0">
            <a:spAutoFit/>
          </a:bodyPr>
          <a:lstStyle/>
          <a:p>
            <a:r>
              <a:rPr lang="en-US" sz="1200" b="1" dirty="0" smtClean="0"/>
              <a:t>Photo by Poncho Ortega</a:t>
            </a:r>
            <a:endParaRPr lang="en-US" sz="1200" b="1" dirty="0"/>
          </a:p>
        </p:txBody>
      </p:sp>
      <p:pic>
        <p:nvPicPr>
          <p:cNvPr id="8" name="Picture 6"/>
          <p:cNvPicPr preferRelativeResize="0">
            <a:picLocks noChangeAspect="1" noChangeArrowheads="1"/>
          </p:cNvPicPr>
          <p:nvPr/>
        </p:nvPicPr>
        <p:blipFill>
          <a:blip r:embed="rId4" cstate="print"/>
          <a:srcRect/>
          <a:stretch>
            <a:fillRect/>
          </a:stretch>
        </p:blipFill>
        <p:spPr bwMode="auto">
          <a:xfrm>
            <a:off x="457200" y="3275243"/>
            <a:ext cx="4191000" cy="3430357"/>
          </a:xfrm>
          <a:prstGeom prst="rect">
            <a:avLst/>
          </a:prstGeom>
          <a:noFill/>
          <a:ln w="25400">
            <a:solidFill>
              <a:srgbClr val="635D37"/>
            </a:solidFill>
            <a:miter lim="800000"/>
            <a:headEnd/>
            <a:tailEnd/>
          </a:ln>
          <a:effectLst/>
        </p:spPr>
      </p:pic>
      <p:sp>
        <p:nvSpPr>
          <p:cNvPr id="9" name="TextBox 8"/>
          <p:cNvSpPr txBox="1"/>
          <p:nvPr/>
        </p:nvSpPr>
        <p:spPr>
          <a:xfrm>
            <a:off x="533400" y="6397604"/>
            <a:ext cx="1905000" cy="276999"/>
          </a:xfrm>
          <a:prstGeom prst="rect">
            <a:avLst/>
          </a:prstGeom>
          <a:noFill/>
        </p:spPr>
        <p:txBody>
          <a:bodyPr wrap="square" rtlCol="0">
            <a:spAutoFit/>
          </a:bodyPr>
          <a:lstStyle/>
          <a:p>
            <a:r>
              <a:rPr lang="en-US" sz="1200" b="1" dirty="0" smtClean="0"/>
              <a:t>Photo by Poncho Ortega</a:t>
            </a:r>
            <a:endParaRPr lang="en-US" sz="12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Results</a:t>
            </a:r>
            <a:endParaRPr lang="en-US" dirty="0"/>
          </a:p>
        </p:txBody>
      </p:sp>
      <p:sp>
        <p:nvSpPr>
          <p:cNvPr id="4" name="TextBox 3"/>
          <p:cNvSpPr txBox="1"/>
          <p:nvPr/>
        </p:nvSpPr>
        <p:spPr>
          <a:xfrm>
            <a:off x="228600" y="762000"/>
            <a:ext cx="7696200" cy="2908489"/>
          </a:xfrm>
          <a:prstGeom prst="rect">
            <a:avLst/>
          </a:prstGeom>
          <a:noFill/>
        </p:spPr>
        <p:txBody>
          <a:bodyPr wrap="square" rtlCol="0">
            <a:spAutoFit/>
          </a:bodyPr>
          <a:lstStyle/>
          <a:p>
            <a:pPr>
              <a:lnSpc>
                <a:spcPct val="150000"/>
              </a:lnSpc>
            </a:pPr>
            <a:r>
              <a:rPr lang="en-US" sz="2400" u="sng" dirty="0" smtClean="0"/>
              <a:t>El </a:t>
            </a:r>
            <a:r>
              <a:rPr lang="en-US" sz="2400" u="sng" dirty="0" err="1" smtClean="0"/>
              <a:t>Sauz</a:t>
            </a:r>
            <a:r>
              <a:rPr lang="en-US" sz="2400" u="sng" dirty="0" smtClean="0"/>
              <a:t> </a:t>
            </a:r>
            <a:r>
              <a:rPr lang="en-US" sz="2400" dirty="0" smtClean="0"/>
              <a:t>– 711 Deer</a:t>
            </a:r>
          </a:p>
          <a:p>
            <a:pPr>
              <a:lnSpc>
                <a:spcPct val="150000"/>
              </a:lnSpc>
            </a:pPr>
            <a:r>
              <a:rPr lang="en-US" sz="2400" u="sng" dirty="0" smtClean="0"/>
              <a:t>Santa Rosa </a:t>
            </a:r>
            <a:r>
              <a:rPr lang="en-US" sz="2400" dirty="0"/>
              <a:t>– </a:t>
            </a:r>
            <a:r>
              <a:rPr lang="en-US" sz="2400" dirty="0" smtClean="0"/>
              <a:t>413 </a:t>
            </a:r>
            <a:r>
              <a:rPr lang="en-US" sz="2400" dirty="0"/>
              <a:t>Deer</a:t>
            </a:r>
            <a:endParaRPr lang="en-US" sz="2400" dirty="0" smtClean="0"/>
          </a:p>
          <a:p>
            <a:pPr>
              <a:lnSpc>
                <a:spcPct val="150000"/>
              </a:lnSpc>
            </a:pPr>
            <a:r>
              <a:rPr lang="en-US" sz="2400" u="sng" dirty="0"/>
              <a:t>Buena Vista </a:t>
            </a:r>
            <a:r>
              <a:rPr lang="en-US" sz="2400" dirty="0"/>
              <a:t>– </a:t>
            </a:r>
            <a:r>
              <a:rPr lang="en-US" sz="2400" dirty="0" smtClean="0"/>
              <a:t>623 </a:t>
            </a:r>
            <a:r>
              <a:rPr lang="en-US" sz="2400" dirty="0"/>
              <a:t>Deer</a:t>
            </a:r>
            <a:endParaRPr lang="en-US" sz="2400" dirty="0" smtClean="0"/>
          </a:p>
          <a:p>
            <a:pPr>
              <a:lnSpc>
                <a:spcPct val="150000"/>
              </a:lnSpc>
            </a:pPr>
            <a:r>
              <a:rPr lang="en-US" sz="2400" u="sng" dirty="0" smtClean="0"/>
              <a:t>San Antonio Viejo </a:t>
            </a:r>
            <a:r>
              <a:rPr lang="en-US" sz="2400" dirty="0" smtClean="0"/>
              <a:t>– 1,029 Deer</a:t>
            </a:r>
            <a:endParaRPr lang="en-US" sz="2400" dirty="0"/>
          </a:p>
          <a:p>
            <a:pPr>
              <a:lnSpc>
                <a:spcPct val="150000"/>
              </a:lnSpc>
            </a:pPr>
            <a:r>
              <a:rPr lang="en-US" sz="2600" dirty="0" smtClean="0"/>
              <a:t>  </a:t>
            </a:r>
            <a:endParaRPr lang="en-US" sz="2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 y="3343129"/>
            <a:ext cx="4389120" cy="330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4648200" y="1097524"/>
            <a:ext cx="4389120" cy="2946122"/>
          </a:xfrm>
          <a:prstGeom prst="rect">
            <a:avLst/>
          </a:prstGeom>
        </p:spPr>
      </p:pic>
      <p:pic>
        <p:nvPicPr>
          <p:cNvPr id="5" name="Picture 4"/>
          <p:cNvPicPr>
            <a:picLocks noChangeAspect="1"/>
          </p:cNvPicPr>
          <p:nvPr/>
        </p:nvPicPr>
        <p:blipFill>
          <a:blip r:embed="rId5"/>
          <a:stretch>
            <a:fillRect/>
          </a:stretch>
        </p:blipFill>
        <p:spPr>
          <a:xfrm>
            <a:off x="4657241" y="3774472"/>
            <a:ext cx="1371719" cy="28044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660467555"/>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219200" y="914400"/>
            <a:ext cx="1371600" cy="461665"/>
          </a:xfrm>
          <a:prstGeom prst="rect">
            <a:avLst/>
          </a:prstGeom>
          <a:noFill/>
          <a:ln w="25400">
            <a:solidFill>
              <a:schemeClr val="tx1"/>
            </a:solidFill>
          </a:ln>
        </p:spPr>
        <p:txBody>
          <a:bodyPr wrap="square" rtlCol="0">
            <a:spAutoFit/>
          </a:bodyPr>
          <a:lstStyle/>
          <a:p>
            <a:r>
              <a:rPr lang="en-US" sz="2400" i="1" dirty="0"/>
              <a:t>P</a:t>
            </a:r>
            <a:r>
              <a:rPr lang="en-US" sz="2400" dirty="0"/>
              <a:t> &lt;</a:t>
            </a:r>
            <a:r>
              <a:rPr lang="en-US" sz="2400" dirty="0" smtClean="0"/>
              <a:t> </a:t>
            </a:r>
            <a:r>
              <a:rPr lang="en-US" sz="2400" dirty="0"/>
              <a:t>0.01</a:t>
            </a:r>
          </a:p>
        </p:txBody>
      </p:sp>
      <p:sp>
        <p:nvSpPr>
          <p:cNvPr id="8" name="TextBox 7"/>
          <p:cNvSpPr txBox="1"/>
          <p:nvPr/>
        </p:nvSpPr>
        <p:spPr>
          <a:xfrm>
            <a:off x="8382000" y="914400"/>
            <a:ext cx="838200" cy="400110"/>
          </a:xfrm>
          <a:prstGeom prst="rect">
            <a:avLst/>
          </a:prstGeom>
          <a:noFill/>
        </p:spPr>
        <p:txBody>
          <a:bodyPr wrap="square" rtlCol="0">
            <a:spAutoFit/>
          </a:bodyPr>
          <a:lstStyle/>
          <a:p>
            <a:r>
              <a:rPr lang="en-US" sz="2000" b="1" dirty="0" smtClean="0"/>
              <a:t>12 lbs</a:t>
            </a:r>
            <a:endParaRPr lang="en-US" sz="2000" b="1" dirty="0"/>
          </a:p>
        </p:txBody>
      </p:sp>
    </p:spTree>
    <p:extLst>
      <p:ext uri="{BB962C8B-B14F-4D97-AF65-F5344CB8AC3E}">
        <p14:creationId xmlns:p14="http://schemas.microsoft.com/office/powerpoint/2010/main" val="10971305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37935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p:cNvSpPr>
            <a:spLocks noGrp="1" noChangeArrowheads="1"/>
          </p:cNvSpPr>
          <p:nvPr>
            <p:ph type="title"/>
          </p:nvPr>
        </p:nvSpPr>
        <p:spPr>
          <a:xfrm>
            <a:off x="0" y="152400"/>
            <a:ext cx="9144000" cy="1143000"/>
          </a:xfrm>
        </p:spPr>
        <p:txBody>
          <a:bodyPr>
            <a:normAutofit fontScale="90000"/>
          </a:bodyPr>
          <a:lstStyle/>
          <a:p>
            <a:pPr defTabSz="976313" eaLnBrk="1" hangingPunct="1">
              <a:defRPr/>
            </a:pPr>
            <a:r>
              <a:rPr lang="en-US" sz="4000" dirty="0" smtClean="0">
                <a:effectLst>
                  <a:outerShdw blurRad="38100" dist="38100" dir="2700000" algn="tl">
                    <a:srgbClr val="C0C0C0"/>
                  </a:outerShdw>
                </a:effectLst>
              </a:rPr>
              <a:t>Factors that Affect Body and Antler Size</a:t>
            </a:r>
            <a:r>
              <a:rPr lang="en-US" sz="4000" b="0" dirty="0" smtClean="0">
                <a:solidFill>
                  <a:schemeClr val="tx1"/>
                </a:solidFill>
                <a:effectLst>
                  <a:outerShdw blurRad="38100" dist="38100" dir="2700000" algn="tl">
                    <a:srgbClr val="C0C0C0"/>
                  </a:outerShdw>
                </a:effectLst>
              </a:rPr>
              <a:t>:</a:t>
            </a:r>
            <a:br>
              <a:rPr lang="en-US" sz="4000" b="0" dirty="0" smtClean="0">
                <a:solidFill>
                  <a:schemeClr val="tx1"/>
                </a:solidFill>
                <a:effectLst>
                  <a:outerShdw blurRad="38100" dist="38100" dir="2700000" algn="tl">
                    <a:srgbClr val="C0C0C0"/>
                  </a:outerShdw>
                </a:effectLst>
              </a:rPr>
            </a:br>
            <a:endParaRPr lang="en-US" sz="4000" b="0" dirty="0" smtClean="0">
              <a:solidFill>
                <a:schemeClr val="tx1"/>
              </a:solidFill>
              <a:effectLst>
                <a:outerShdw blurRad="38100" dist="38100" dir="2700000" algn="tl">
                  <a:srgbClr val="C0C0C0"/>
                </a:outerShdw>
              </a:effectLst>
            </a:endParaRPr>
          </a:p>
        </p:txBody>
      </p:sp>
      <p:sp>
        <p:nvSpPr>
          <p:cNvPr id="191492" name="Rectangle 4"/>
          <p:cNvSpPr>
            <a:spLocks noGrp="1" noChangeArrowheads="1"/>
          </p:cNvSpPr>
          <p:nvPr>
            <p:ph type="body" idx="1"/>
          </p:nvPr>
        </p:nvSpPr>
        <p:spPr>
          <a:xfrm>
            <a:off x="0" y="1811338"/>
            <a:ext cx="5181600" cy="4437062"/>
          </a:xfrm>
        </p:spPr>
        <p:txBody>
          <a:bodyPr/>
          <a:lstStyle/>
          <a:p>
            <a:pPr marL="395288" indent="-306388" defTabSz="976313" eaLnBrk="1" hangingPunct="1">
              <a:lnSpc>
                <a:spcPct val="110000"/>
              </a:lnSpc>
              <a:defRPr/>
            </a:pPr>
            <a:r>
              <a:rPr lang="en-US" dirty="0" smtClean="0">
                <a:effectLst>
                  <a:outerShdw blurRad="38100" dist="38100" dir="2700000" algn="tl">
                    <a:srgbClr val="000000">
                      <a:alpha val="43137"/>
                    </a:srgbClr>
                  </a:outerShdw>
                </a:effectLst>
              </a:rPr>
              <a:t>Age</a:t>
            </a:r>
            <a:endParaRPr lang="en-US" dirty="0" smtClean="0">
              <a:solidFill>
                <a:schemeClr val="tx1"/>
              </a:solidFill>
              <a:effectLst>
                <a:outerShdw blurRad="38100" dist="38100" dir="2700000" algn="tl">
                  <a:srgbClr val="000000">
                    <a:alpha val="43137"/>
                  </a:srgbClr>
                </a:outerShdw>
              </a:effectLst>
            </a:endParaRPr>
          </a:p>
          <a:p>
            <a:pPr marL="395288" indent="-306388" defTabSz="976313" eaLnBrk="1" hangingPunct="1">
              <a:lnSpc>
                <a:spcPct val="110000"/>
              </a:lnSpc>
              <a:defRPr/>
            </a:pPr>
            <a:r>
              <a:rPr lang="en-US" dirty="0" smtClean="0">
                <a:effectLst>
                  <a:outerShdw blurRad="38100" dist="38100" dir="2700000" algn="tl">
                    <a:srgbClr val="000000">
                      <a:alpha val="43137"/>
                    </a:srgbClr>
                  </a:outerShdw>
                </a:effectLst>
              </a:rPr>
              <a:t>Nutrition</a:t>
            </a:r>
            <a:endParaRPr lang="en-US" dirty="0" smtClean="0">
              <a:solidFill>
                <a:schemeClr val="tx1"/>
              </a:solidFill>
              <a:effectLst>
                <a:outerShdw blurRad="38100" dist="38100" dir="2700000" algn="tl">
                  <a:srgbClr val="000000">
                    <a:alpha val="43137"/>
                  </a:srgbClr>
                </a:outerShdw>
              </a:effectLst>
            </a:endParaRPr>
          </a:p>
          <a:p>
            <a:pPr marL="395288" indent="-306388" defTabSz="976313" eaLnBrk="1" hangingPunct="1">
              <a:lnSpc>
                <a:spcPct val="110000"/>
              </a:lnSpc>
              <a:defRPr/>
            </a:pPr>
            <a:r>
              <a:rPr lang="en-US" dirty="0" smtClean="0">
                <a:effectLst>
                  <a:outerShdw blurRad="38100" dist="38100" dir="2700000" algn="tl">
                    <a:srgbClr val="000000">
                      <a:alpha val="43137"/>
                    </a:srgbClr>
                  </a:outerShdw>
                </a:effectLst>
              </a:rPr>
              <a:t>Genetics</a:t>
            </a:r>
            <a:endParaRPr lang="en-US" dirty="0" smtClean="0">
              <a:solidFill>
                <a:schemeClr val="tx1"/>
              </a:solidFill>
              <a:effectLst>
                <a:outerShdw blurRad="38100" dist="38100" dir="2700000" algn="tl">
                  <a:srgbClr val="000000">
                    <a:alpha val="43137"/>
                  </a:srgbClr>
                </a:outerShdw>
              </a:effectLst>
            </a:endParaRPr>
          </a:p>
          <a:p>
            <a:pPr marL="795338" lvl="1" indent="-306388" defTabSz="976313" eaLnBrk="1" hangingPunct="1">
              <a:lnSpc>
                <a:spcPct val="110000"/>
              </a:lnSpc>
              <a:defRPr/>
            </a:pPr>
            <a:endParaRPr lang="en-US" dirty="0" smtClean="0">
              <a:solidFill>
                <a:schemeClr val="tx1"/>
              </a:solidFill>
              <a:effectLst>
                <a:outerShdw blurRad="38100" dist="38100" dir="2700000" algn="tl">
                  <a:srgbClr val="000000">
                    <a:alpha val="43137"/>
                  </a:srgbClr>
                </a:outerShdw>
              </a:effectLst>
            </a:endParaRPr>
          </a:p>
          <a:p>
            <a:pPr marL="795338" lvl="1" indent="-306388" defTabSz="976313" eaLnBrk="1" hangingPunct="1">
              <a:lnSpc>
                <a:spcPct val="110000"/>
              </a:lnSpc>
              <a:defRPr/>
            </a:pPr>
            <a:endParaRPr lang="en-US" dirty="0" smtClean="0">
              <a:solidFill>
                <a:schemeClr val="tx1"/>
              </a:solidFill>
              <a:effectLst>
                <a:outerShdw blurRad="38100" dist="38100" dir="2700000" algn="tl">
                  <a:srgbClr val="000000">
                    <a:alpha val="43137"/>
                  </a:srgbClr>
                </a:outerShdw>
              </a:effectLst>
            </a:endParaRPr>
          </a:p>
        </p:txBody>
      </p:sp>
      <p:pic>
        <p:nvPicPr>
          <p:cNvPr id="5" name="Picture 4" descr="100_3310.jpg"/>
          <p:cNvPicPr>
            <a:picLocks noChangeAspect="1"/>
          </p:cNvPicPr>
          <p:nvPr/>
        </p:nvPicPr>
        <p:blipFill>
          <a:blip r:embed="rId2" cstate="print"/>
          <a:stretch>
            <a:fillRect/>
          </a:stretch>
        </p:blipFill>
        <p:spPr>
          <a:xfrm>
            <a:off x="3810000" y="990600"/>
            <a:ext cx="4343400" cy="5791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163824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3604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362200"/>
            <a:ext cx="4419600" cy="4403558"/>
          </a:xfrm>
          <a:prstGeom prst="rect">
            <a:avLst/>
          </a:prstGeom>
        </p:spPr>
      </p:pic>
      <p:sp>
        <p:nvSpPr>
          <p:cNvPr id="4" name="TextBox 3"/>
          <p:cNvSpPr txBox="1"/>
          <p:nvPr/>
        </p:nvSpPr>
        <p:spPr>
          <a:xfrm>
            <a:off x="152400" y="209014"/>
            <a:ext cx="8077200" cy="2800767"/>
          </a:xfrm>
          <a:prstGeom prst="rect">
            <a:avLst/>
          </a:prstGeom>
          <a:noFill/>
        </p:spPr>
        <p:txBody>
          <a:bodyPr wrap="square" rtlCol="0">
            <a:spAutoFit/>
          </a:bodyPr>
          <a:lstStyle/>
          <a:p>
            <a:r>
              <a:rPr lang="en-US" sz="3200" u="sng" dirty="0"/>
              <a:t>Body </a:t>
            </a:r>
            <a:r>
              <a:rPr lang="en-US" sz="3200" u="sng" dirty="0" smtClean="0"/>
              <a:t>Mass and Antler </a:t>
            </a:r>
            <a:r>
              <a:rPr lang="en-US" sz="3200" u="sng" dirty="0"/>
              <a:t>S</a:t>
            </a:r>
            <a:r>
              <a:rPr lang="en-US" sz="3200" u="sng" dirty="0" smtClean="0"/>
              <a:t>ize </a:t>
            </a:r>
          </a:p>
          <a:p>
            <a:pPr marL="285750" indent="-285750">
              <a:buFont typeface="Arial" panose="020B0604020202020204" pitchFamily="34" charset="0"/>
              <a:buChar char="•"/>
            </a:pPr>
            <a:r>
              <a:rPr lang="en-US" sz="2400" dirty="0" smtClean="0"/>
              <a:t>Middle aged and mature </a:t>
            </a:r>
            <a:r>
              <a:rPr lang="en-US" sz="2400" dirty="0"/>
              <a:t>deer </a:t>
            </a:r>
            <a:r>
              <a:rPr lang="en-US" sz="2400" dirty="0" smtClean="0"/>
              <a:t>–</a:t>
            </a:r>
            <a:r>
              <a:rPr lang="en-US" sz="2400" dirty="0"/>
              <a:t> </a:t>
            </a:r>
            <a:r>
              <a:rPr lang="en-US" sz="2400" dirty="0" smtClean="0"/>
              <a:t>Moderate </a:t>
            </a:r>
            <a:r>
              <a:rPr lang="en-US" sz="2400" dirty="0"/>
              <a:t>east-west </a:t>
            </a:r>
            <a:r>
              <a:rPr lang="en-US" sz="2400" dirty="0" smtClean="0"/>
              <a:t>gradation. </a:t>
            </a:r>
          </a:p>
          <a:p>
            <a:endParaRPr lang="en-US" sz="800" dirty="0" smtClean="0"/>
          </a:p>
          <a:p>
            <a:pPr marL="285750" indent="-285750">
              <a:buFont typeface="Arial" panose="020B0604020202020204" pitchFamily="34" charset="0"/>
              <a:buChar char="•"/>
            </a:pPr>
            <a:r>
              <a:rPr lang="en-US" sz="2400" dirty="0" smtClean="0"/>
              <a:t>Fawns and yearlings – Similar across sites</a:t>
            </a:r>
          </a:p>
          <a:p>
            <a:endParaRPr lang="en-US" sz="800" dirty="0" smtClean="0"/>
          </a:p>
          <a:p>
            <a:pPr marL="342900" indent="-342900">
              <a:buFont typeface="Arial" panose="020B0604020202020204" pitchFamily="34" charset="0"/>
              <a:buChar char="•"/>
            </a:pPr>
            <a:r>
              <a:rPr lang="en-US" sz="2400" dirty="0" smtClean="0"/>
              <a:t>What about the middle sites?</a:t>
            </a: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Is this a problem of scale?</a:t>
            </a:r>
            <a:endParaRPr lang="en-US" sz="2400" dirty="0"/>
          </a:p>
        </p:txBody>
      </p:sp>
      <p:sp>
        <p:nvSpPr>
          <p:cNvPr id="13" name="TextBox 12"/>
          <p:cNvSpPr txBox="1"/>
          <p:nvPr/>
        </p:nvSpPr>
        <p:spPr>
          <a:xfrm>
            <a:off x="148856" y="3581399"/>
            <a:ext cx="4575544" cy="2554545"/>
          </a:xfrm>
          <a:prstGeom prst="rect">
            <a:avLst/>
          </a:prstGeom>
          <a:noFill/>
        </p:spPr>
        <p:txBody>
          <a:bodyPr wrap="square" rtlCol="0">
            <a:spAutoFit/>
          </a:bodyPr>
          <a:lstStyle/>
          <a:p>
            <a:r>
              <a:rPr lang="en-US" sz="3200" u="sng" dirty="0" smtClean="0"/>
              <a:t>Jones et al. 2010</a:t>
            </a:r>
          </a:p>
          <a:p>
            <a:pPr marL="342900" indent="-342900">
              <a:buFont typeface="Arial" panose="020B0604020202020204" pitchFamily="34" charset="0"/>
              <a:buChar char="•"/>
            </a:pPr>
            <a:r>
              <a:rPr lang="en-US" sz="2400" dirty="0" smtClean="0"/>
              <a:t>Population phenotype not fixed within soil region</a:t>
            </a:r>
          </a:p>
          <a:p>
            <a:endParaRPr lang="en-US" sz="800" dirty="0" smtClean="0"/>
          </a:p>
          <a:p>
            <a:pPr marL="342900" indent="-342900">
              <a:buFont typeface="Arial" panose="020B0604020202020204" pitchFamily="34" charset="0"/>
              <a:buChar char="•"/>
            </a:pPr>
            <a:r>
              <a:rPr lang="en-US" sz="2400" dirty="0" smtClean="0"/>
              <a:t>Site-specific soil and forage variables can influence body and antler size</a:t>
            </a:r>
          </a:p>
        </p:txBody>
      </p:sp>
    </p:spTree>
    <p:extLst>
      <p:ext uri="{BB962C8B-B14F-4D97-AF65-F5344CB8AC3E}">
        <p14:creationId xmlns:p14="http://schemas.microsoft.com/office/powerpoint/2010/main" val="2872538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09601"/>
            <a:ext cx="4190999" cy="560130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81000"/>
            <a:ext cx="4572000" cy="2739211"/>
          </a:xfrm>
          <a:prstGeom prst="rect">
            <a:avLst/>
          </a:prstGeom>
          <a:noFill/>
        </p:spPr>
        <p:txBody>
          <a:bodyPr wrap="square" rtlCol="0">
            <a:spAutoFit/>
          </a:bodyPr>
          <a:lstStyle/>
          <a:p>
            <a:r>
              <a:rPr lang="en-US" sz="2800" u="sng" dirty="0" smtClean="0"/>
              <a:t>Local Soil Parameters</a:t>
            </a:r>
          </a:p>
          <a:p>
            <a:pPr marL="457200" indent="-457200">
              <a:buFont typeface="Arial" panose="020B0604020202020204" pitchFamily="34" charset="0"/>
              <a:buChar char="•"/>
            </a:pPr>
            <a:r>
              <a:rPr lang="en-US" sz="2800" dirty="0" smtClean="0"/>
              <a:t>NRCS Web Soil Survey</a:t>
            </a:r>
          </a:p>
          <a:p>
            <a:pPr marL="914400" lvl="1" indent="-457200">
              <a:buFont typeface="Arial" panose="020B0604020202020204" pitchFamily="34" charset="0"/>
              <a:buChar char="•"/>
            </a:pPr>
            <a:r>
              <a:rPr lang="en-US" sz="2400" dirty="0" smtClean="0"/>
              <a:t>Soil associations</a:t>
            </a:r>
          </a:p>
          <a:p>
            <a:pPr marL="1371600" lvl="2" indent="-457200">
              <a:buFont typeface="Arial" panose="020B0604020202020204" pitchFamily="34" charset="0"/>
              <a:buChar char="•"/>
            </a:pPr>
            <a:r>
              <a:rPr lang="en-US" sz="2100" dirty="0" smtClean="0"/>
              <a:t>Surface texture</a:t>
            </a:r>
          </a:p>
          <a:p>
            <a:pPr marL="1371600" lvl="2" indent="-457200">
              <a:buFont typeface="Arial" panose="020B0604020202020204" pitchFamily="34" charset="0"/>
              <a:buChar char="•"/>
            </a:pPr>
            <a:r>
              <a:rPr lang="en-US" sz="2100" dirty="0" smtClean="0"/>
              <a:t>Percent sand</a:t>
            </a:r>
          </a:p>
          <a:p>
            <a:pPr marL="914400" lvl="1" indent="-457200">
              <a:buFont typeface="Arial" panose="020B0604020202020204" pitchFamily="34" charset="0"/>
              <a:buChar char="•"/>
            </a:pPr>
            <a:r>
              <a:rPr lang="en-US" sz="2400" dirty="0" smtClean="0"/>
              <a:t>Totaled by capture area</a:t>
            </a:r>
          </a:p>
          <a:p>
            <a:pPr lvl="2"/>
            <a:endParaRPr lang="en-US" sz="2700" dirty="0" smtClean="0"/>
          </a:p>
        </p:txBody>
      </p:sp>
      <p:sp>
        <p:nvSpPr>
          <p:cNvPr id="7" name="TextBox 6"/>
          <p:cNvSpPr txBox="1"/>
          <p:nvPr/>
        </p:nvSpPr>
        <p:spPr>
          <a:xfrm>
            <a:off x="76200" y="3429000"/>
            <a:ext cx="4876800" cy="2369880"/>
          </a:xfrm>
          <a:prstGeom prst="rect">
            <a:avLst/>
          </a:prstGeom>
          <a:noFill/>
        </p:spPr>
        <p:txBody>
          <a:bodyPr wrap="square" rtlCol="0">
            <a:spAutoFit/>
          </a:bodyPr>
          <a:lstStyle/>
          <a:p>
            <a:r>
              <a:rPr lang="en-US" sz="2800" u="sng" dirty="0" smtClean="0"/>
              <a:t>3 Models </a:t>
            </a:r>
          </a:p>
          <a:p>
            <a:pPr marL="1311275" indent="-1311275"/>
            <a:r>
              <a:rPr lang="en-US" sz="2400" dirty="0" smtClean="0"/>
              <a:t>Model 1 </a:t>
            </a:r>
            <a:r>
              <a:rPr lang="en-US" sz="2400" dirty="0"/>
              <a:t>– </a:t>
            </a:r>
            <a:r>
              <a:rPr lang="en-US" sz="2400" dirty="0" smtClean="0"/>
              <a:t>% of site with sandy loam</a:t>
            </a:r>
            <a:r>
              <a:rPr lang="en-US" sz="2400" dirty="0"/>
              <a:t> </a:t>
            </a:r>
            <a:r>
              <a:rPr lang="en-US" sz="2400" dirty="0" smtClean="0"/>
              <a:t>or clay loam </a:t>
            </a:r>
          </a:p>
          <a:p>
            <a:pPr>
              <a:lnSpc>
                <a:spcPct val="150000"/>
              </a:lnSpc>
            </a:pPr>
            <a:r>
              <a:rPr lang="en-US" sz="2400" dirty="0" smtClean="0"/>
              <a:t>Model 2 </a:t>
            </a:r>
            <a:r>
              <a:rPr lang="en-US" sz="2400" dirty="0"/>
              <a:t>– </a:t>
            </a:r>
            <a:r>
              <a:rPr lang="en-US" sz="2400" dirty="0" smtClean="0"/>
              <a:t>% of site with &gt; 70% sand</a:t>
            </a:r>
          </a:p>
          <a:p>
            <a:pPr>
              <a:lnSpc>
                <a:spcPct val="150000"/>
              </a:lnSpc>
            </a:pPr>
            <a:r>
              <a:rPr lang="en-US" sz="2400" dirty="0" smtClean="0"/>
              <a:t>Model 3 – % of site with &gt; 80% sand</a:t>
            </a:r>
            <a:endParaRPr lang="en-US" sz="2400" dirty="0"/>
          </a:p>
        </p:txBody>
      </p:sp>
      <p:sp>
        <p:nvSpPr>
          <p:cNvPr id="8" name="5-Point Star 7"/>
          <p:cNvSpPr/>
          <p:nvPr/>
        </p:nvSpPr>
        <p:spPr>
          <a:xfrm>
            <a:off x="76200" y="5257198"/>
            <a:ext cx="457200" cy="457200"/>
          </a:xfrm>
          <a:prstGeom prst="star5">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120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650840"/>
            <a:ext cx="6553200" cy="6170718"/>
          </a:xfrm>
          <a:prstGeom prst="rect">
            <a:avLst/>
          </a:prstGeom>
        </p:spPr>
      </p:pic>
      <p:sp>
        <p:nvSpPr>
          <p:cNvPr id="4" name="TextBox 3"/>
          <p:cNvSpPr txBox="1"/>
          <p:nvPr/>
        </p:nvSpPr>
        <p:spPr>
          <a:xfrm>
            <a:off x="2514600" y="115669"/>
            <a:ext cx="4114800" cy="646331"/>
          </a:xfrm>
          <a:prstGeom prst="rect">
            <a:avLst/>
          </a:prstGeom>
          <a:noFill/>
        </p:spPr>
        <p:txBody>
          <a:bodyPr wrap="square" rtlCol="0">
            <a:spAutoFit/>
          </a:bodyPr>
          <a:lstStyle/>
          <a:p>
            <a:r>
              <a:rPr lang="en-US" sz="3600" b="1" dirty="0" smtClean="0"/>
              <a:t>Female Body Weight</a:t>
            </a:r>
            <a:endParaRPr lang="en-US" sz="3600"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179" y="4788568"/>
            <a:ext cx="1791916" cy="2020958"/>
          </a:xfrm>
          <a:prstGeom prst="rect">
            <a:avLst/>
          </a:prstGeom>
        </p:spPr>
      </p:pic>
      <p:sp>
        <p:nvSpPr>
          <p:cNvPr id="2" name="TextBox 1"/>
          <p:cNvSpPr txBox="1"/>
          <p:nvPr/>
        </p:nvSpPr>
        <p:spPr>
          <a:xfrm>
            <a:off x="6629400" y="2190690"/>
            <a:ext cx="1219200" cy="400110"/>
          </a:xfrm>
          <a:prstGeom prst="rect">
            <a:avLst/>
          </a:prstGeom>
          <a:noFill/>
        </p:spPr>
        <p:txBody>
          <a:bodyPr wrap="square" rtlCol="0">
            <a:spAutoFit/>
          </a:bodyPr>
          <a:lstStyle/>
          <a:p>
            <a:r>
              <a:rPr lang="en-US" sz="2000" b="1" dirty="0" smtClean="0"/>
              <a:t>- 0.29 lbs</a:t>
            </a:r>
            <a:endParaRPr lang="en-US" sz="2000" b="1" dirty="0"/>
          </a:p>
        </p:txBody>
      </p:sp>
      <p:sp>
        <p:nvSpPr>
          <p:cNvPr id="8" name="TextBox 7"/>
          <p:cNvSpPr txBox="1"/>
          <p:nvPr/>
        </p:nvSpPr>
        <p:spPr>
          <a:xfrm>
            <a:off x="6629400" y="1809690"/>
            <a:ext cx="1371600" cy="400110"/>
          </a:xfrm>
          <a:prstGeom prst="rect">
            <a:avLst/>
          </a:prstGeom>
          <a:noFill/>
        </p:spPr>
        <p:txBody>
          <a:bodyPr wrap="square" rtlCol="0">
            <a:spAutoFit/>
          </a:bodyPr>
          <a:lstStyle/>
          <a:p>
            <a:r>
              <a:rPr lang="en-US" sz="2000" b="1" dirty="0" smtClean="0"/>
              <a:t>- 0.35 lbs</a:t>
            </a:r>
            <a:endParaRPr lang="en-US" sz="2000" b="1" dirty="0"/>
          </a:p>
        </p:txBody>
      </p:sp>
      <p:sp>
        <p:nvSpPr>
          <p:cNvPr id="9" name="TextBox 8"/>
          <p:cNvSpPr txBox="1"/>
          <p:nvPr/>
        </p:nvSpPr>
        <p:spPr>
          <a:xfrm>
            <a:off x="6629400" y="1479711"/>
            <a:ext cx="1752600" cy="400110"/>
          </a:xfrm>
          <a:prstGeom prst="rect">
            <a:avLst/>
          </a:prstGeom>
          <a:noFill/>
        </p:spPr>
        <p:txBody>
          <a:bodyPr wrap="square" rtlCol="0">
            <a:spAutoFit/>
          </a:bodyPr>
          <a:lstStyle/>
          <a:p>
            <a:r>
              <a:rPr lang="en-US" sz="2000" b="1" dirty="0" smtClean="0"/>
              <a:t>- 0.39 lbs</a:t>
            </a:r>
            <a:endParaRPr lang="en-US" sz="2000" b="1" dirty="0"/>
          </a:p>
        </p:txBody>
      </p:sp>
      <p:sp>
        <p:nvSpPr>
          <p:cNvPr id="10" name="TextBox 9"/>
          <p:cNvSpPr txBox="1"/>
          <p:nvPr/>
        </p:nvSpPr>
        <p:spPr>
          <a:xfrm>
            <a:off x="7543800" y="300335"/>
            <a:ext cx="1295400" cy="830997"/>
          </a:xfrm>
          <a:prstGeom prst="rect">
            <a:avLst/>
          </a:prstGeom>
          <a:noFill/>
          <a:ln w="25400">
            <a:solidFill>
              <a:schemeClr val="tx1"/>
            </a:solidFill>
          </a:ln>
        </p:spPr>
        <p:txBody>
          <a:bodyPr wrap="square" rtlCol="0">
            <a:spAutoFit/>
          </a:bodyPr>
          <a:lstStyle/>
          <a:p>
            <a:r>
              <a:rPr lang="en-US" sz="2400" i="1" dirty="0"/>
              <a:t>P</a:t>
            </a:r>
            <a:r>
              <a:rPr lang="en-US" sz="2400" dirty="0"/>
              <a:t> &lt;</a:t>
            </a:r>
            <a:r>
              <a:rPr lang="en-US" sz="2400" dirty="0" smtClean="0"/>
              <a:t> 0.01</a:t>
            </a:r>
          </a:p>
          <a:p>
            <a:r>
              <a:rPr lang="en-US" sz="2400" dirty="0" smtClean="0"/>
              <a:t>R</a:t>
            </a:r>
            <a:r>
              <a:rPr lang="en-US" sz="2400" baseline="30000" dirty="0" smtClean="0"/>
              <a:t>2 </a:t>
            </a:r>
            <a:r>
              <a:rPr lang="en-US" sz="2400" dirty="0" smtClean="0"/>
              <a:t>= 0.74</a:t>
            </a:r>
            <a:endParaRPr lang="en-US" sz="2400" dirty="0"/>
          </a:p>
        </p:txBody>
      </p:sp>
      <p:sp>
        <p:nvSpPr>
          <p:cNvPr id="11" name="TextBox 10"/>
          <p:cNvSpPr txBox="1"/>
          <p:nvPr/>
        </p:nvSpPr>
        <p:spPr>
          <a:xfrm>
            <a:off x="7467600" y="4495800"/>
            <a:ext cx="1371600" cy="400110"/>
          </a:xfrm>
          <a:prstGeom prst="rect">
            <a:avLst/>
          </a:prstGeom>
          <a:noFill/>
        </p:spPr>
        <p:txBody>
          <a:bodyPr wrap="square" rtlCol="0">
            <a:spAutoFit/>
          </a:bodyPr>
          <a:lstStyle/>
          <a:p>
            <a:pPr algn="ctr"/>
            <a:r>
              <a:rPr lang="en-US" sz="2000" b="1" u="sng" dirty="0" smtClean="0"/>
              <a:t>Age Class</a:t>
            </a:r>
            <a:endParaRPr lang="en-US" sz="2000" b="1" u="sng" dirty="0"/>
          </a:p>
        </p:txBody>
      </p:sp>
      <p:sp>
        <p:nvSpPr>
          <p:cNvPr id="12" name="TextBox 11"/>
          <p:cNvSpPr txBox="1"/>
          <p:nvPr/>
        </p:nvSpPr>
        <p:spPr>
          <a:xfrm>
            <a:off x="6553200" y="1143000"/>
            <a:ext cx="1371600" cy="400110"/>
          </a:xfrm>
          <a:prstGeom prst="rect">
            <a:avLst/>
          </a:prstGeom>
          <a:noFill/>
        </p:spPr>
        <p:txBody>
          <a:bodyPr wrap="square" rtlCol="0">
            <a:spAutoFit/>
          </a:bodyPr>
          <a:lstStyle/>
          <a:p>
            <a:pPr algn="ctr"/>
            <a:r>
              <a:rPr lang="en-US" sz="2000" b="1" u="sng" dirty="0" smtClean="0"/>
              <a:t>Slope</a:t>
            </a:r>
          </a:p>
        </p:txBody>
      </p:sp>
    </p:spTree>
    <p:extLst>
      <p:ext uri="{BB962C8B-B14F-4D97-AF65-F5344CB8AC3E}">
        <p14:creationId xmlns:p14="http://schemas.microsoft.com/office/powerpoint/2010/main" val="2136106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7096"/>
          <a:stretch/>
        </p:blipFill>
        <p:spPr>
          <a:xfrm>
            <a:off x="76200" y="670064"/>
            <a:ext cx="6583680" cy="6187937"/>
          </a:xfrm>
          <a:prstGeom prst="rect">
            <a:avLst/>
          </a:prstGeom>
        </p:spPr>
      </p:pic>
      <p:sp>
        <p:nvSpPr>
          <p:cNvPr id="4" name="TextBox 3"/>
          <p:cNvSpPr txBox="1"/>
          <p:nvPr/>
        </p:nvSpPr>
        <p:spPr>
          <a:xfrm>
            <a:off x="2667000" y="115669"/>
            <a:ext cx="3810000" cy="646331"/>
          </a:xfrm>
          <a:prstGeom prst="rect">
            <a:avLst/>
          </a:prstGeom>
          <a:noFill/>
        </p:spPr>
        <p:txBody>
          <a:bodyPr wrap="square" rtlCol="0">
            <a:spAutoFit/>
          </a:bodyPr>
          <a:lstStyle/>
          <a:p>
            <a:r>
              <a:rPr lang="en-US" sz="3600" b="1" dirty="0" smtClean="0"/>
              <a:t>Male Body Weight</a:t>
            </a:r>
            <a:endParaRPr lang="en-US" sz="36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4800600"/>
            <a:ext cx="1828800" cy="2008187"/>
          </a:xfrm>
          <a:prstGeom prst="rect">
            <a:avLst/>
          </a:prstGeom>
        </p:spPr>
      </p:pic>
      <p:sp>
        <p:nvSpPr>
          <p:cNvPr id="7" name="TextBox 6"/>
          <p:cNvSpPr txBox="1"/>
          <p:nvPr/>
        </p:nvSpPr>
        <p:spPr>
          <a:xfrm>
            <a:off x="6629400" y="1853087"/>
            <a:ext cx="1752600" cy="400110"/>
          </a:xfrm>
          <a:prstGeom prst="rect">
            <a:avLst/>
          </a:prstGeom>
          <a:noFill/>
        </p:spPr>
        <p:txBody>
          <a:bodyPr wrap="square" rtlCol="0">
            <a:spAutoFit/>
          </a:bodyPr>
          <a:lstStyle/>
          <a:p>
            <a:r>
              <a:rPr lang="en-US" sz="2000" b="1" dirty="0" smtClean="0"/>
              <a:t>- 1.03 lbs</a:t>
            </a:r>
            <a:endParaRPr lang="en-US" sz="2000" b="1" dirty="0"/>
          </a:p>
        </p:txBody>
      </p:sp>
      <p:sp>
        <p:nvSpPr>
          <p:cNvPr id="8" name="TextBox 7"/>
          <p:cNvSpPr txBox="1"/>
          <p:nvPr/>
        </p:nvSpPr>
        <p:spPr>
          <a:xfrm>
            <a:off x="6629400" y="2253197"/>
            <a:ext cx="1752600" cy="400110"/>
          </a:xfrm>
          <a:prstGeom prst="rect">
            <a:avLst/>
          </a:prstGeom>
          <a:noFill/>
        </p:spPr>
        <p:txBody>
          <a:bodyPr wrap="square" rtlCol="0">
            <a:spAutoFit/>
          </a:bodyPr>
          <a:lstStyle/>
          <a:p>
            <a:r>
              <a:rPr lang="en-US" sz="2000" b="1" dirty="0" smtClean="0"/>
              <a:t>- 1.13 lbs</a:t>
            </a:r>
            <a:endParaRPr lang="en-US" sz="2000" b="1" dirty="0"/>
          </a:p>
        </p:txBody>
      </p:sp>
      <p:sp>
        <p:nvSpPr>
          <p:cNvPr id="9" name="TextBox 8"/>
          <p:cNvSpPr txBox="1"/>
          <p:nvPr/>
        </p:nvSpPr>
        <p:spPr>
          <a:xfrm>
            <a:off x="6629400" y="3007647"/>
            <a:ext cx="1752600" cy="400110"/>
          </a:xfrm>
          <a:prstGeom prst="rect">
            <a:avLst/>
          </a:prstGeom>
          <a:noFill/>
        </p:spPr>
        <p:txBody>
          <a:bodyPr wrap="square" rtlCol="0">
            <a:spAutoFit/>
          </a:bodyPr>
          <a:lstStyle/>
          <a:p>
            <a:r>
              <a:rPr lang="en-US" sz="2000" b="1" dirty="0" smtClean="0"/>
              <a:t>- 0.71 lbs</a:t>
            </a:r>
            <a:endParaRPr lang="en-US" sz="2000" b="1" dirty="0"/>
          </a:p>
        </p:txBody>
      </p:sp>
      <p:sp>
        <p:nvSpPr>
          <p:cNvPr id="11" name="TextBox 10"/>
          <p:cNvSpPr txBox="1"/>
          <p:nvPr/>
        </p:nvSpPr>
        <p:spPr>
          <a:xfrm>
            <a:off x="7467600" y="4495800"/>
            <a:ext cx="1371600" cy="400110"/>
          </a:xfrm>
          <a:prstGeom prst="rect">
            <a:avLst/>
          </a:prstGeom>
          <a:noFill/>
        </p:spPr>
        <p:txBody>
          <a:bodyPr wrap="square" rtlCol="0">
            <a:spAutoFit/>
          </a:bodyPr>
          <a:lstStyle/>
          <a:p>
            <a:pPr algn="ctr"/>
            <a:r>
              <a:rPr lang="en-US" sz="2000" b="1" u="sng" dirty="0" smtClean="0"/>
              <a:t>Age Class</a:t>
            </a:r>
            <a:endParaRPr lang="en-US" sz="2000" b="1" u="sng" dirty="0"/>
          </a:p>
        </p:txBody>
      </p:sp>
      <p:sp>
        <p:nvSpPr>
          <p:cNvPr id="12" name="TextBox 11"/>
          <p:cNvSpPr txBox="1"/>
          <p:nvPr/>
        </p:nvSpPr>
        <p:spPr>
          <a:xfrm>
            <a:off x="6553200" y="1504890"/>
            <a:ext cx="1371600" cy="400110"/>
          </a:xfrm>
          <a:prstGeom prst="rect">
            <a:avLst/>
          </a:prstGeom>
          <a:noFill/>
        </p:spPr>
        <p:txBody>
          <a:bodyPr wrap="square" rtlCol="0">
            <a:spAutoFit/>
          </a:bodyPr>
          <a:lstStyle/>
          <a:p>
            <a:pPr algn="ctr"/>
            <a:r>
              <a:rPr lang="en-US" sz="2000" b="1" u="sng" dirty="0" smtClean="0"/>
              <a:t>Slope</a:t>
            </a:r>
            <a:endParaRPr lang="en-US" sz="2000" b="1" u="sng" dirty="0"/>
          </a:p>
        </p:txBody>
      </p:sp>
      <p:sp>
        <p:nvSpPr>
          <p:cNvPr id="13" name="TextBox 12"/>
          <p:cNvSpPr txBox="1"/>
          <p:nvPr/>
        </p:nvSpPr>
        <p:spPr>
          <a:xfrm>
            <a:off x="7543800" y="300335"/>
            <a:ext cx="1295400" cy="830997"/>
          </a:xfrm>
          <a:prstGeom prst="rect">
            <a:avLst/>
          </a:prstGeom>
          <a:noFill/>
          <a:ln w="25400">
            <a:solidFill>
              <a:schemeClr val="tx1"/>
            </a:solidFill>
          </a:ln>
        </p:spPr>
        <p:txBody>
          <a:bodyPr wrap="square" rtlCol="0">
            <a:spAutoFit/>
          </a:bodyPr>
          <a:lstStyle/>
          <a:p>
            <a:r>
              <a:rPr lang="en-US" sz="2400" i="1" dirty="0"/>
              <a:t>P</a:t>
            </a:r>
            <a:r>
              <a:rPr lang="en-US" sz="2400" dirty="0"/>
              <a:t> &lt;</a:t>
            </a:r>
            <a:r>
              <a:rPr lang="en-US" sz="2400" dirty="0" smtClean="0"/>
              <a:t> 0.01</a:t>
            </a:r>
          </a:p>
          <a:p>
            <a:r>
              <a:rPr lang="en-US" sz="2400" dirty="0" smtClean="0"/>
              <a:t>R</a:t>
            </a:r>
            <a:r>
              <a:rPr lang="en-US" sz="2400" baseline="30000" dirty="0" smtClean="0"/>
              <a:t>2 </a:t>
            </a:r>
            <a:r>
              <a:rPr lang="en-US" sz="2400" dirty="0" smtClean="0"/>
              <a:t>= 0.85</a:t>
            </a:r>
            <a:endParaRPr lang="en-US" sz="2400" dirty="0"/>
          </a:p>
        </p:txBody>
      </p:sp>
    </p:spTree>
    <p:extLst>
      <p:ext uri="{BB962C8B-B14F-4D97-AF65-F5344CB8AC3E}">
        <p14:creationId xmlns:p14="http://schemas.microsoft.com/office/powerpoint/2010/main" val="35620433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24000" y="115669"/>
            <a:ext cx="5867400" cy="646331"/>
          </a:xfrm>
          <a:prstGeom prst="rect">
            <a:avLst/>
          </a:prstGeom>
          <a:noFill/>
        </p:spPr>
        <p:txBody>
          <a:bodyPr wrap="square" rtlCol="0">
            <a:spAutoFit/>
          </a:bodyPr>
          <a:lstStyle/>
          <a:p>
            <a:r>
              <a:rPr lang="en-US" sz="3600" b="1" dirty="0" smtClean="0"/>
              <a:t>Gross Boone </a:t>
            </a:r>
            <a:r>
              <a:rPr lang="en-US" sz="3600" b="1" dirty="0"/>
              <a:t>&amp;</a:t>
            </a:r>
            <a:r>
              <a:rPr lang="en-US" sz="3600" b="1" dirty="0" smtClean="0"/>
              <a:t> Crockett Score</a:t>
            </a:r>
            <a:endParaRPr lang="en-US" sz="3600" b="1"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1999"/>
            <a:ext cx="6705600" cy="607612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8769" y="5334000"/>
            <a:ext cx="1865231" cy="1381125"/>
          </a:xfrm>
          <a:prstGeom prst="rect">
            <a:avLst/>
          </a:prstGeom>
        </p:spPr>
      </p:pic>
      <p:sp>
        <p:nvSpPr>
          <p:cNvPr id="16" name="TextBox 15"/>
          <p:cNvSpPr txBox="1"/>
          <p:nvPr/>
        </p:nvSpPr>
        <p:spPr>
          <a:xfrm>
            <a:off x="7467600" y="4933890"/>
            <a:ext cx="1371600" cy="400110"/>
          </a:xfrm>
          <a:prstGeom prst="rect">
            <a:avLst/>
          </a:prstGeom>
          <a:noFill/>
        </p:spPr>
        <p:txBody>
          <a:bodyPr wrap="square" rtlCol="0">
            <a:spAutoFit/>
          </a:bodyPr>
          <a:lstStyle/>
          <a:p>
            <a:pPr algn="ctr"/>
            <a:r>
              <a:rPr lang="en-US" sz="2000" b="1" u="sng" dirty="0" smtClean="0"/>
              <a:t>Age Class</a:t>
            </a:r>
            <a:endParaRPr lang="en-US" sz="2000" b="1" u="sng" dirty="0"/>
          </a:p>
        </p:txBody>
      </p:sp>
      <p:sp>
        <p:nvSpPr>
          <p:cNvPr id="6" name="TextBox 5"/>
          <p:cNvSpPr txBox="1"/>
          <p:nvPr/>
        </p:nvSpPr>
        <p:spPr>
          <a:xfrm>
            <a:off x="6705600" y="3032611"/>
            <a:ext cx="1752600" cy="400110"/>
          </a:xfrm>
          <a:prstGeom prst="rect">
            <a:avLst/>
          </a:prstGeom>
          <a:noFill/>
        </p:spPr>
        <p:txBody>
          <a:bodyPr wrap="square" rtlCol="0">
            <a:spAutoFit/>
          </a:bodyPr>
          <a:lstStyle/>
          <a:p>
            <a:r>
              <a:rPr lang="en-US" sz="2000" b="1" dirty="0" smtClean="0"/>
              <a:t>- 0.45 pts</a:t>
            </a:r>
            <a:endParaRPr lang="en-US" sz="2000" b="1" dirty="0"/>
          </a:p>
        </p:txBody>
      </p:sp>
      <p:sp>
        <p:nvSpPr>
          <p:cNvPr id="7" name="TextBox 6"/>
          <p:cNvSpPr txBox="1"/>
          <p:nvPr/>
        </p:nvSpPr>
        <p:spPr>
          <a:xfrm>
            <a:off x="6705600" y="1353442"/>
            <a:ext cx="1752600" cy="400110"/>
          </a:xfrm>
          <a:prstGeom prst="rect">
            <a:avLst/>
          </a:prstGeom>
          <a:noFill/>
        </p:spPr>
        <p:txBody>
          <a:bodyPr wrap="square" rtlCol="0">
            <a:spAutoFit/>
          </a:bodyPr>
          <a:lstStyle/>
          <a:p>
            <a:r>
              <a:rPr lang="en-US" sz="2000" b="1" dirty="0" smtClean="0"/>
              <a:t>- 0.42 pts</a:t>
            </a:r>
            <a:endParaRPr lang="en-US" sz="2000" b="1" dirty="0"/>
          </a:p>
        </p:txBody>
      </p:sp>
      <p:sp>
        <p:nvSpPr>
          <p:cNvPr id="8" name="TextBox 7"/>
          <p:cNvSpPr txBox="1"/>
          <p:nvPr/>
        </p:nvSpPr>
        <p:spPr>
          <a:xfrm>
            <a:off x="6705600" y="1883777"/>
            <a:ext cx="1752600" cy="400110"/>
          </a:xfrm>
          <a:prstGeom prst="rect">
            <a:avLst/>
          </a:prstGeom>
          <a:noFill/>
        </p:spPr>
        <p:txBody>
          <a:bodyPr wrap="square" rtlCol="0">
            <a:spAutoFit/>
          </a:bodyPr>
          <a:lstStyle/>
          <a:p>
            <a:r>
              <a:rPr lang="en-US" sz="2000" b="1" dirty="0" smtClean="0"/>
              <a:t>- 0.68 pts</a:t>
            </a:r>
            <a:endParaRPr lang="en-US" sz="2000" b="1" dirty="0"/>
          </a:p>
        </p:txBody>
      </p:sp>
      <p:sp>
        <p:nvSpPr>
          <p:cNvPr id="11" name="TextBox 10"/>
          <p:cNvSpPr txBox="1"/>
          <p:nvPr/>
        </p:nvSpPr>
        <p:spPr>
          <a:xfrm>
            <a:off x="6629400" y="1112353"/>
            <a:ext cx="1371600" cy="400110"/>
          </a:xfrm>
          <a:prstGeom prst="rect">
            <a:avLst/>
          </a:prstGeom>
          <a:noFill/>
        </p:spPr>
        <p:txBody>
          <a:bodyPr wrap="square" rtlCol="0">
            <a:spAutoFit/>
          </a:bodyPr>
          <a:lstStyle/>
          <a:p>
            <a:pPr algn="ctr"/>
            <a:r>
              <a:rPr lang="en-US" sz="2000" b="1" u="sng" dirty="0" smtClean="0"/>
              <a:t>Slope</a:t>
            </a:r>
            <a:endParaRPr lang="en-US" sz="2000" b="1" u="sng" dirty="0"/>
          </a:p>
        </p:txBody>
      </p:sp>
      <p:sp>
        <p:nvSpPr>
          <p:cNvPr id="12" name="TextBox 11"/>
          <p:cNvSpPr txBox="1"/>
          <p:nvPr/>
        </p:nvSpPr>
        <p:spPr>
          <a:xfrm>
            <a:off x="7620000" y="300335"/>
            <a:ext cx="1295400" cy="830997"/>
          </a:xfrm>
          <a:prstGeom prst="rect">
            <a:avLst/>
          </a:prstGeom>
          <a:noFill/>
          <a:ln w="25400">
            <a:solidFill>
              <a:schemeClr val="tx1"/>
            </a:solidFill>
          </a:ln>
        </p:spPr>
        <p:txBody>
          <a:bodyPr wrap="square" rtlCol="0">
            <a:spAutoFit/>
          </a:bodyPr>
          <a:lstStyle/>
          <a:p>
            <a:r>
              <a:rPr lang="en-US" sz="2400" i="1" dirty="0"/>
              <a:t>P</a:t>
            </a:r>
            <a:r>
              <a:rPr lang="en-US" sz="2400" dirty="0"/>
              <a:t> &lt;</a:t>
            </a:r>
            <a:r>
              <a:rPr lang="en-US" sz="2400" dirty="0" smtClean="0"/>
              <a:t> 0.01</a:t>
            </a:r>
          </a:p>
          <a:p>
            <a:r>
              <a:rPr lang="en-US" sz="2400" dirty="0" smtClean="0"/>
              <a:t>R</a:t>
            </a:r>
            <a:r>
              <a:rPr lang="en-US" sz="2400" baseline="30000" dirty="0" smtClean="0"/>
              <a:t>2 </a:t>
            </a:r>
            <a:r>
              <a:rPr lang="en-US" sz="2400" dirty="0" smtClean="0"/>
              <a:t>= 0.78</a:t>
            </a:r>
            <a:endParaRPr lang="en-US" sz="2400" dirty="0"/>
          </a:p>
        </p:txBody>
      </p:sp>
    </p:spTree>
    <p:extLst>
      <p:ext uri="{BB962C8B-B14F-4D97-AF65-F5344CB8AC3E}">
        <p14:creationId xmlns:p14="http://schemas.microsoft.com/office/powerpoint/2010/main" val="3059140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2105" y="2454442"/>
            <a:ext cx="4419600" cy="4403558"/>
          </a:xfrm>
          <a:prstGeom prst="rect">
            <a:avLst/>
          </a:prstGeom>
        </p:spPr>
      </p:pic>
      <p:sp>
        <p:nvSpPr>
          <p:cNvPr id="2" name="Title 1"/>
          <p:cNvSpPr>
            <a:spLocks noGrp="1"/>
          </p:cNvSpPr>
          <p:nvPr>
            <p:ph type="title"/>
          </p:nvPr>
        </p:nvSpPr>
        <p:spPr>
          <a:xfrm>
            <a:off x="533400" y="0"/>
            <a:ext cx="8229600" cy="1371600"/>
          </a:xfrm>
        </p:spPr>
        <p:txBody>
          <a:bodyPr/>
          <a:lstStyle/>
          <a:p>
            <a:r>
              <a:rPr lang="en-US" dirty="0" smtClean="0"/>
              <a:t>Discussion</a:t>
            </a:r>
            <a:endParaRPr lang="en-US" dirty="0"/>
          </a:p>
        </p:txBody>
      </p:sp>
      <p:sp>
        <p:nvSpPr>
          <p:cNvPr id="5" name="Content Placeholder 2"/>
          <p:cNvSpPr>
            <a:spLocks noGrp="1"/>
          </p:cNvSpPr>
          <p:nvPr>
            <p:ph idx="1"/>
          </p:nvPr>
        </p:nvSpPr>
        <p:spPr>
          <a:xfrm>
            <a:off x="209550" y="990600"/>
            <a:ext cx="4383505" cy="5105400"/>
          </a:xfrm>
        </p:spPr>
        <p:txBody>
          <a:bodyPr>
            <a:noAutofit/>
          </a:bodyPr>
          <a:lstStyle/>
          <a:p>
            <a:endParaRPr lang="en-US" sz="2800" dirty="0" smtClean="0"/>
          </a:p>
          <a:p>
            <a:r>
              <a:rPr lang="en-US" sz="2800" dirty="0" smtClean="0"/>
              <a:t>Significant variation in deer body and antler size across southern Texas.</a:t>
            </a:r>
          </a:p>
          <a:p>
            <a:endParaRPr lang="en-US" sz="2800" dirty="0"/>
          </a:p>
          <a:p>
            <a:r>
              <a:rPr lang="en-US" sz="2800" dirty="0"/>
              <a:t> </a:t>
            </a:r>
            <a:r>
              <a:rPr lang="en-US" sz="2800" dirty="0" smtClean="0"/>
              <a:t>Deer </a:t>
            </a:r>
            <a:r>
              <a:rPr lang="en-US" sz="2800" dirty="0"/>
              <a:t>morphology is not fixed within an ecoregion and may be influenced by site-specific soil variables</a:t>
            </a:r>
            <a:r>
              <a:rPr lang="en-US" sz="2800" dirty="0" smtClean="0"/>
              <a:t>.</a:t>
            </a:r>
          </a:p>
          <a:p>
            <a:endParaRPr lang="en-US" sz="2800" dirty="0" smtClean="0"/>
          </a:p>
          <a:p>
            <a:r>
              <a:rPr lang="en-US" sz="2800" dirty="0" smtClean="0"/>
              <a:t>Nutrition vs. Genetics </a:t>
            </a:r>
          </a:p>
          <a:p>
            <a:endParaRPr lang="en-US" sz="2800" dirty="0" smtClean="0"/>
          </a:p>
          <a:p>
            <a:endParaRPr lang="en-US" sz="2800" dirty="0" smtClean="0"/>
          </a:p>
        </p:txBody>
      </p:sp>
    </p:spTree>
    <p:extLst>
      <p:ext uri="{BB962C8B-B14F-4D97-AF65-F5344CB8AC3E}">
        <p14:creationId xmlns:p14="http://schemas.microsoft.com/office/powerpoint/2010/main" val="270438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noChangeAspect="1"/>
          </p:cNvGraphicFramePr>
          <p:nvPr>
            <p:extLst>
              <p:ext uri="{D42A27DB-BD31-4B8C-83A1-F6EECF244321}">
                <p14:modId xmlns:p14="http://schemas.microsoft.com/office/powerpoint/2010/main" val="2813153129"/>
              </p:ext>
            </p:extLst>
          </p:nvPr>
        </p:nvGraphicFramePr>
        <p:xfrm>
          <a:off x="3581400" y="3505200"/>
          <a:ext cx="5334000" cy="32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noChangeAspect="1"/>
          </p:cNvGraphicFramePr>
          <p:nvPr>
            <p:extLst>
              <p:ext uri="{D42A27DB-BD31-4B8C-83A1-F6EECF244321}">
                <p14:modId xmlns:p14="http://schemas.microsoft.com/office/powerpoint/2010/main" val="1492628717"/>
              </p:ext>
            </p:extLst>
          </p:nvPr>
        </p:nvGraphicFramePr>
        <p:xfrm>
          <a:off x="228600" y="152400"/>
          <a:ext cx="533400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a:spLocks noGrp="1"/>
          </p:cNvSpPr>
          <p:nvPr>
            <p:ph type="title"/>
          </p:nvPr>
        </p:nvSpPr>
        <p:spPr>
          <a:xfrm>
            <a:off x="4343400" y="3352800"/>
            <a:ext cx="3810000" cy="838200"/>
          </a:xfrm>
        </p:spPr>
        <p:txBody>
          <a:bodyPr>
            <a:normAutofit/>
          </a:bodyPr>
          <a:lstStyle/>
          <a:p>
            <a:r>
              <a:rPr lang="en-US" sz="3600" dirty="0" smtClean="0">
                <a:solidFill>
                  <a:schemeClr val="bg1"/>
                </a:solidFill>
              </a:rPr>
              <a:t>Buena Vista </a:t>
            </a:r>
            <a:endParaRPr lang="en-US" sz="3600" dirty="0">
              <a:solidFill>
                <a:schemeClr val="bg1"/>
              </a:solidFill>
            </a:endParaRPr>
          </a:p>
        </p:txBody>
      </p:sp>
      <p:sp>
        <p:nvSpPr>
          <p:cNvPr id="8" name="Title 1"/>
          <p:cNvSpPr txBox="1">
            <a:spLocks/>
          </p:cNvSpPr>
          <p:nvPr/>
        </p:nvSpPr>
        <p:spPr>
          <a:xfrm>
            <a:off x="609600" y="-76200"/>
            <a:ext cx="441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San Antonio Viejo</a:t>
            </a:r>
            <a:endParaRPr lang="en-US" sz="3600" dirty="0">
              <a:solidFill>
                <a:schemeClr val="bg1"/>
              </a:solidFill>
            </a:endParaRPr>
          </a:p>
        </p:txBody>
      </p:sp>
    </p:spTree>
    <p:extLst>
      <p:ext uri="{BB962C8B-B14F-4D97-AF65-F5344CB8AC3E}">
        <p14:creationId xmlns:p14="http://schemas.microsoft.com/office/powerpoint/2010/main" val="5956229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Management Implications</a:t>
            </a:r>
            <a:endParaRPr lang="en-US" dirty="0"/>
          </a:p>
        </p:txBody>
      </p:sp>
      <p:sp>
        <p:nvSpPr>
          <p:cNvPr id="5" name="Content Placeholder 2"/>
          <p:cNvSpPr>
            <a:spLocks noGrp="1"/>
          </p:cNvSpPr>
          <p:nvPr>
            <p:ph idx="1"/>
          </p:nvPr>
        </p:nvSpPr>
        <p:spPr>
          <a:xfrm>
            <a:off x="457200" y="1295400"/>
            <a:ext cx="8229600" cy="4525963"/>
          </a:xfrm>
        </p:spPr>
        <p:txBody>
          <a:bodyPr>
            <a:normAutofit/>
          </a:bodyPr>
          <a:lstStyle/>
          <a:p>
            <a:r>
              <a:rPr lang="en-US" dirty="0" smtClean="0"/>
              <a:t>Differences in soil fertility could impact the efficiency of management programs</a:t>
            </a:r>
          </a:p>
          <a:p>
            <a:pPr lvl="1"/>
            <a:r>
              <a:rPr lang="en-US" dirty="0" smtClean="0"/>
              <a:t>Length of time to achieve results</a:t>
            </a:r>
          </a:p>
          <a:p>
            <a:pPr lvl="1"/>
            <a:r>
              <a:rPr lang="en-US" dirty="0" smtClean="0"/>
              <a:t>Absolute results</a:t>
            </a:r>
          </a:p>
          <a:p>
            <a:endParaRPr lang="en-US" dirty="0" smtClean="0"/>
          </a:p>
          <a:p>
            <a:r>
              <a:rPr lang="en-US" dirty="0" smtClean="0"/>
              <a:t>Understanding potential site specific limitations may limit unrealistic expectations</a:t>
            </a:r>
            <a:endParaRPr lang="en-US" dirty="0"/>
          </a:p>
        </p:txBody>
      </p:sp>
    </p:spTree>
    <p:extLst>
      <p:ext uri="{BB962C8B-B14F-4D97-AF65-F5344CB8AC3E}">
        <p14:creationId xmlns:p14="http://schemas.microsoft.com/office/powerpoint/2010/main" val="2704382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Contributors</a:t>
            </a:r>
            <a:endParaRPr lang="en-US" dirty="0"/>
          </a:p>
        </p:txBody>
      </p:sp>
      <p:sp>
        <p:nvSpPr>
          <p:cNvPr id="6" name="Content Placeholder 5"/>
          <p:cNvSpPr>
            <a:spLocks noGrp="1"/>
          </p:cNvSpPr>
          <p:nvPr>
            <p:ph idx="1"/>
          </p:nvPr>
        </p:nvSpPr>
        <p:spPr>
          <a:xfrm>
            <a:off x="457200" y="1524000"/>
            <a:ext cx="8229600" cy="2971800"/>
          </a:xfrm>
        </p:spPr>
        <p:txBody>
          <a:bodyPr/>
          <a:lstStyle/>
          <a:p>
            <a:r>
              <a:rPr lang="en-US" dirty="0" smtClean="0"/>
              <a:t>The East Foundation</a:t>
            </a:r>
          </a:p>
          <a:p>
            <a:r>
              <a:rPr lang="en-US" dirty="0" smtClean="0"/>
              <a:t>Caesar Kleberg Wildlife Research Institute</a:t>
            </a:r>
          </a:p>
          <a:p>
            <a:r>
              <a:rPr lang="en-US" dirty="0" smtClean="0"/>
              <a:t>Houston Safari Club</a:t>
            </a:r>
          </a:p>
          <a:p>
            <a:r>
              <a:rPr lang="en-US" dirty="0" smtClean="0"/>
              <a:t>South Texas Chapter of the Quail Coalition</a:t>
            </a:r>
          </a:p>
          <a:p>
            <a:r>
              <a:rPr lang="en-US" dirty="0" smtClean="0"/>
              <a:t>Rene Barrientos Educational Assistance Fund</a:t>
            </a:r>
            <a:endParaRPr lang="en-US" dirty="0"/>
          </a:p>
        </p:txBody>
      </p:sp>
      <p:pic>
        <p:nvPicPr>
          <p:cNvPr id="4" name="Picture 7"/>
          <p:cNvPicPr>
            <a:picLocks noChangeAspect="1" noChangeArrowheads="1"/>
          </p:cNvPicPr>
          <p:nvPr/>
        </p:nvPicPr>
        <p:blipFill>
          <a:blip r:embed="rId2" cstate="print"/>
          <a:srcRect/>
          <a:stretch>
            <a:fillRect/>
          </a:stretch>
        </p:blipFill>
        <p:spPr bwMode="auto">
          <a:xfrm>
            <a:off x="6172200" y="4572000"/>
            <a:ext cx="2057400" cy="2057400"/>
          </a:xfrm>
          <a:prstGeom prst="rect">
            <a:avLst/>
          </a:prstGeom>
          <a:noFill/>
          <a:ln w="9525">
            <a:solidFill>
              <a:schemeClr val="tx1"/>
            </a:solidFill>
            <a:miter lim="800000"/>
            <a:headEnd/>
            <a:tailEnd/>
          </a:ln>
        </p:spPr>
      </p:pic>
      <p:pic>
        <p:nvPicPr>
          <p:cNvPr id="5" name="Picture 8"/>
          <p:cNvPicPr>
            <a:picLocks noChangeAspect="1" noChangeArrowheads="1"/>
          </p:cNvPicPr>
          <p:nvPr/>
        </p:nvPicPr>
        <p:blipFill>
          <a:blip r:embed="rId3" cstate="print"/>
          <a:srcRect/>
          <a:stretch>
            <a:fillRect/>
          </a:stretch>
        </p:blipFill>
        <p:spPr bwMode="auto">
          <a:xfrm>
            <a:off x="4229100" y="4572000"/>
            <a:ext cx="1562100" cy="2057400"/>
          </a:xfrm>
          <a:prstGeom prst="rect">
            <a:avLst/>
          </a:prstGeom>
          <a:noFill/>
          <a:ln w="9525">
            <a:noFill/>
            <a:miter lim="800000"/>
            <a:headEnd/>
            <a:tailEnd/>
          </a:ln>
        </p:spPr>
      </p:pic>
      <p:pic>
        <p:nvPicPr>
          <p:cNvPr id="2050" name="Picture 2" descr="I:\Gann\2015 SEDSG &amp; TCTWS\East_Foundation_Logo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876800"/>
            <a:ext cx="3429000" cy="129444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69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p:cNvSpPr>
            <a:spLocks noGrp="1" noChangeArrowheads="1"/>
          </p:cNvSpPr>
          <p:nvPr>
            <p:ph type="title"/>
          </p:nvPr>
        </p:nvSpPr>
        <p:spPr>
          <a:xfrm>
            <a:off x="0" y="152400"/>
            <a:ext cx="9144000" cy="1143000"/>
          </a:xfrm>
        </p:spPr>
        <p:txBody>
          <a:bodyPr>
            <a:noAutofit/>
          </a:bodyPr>
          <a:lstStyle/>
          <a:p>
            <a:pPr defTabSz="976313" eaLnBrk="1" hangingPunct="1">
              <a:defRPr/>
            </a:pPr>
            <a:r>
              <a:rPr lang="en-US" sz="3600" b="0" kern="1200" dirty="0">
                <a:solidFill>
                  <a:prstClr val="black"/>
                </a:solidFill>
                <a:effectLst>
                  <a:outerShdw blurRad="38100" dist="38100" dir="2700000" algn="tl">
                    <a:srgbClr val="C0C0C0"/>
                  </a:outerShdw>
                </a:effectLst>
                <a:latin typeface="Calibri"/>
              </a:rPr>
              <a:t>Factors that Affect Body and Antler </a:t>
            </a:r>
            <a:r>
              <a:rPr lang="en-US" sz="3600" b="0" kern="1200" dirty="0" smtClean="0">
                <a:solidFill>
                  <a:prstClr val="black"/>
                </a:solidFill>
                <a:effectLst>
                  <a:outerShdw blurRad="38100" dist="38100" dir="2700000" algn="tl">
                    <a:srgbClr val="C0C0C0"/>
                  </a:outerShdw>
                </a:effectLst>
                <a:latin typeface="Calibri"/>
              </a:rPr>
              <a:t>Size</a:t>
            </a:r>
            <a:r>
              <a:rPr lang="en-US" sz="3600" b="0" dirty="0" smtClean="0">
                <a:solidFill>
                  <a:schemeClr val="tx1"/>
                </a:solidFill>
                <a:effectLst>
                  <a:outerShdw blurRad="38100" dist="38100" dir="2700000" algn="tl">
                    <a:srgbClr val="C0C0C0"/>
                  </a:outerShdw>
                </a:effectLst>
              </a:rPr>
              <a:t>:</a:t>
            </a:r>
            <a:br>
              <a:rPr lang="en-US" sz="3600" b="0" dirty="0" smtClean="0">
                <a:solidFill>
                  <a:schemeClr val="tx1"/>
                </a:solidFill>
                <a:effectLst>
                  <a:outerShdw blurRad="38100" dist="38100" dir="2700000" algn="tl">
                    <a:srgbClr val="C0C0C0"/>
                  </a:outerShdw>
                </a:effectLst>
              </a:rPr>
            </a:br>
            <a:r>
              <a:rPr lang="en-US" sz="3600" b="0" dirty="0" smtClean="0">
                <a:solidFill>
                  <a:schemeClr val="tx1"/>
                </a:solidFill>
                <a:effectLst>
                  <a:outerShdw blurRad="38100" dist="38100" dir="2700000" algn="tl">
                    <a:srgbClr val="C0C0C0"/>
                  </a:outerShdw>
                </a:effectLst>
              </a:rPr>
              <a:t>Popular Thinking</a:t>
            </a:r>
          </a:p>
        </p:txBody>
      </p:sp>
      <p:sp>
        <p:nvSpPr>
          <p:cNvPr id="191492" name="Rectangle 4"/>
          <p:cNvSpPr>
            <a:spLocks noGrp="1" noChangeArrowheads="1"/>
          </p:cNvSpPr>
          <p:nvPr>
            <p:ph type="body" idx="1"/>
          </p:nvPr>
        </p:nvSpPr>
        <p:spPr>
          <a:xfrm>
            <a:off x="0" y="1811338"/>
            <a:ext cx="5181600" cy="4437062"/>
          </a:xfrm>
        </p:spPr>
        <p:txBody>
          <a:bodyPr/>
          <a:lstStyle/>
          <a:p>
            <a:pPr marL="395288" indent="-306388" defTabSz="976313" eaLnBrk="1" hangingPunct="1">
              <a:lnSpc>
                <a:spcPct val="110000"/>
              </a:lnSpc>
              <a:defRPr/>
            </a:pPr>
            <a:r>
              <a:rPr lang="en-US" dirty="0" smtClean="0">
                <a:solidFill>
                  <a:schemeClr val="tx1"/>
                </a:solidFill>
                <a:effectLst>
                  <a:outerShdw blurRad="38100" dist="38100" dir="2700000" algn="tl">
                    <a:srgbClr val="000000">
                      <a:alpha val="43137"/>
                    </a:srgbClr>
                  </a:outerShdw>
                </a:effectLst>
              </a:rPr>
              <a:t>Age</a:t>
            </a:r>
          </a:p>
          <a:p>
            <a:pPr marL="395288" indent="-306388" defTabSz="976313" eaLnBrk="1" hangingPunct="1">
              <a:lnSpc>
                <a:spcPct val="110000"/>
              </a:lnSpc>
              <a:defRPr/>
            </a:pPr>
            <a:r>
              <a:rPr lang="en-US" dirty="0" smtClean="0">
                <a:solidFill>
                  <a:schemeClr val="tx1"/>
                </a:solidFill>
                <a:effectLst>
                  <a:outerShdw blurRad="38100" dist="38100" dir="2700000" algn="tl">
                    <a:srgbClr val="000000">
                      <a:alpha val="43137"/>
                    </a:srgbClr>
                  </a:outerShdw>
                </a:effectLst>
              </a:rPr>
              <a:t>Nutrition</a:t>
            </a:r>
          </a:p>
          <a:p>
            <a:pPr marL="395288" indent="-306388" defTabSz="976313" eaLnBrk="1" hangingPunct="1">
              <a:lnSpc>
                <a:spcPct val="110000"/>
              </a:lnSpc>
              <a:defRPr/>
            </a:pPr>
            <a:r>
              <a:rPr lang="en-US" dirty="0" smtClean="0">
                <a:solidFill>
                  <a:schemeClr val="tx1"/>
                </a:solidFill>
                <a:effectLst>
                  <a:outerShdw blurRad="38100" dist="38100" dir="2700000" algn="tl">
                    <a:srgbClr val="000000">
                      <a:alpha val="43137"/>
                    </a:srgbClr>
                  </a:outerShdw>
                </a:effectLst>
              </a:rPr>
              <a:t>Genetics</a:t>
            </a:r>
          </a:p>
          <a:p>
            <a:pPr marL="795338" lvl="1" indent="-306388" defTabSz="976313" eaLnBrk="1" hangingPunct="1">
              <a:lnSpc>
                <a:spcPct val="110000"/>
              </a:lnSpc>
              <a:defRPr/>
            </a:pPr>
            <a:endParaRPr lang="en-US" dirty="0" smtClean="0">
              <a:solidFill>
                <a:schemeClr val="tx1"/>
              </a:solidFill>
              <a:effectLst>
                <a:outerShdw blurRad="38100" dist="38100" dir="2700000" algn="tl">
                  <a:srgbClr val="000000">
                    <a:alpha val="43137"/>
                  </a:srgbClr>
                </a:outerShdw>
              </a:effectLst>
            </a:endParaRPr>
          </a:p>
          <a:p>
            <a:pPr marL="795338" lvl="1" indent="-306388" defTabSz="976313" eaLnBrk="1" hangingPunct="1">
              <a:lnSpc>
                <a:spcPct val="110000"/>
              </a:lnSpc>
              <a:defRPr/>
            </a:pPr>
            <a:endParaRPr lang="en-US" dirty="0" smtClean="0">
              <a:solidFill>
                <a:schemeClr val="tx1"/>
              </a:solidFill>
              <a:effectLst>
                <a:outerShdw blurRad="38100" dist="38100" dir="2700000" algn="tl">
                  <a:srgbClr val="000000">
                    <a:alpha val="43137"/>
                  </a:srgbClr>
                </a:outerShdw>
              </a:effectLst>
            </a:endParaRPr>
          </a:p>
        </p:txBody>
      </p:sp>
      <p:graphicFrame>
        <p:nvGraphicFramePr>
          <p:cNvPr id="2" name="Chart 1"/>
          <p:cNvGraphicFramePr/>
          <p:nvPr>
            <p:extLst>
              <p:ext uri="{D42A27DB-BD31-4B8C-83A1-F6EECF244321}">
                <p14:modId xmlns:p14="http://schemas.microsoft.com/office/powerpoint/2010/main" val="546440045"/>
              </p:ext>
            </p:extLst>
          </p:nvPr>
        </p:nvGraphicFramePr>
        <p:xfrm>
          <a:off x="3048000" y="25146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53754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838200"/>
          </a:xfrm>
        </p:spPr>
        <p:txBody>
          <a:bodyPr>
            <a:normAutofit/>
          </a:bodyPr>
          <a:lstStyle/>
          <a:p>
            <a:r>
              <a:rPr lang="en-US" dirty="0" smtClean="0">
                <a:solidFill>
                  <a:schemeClr val="bg1"/>
                </a:solidFill>
              </a:rPr>
              <a:t>Literature Cited</a:t>
            </a:r>
            <a:endParaRPr lang="en-US" dirty="0">
              <a:solidFill>
                <a:schemeClr val="bg1"/>
              </a:solidFill>
            </a:endParaRPr>
          </a:p>
        </p:txBody>
      </p:sp>
      <p:sp>
        <p:nvSpPr>
          <p:cNvPr id="3" name="TextBox 2"/>
          <p:cNvSpPr txBox="1"/>
          <p:nvPr/>
        </p:nvSpPr>
        <p:spPr>
          <a:xfrm>
            <a:off x="457200" y="1066800"/>
            <a:ext cx="8458200" cy="1477328"/>
          </a:xfrm>
          <a:prstGeom prst="rect">
            <a:avLst/>
          </a:prstGeom>
          <a:noFill/>
        </p:spPr>
        <p:txBody>
          <a:bodyPr wrap="square" rtlCol="0">
            <a:spAutoFit/>
          </a:bodyPr>
          <a:lstStyle/>
          <a:p>
            <a:r>
              <a:rPr lang="en-US" dirty="0">
                <a:solidFill>
                  <a:schemeClr val="bg1"/>
                </a:solidFill>
              </a:rPr>
              <a:t>Jones, P. D., B. K. Strickland, S. Demarais, B. J. Rude, S. L. Edwards, and J. P. Muir.  2010.	Soils and forage quality as predictors of white-tailed deer </a:t>
            </a:r>
            <a:r>
              <a:rPr lang="en-US" i="1" dirty="0">
                <a:solidFill>
                  <a:schemeClr val="bg1"/>
                </a:solidFill>
              </a:rPr>
              <a:t>Odocoileus	virginianus</a:t>
            </a:r>
            <a:r>
              <a:rPr lang="en-US" dirty="0">
                <a:solidFill>
                  <a:schemeClr val="bg1"/>
                </a:solidFill>
              </a:rPr>
              <a:t> morphometrics. Wildlife Biology, 16: 430-439.</a:t>
            </a:r>
          </a:p>
          <a:p>
            <a:r>
              <a:rPr lang="en-US" dirty="0" smtClean="0">
                <a:solidFill>
                  <a:schemeClr val="bg1"/>
                </a:solidFill>
              </a:rPr>
              <a:t>Strickland</a:t>
            </a:r>
            <a:r>
              <a:rPr lang="en-US" dirty="0">
                <a:solidFill>
                  <a:schemeClr val="bg1"/>
                </a:solidFill>
              </a:rPr>
              <a:t>, B.K. </a:t>
            </a:r>
            <a:r>
              <a:rPr lang="en-US" dirty="0" smtClean="0">
                <a:solidFill>
                  <a:schemeClr val="bg1"/>
                </a:solidFill>
              </a:rPr>
              <a:t>and S. Demarais</a:t>
            </a:r>
            <a:r>
              <a:rPr lang="en-US" dirty="0">
                <a:solidFill>
                  <a:schemeClr val="bg1"/>
                </a:solidFill>
              </a:rPr>
              <a:t>.</a:t>
            </a:r>
            <a:r>
              <a:rPr lang="en-US" dirty="0" smtClean="0">
                <a:solidFill>
                  <a:schemeClr val="bg1"/>
                </a:solidFill>
              </a:rPr>
              <a:t>  2000.  </a:t>
            </a:r>
            <a:r>
              <a:rPr lang="en-US" dirty="0">
                <a:solidFill>
                  <a:schemeClr val="bg1"/>
                </a:solidFill>
              </a:rPr>
              <a:t>Age and </a:t>
            </a:r>
            <a:r>
              <a:rPr lang="en-US" dirty="0" smtClean="0">
                <a:solidFill>
                  <a:schemeClr val="bg1"/>
                </a:solidFill>
              </a:rPr>
              <a:t>regional differences </a:t>
            </a:r>
            <a:r>
              <a:rPr lang="en-US" dirty="0">
                <a:solidFill>
                  <a:schemeClr val="bg1"/>
                </a:solidFill>
              </a:rPr>
              <a:t>in antlers </a:t>
            </a:r>
            <a:r>
              <a:rPr lang="en-US" dirty="0" smtClean="0">
                <a:solidFill>
                  <a:schemeClr val="bg1"/>
                </a:solidFill>
              </a:rPr>
              <a:t>and	mass </a:t>
            </a:r>
            <a:r>
              <a:rPr lang="en-US" dirty="0">
                <a:solidFill>
                  <a:schemeClr val="bg1"/>
                </a:solidFill>
              </a:rPr>
              <a:t>of white-tailed deer. </a:t>
            </a:r>
            <a:r>
              <a:rPr lang="en-US" dirty="0" smtClean="0">
                <a:solidFill>
                  <a:schemeClr val="bg1"/>
                </a:solidFill>
              </a:rPr>
              <a:t> Journal </a:t>
            </a:r>
            <a:r>
              <a:rPr lang="en-US" dirty="0">
                <a:solidFill>
                  <a:schemeClr val="bg1"/>
                </a:solidFill>
              </a:rPr>
              <a:t>of Wildlife Management 64: 903-911</a:t>
            </a:r>
            <a:r>
              <a:rPr lang="en-US" dirty="0" smtClean="0">
                <a:solidFill>
                  <a:schemeClr val="bg1"/>
                </a:solidFill>
              </a:rPr>
              <a:t>.</a:t>
            </a:r>
          </a:p>
        </p:txBody>
      </p:sp>
    </p:spTree>
    <p:extLst>
      <p:ext uri="{BB962C8B-B14F-4D97-AF65-F5344CB8AC3E}">
        <p14:creationId xmlns:p14="http://schemas.microsoft.com/office/powerpoint/2010/main" val="25860445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p:cNvSpPr>
            <a:spLocks noGrp="1" noChangeArrowheads="1"/>
          </p:cNvSpPr>
          <p:nvPr>
            <p:ph type="title"/>
          </p:nvPr>
        </p:nvSpPr>
        <p:spPr>
          <a:xfrm>
            <a:off x="0" y="152400"/>
            <a:ext cx="9144000" cy="1143000"/>
          </a:xfrm>
        </p:spPr>
        <p:txBody>
          <a:bodyPr>
            <a:noAutofit/>
          </a:bodyPr>
          <a:lstStyle/>
          <a:p>
            <a:pPr defTabSz="976313" eaLnBrk="1" hangingPunct="1">
              <a:defRPr/>
            </a:pPr>
            <a:r>
              <a:rPr lang="en-US" sz="3600" b="0" kern="1200" dirty="0">
                <a:solidFill>
                  <a:prstClr val="black"/>
                </a:solidFill>
                <a:effectLst>
                  <a:outerShdw blurRad="38100" dist="38100" dir="2700000" algn="tl">
                    <a:srgbClr val="C0C0C0"/>
                  </a:outerShdw>
                </a:effectLst>
              </a:rPr>
              <a:t>Factors that Affect Body and Antler Size</a:t>
            </a:r>
            <a:r>
              <a:rPr lang="en-US" sz="3600" b="0" dirty="0">
                <a:solidFill>
                  <a:schemeClr val="tx1"/>
                </a:solidFill>
                <a:effectLst>
                  <a:outerShdw blurRad="38100" dist="38100" dir="2700000" algn="tl">
                    <a:srgbClr val="C0C0C0"/>
                  </a:outerShdw>
                </a:effectLst>
              </a:rPr>
              <a:t>:</a:t>
            </a:r>
            <a:br>
              <a:rPr lang="en-US" sz="3600" b="0" dirty="0">
                <a:solidFill>
                  <a:schemeClr val="tx1"/>
                </a:solidFill>
                <a:effectLst>
                  <a:outerShdw blurRad="38100" dist="38100" dir="2700000" algn="tl">
                    <a:srgbClr val="C0C0C0"/>
                  </a:outerShdw>
                </a:effectLst>
              </a:rPr>
            </a:br>
            <a:r>
              <a:rPr lang="en-US" sz="3600" b="0" dirty="0" smtClean="0">
                <a:solidFill>
                  <a:schemeClr val="tx1"/>
                </a:solidFill>
                <a:effectLst>
                  <a:outerShdw blurRad="38100" dist="38100" dir="2700000" algn="tl">
                    <a:srgbClr val="C0C0C0"/>
                  </a:outerShdw>
                </a:effectLst>
              </a:rPr>
              <a:t>Reality</a:t>
            </a:r>
          </a:p>
        </p:txBody>
      </p:sp>
      <p:sp>
        <p:nvSpPr>
          <p:cNvPr id="191492" name="Rectangle 4"/>
          <p:cNvSpPr>
            <a:spLocks noGrp="1" noChangeArrowheads="1"/>
          </p:cNvSpPr>
          <p:nvPr>
            <p:ph type="body" idx="1"/>
          </p:nvPr>
        </p:nvSpPr>
        <p:spPr>
          <a:xfrm>
            <a:off x="0" y="1811338"/>
            <a:ext cx="5181600" cy="4437062"/>
          </a:xfrm>
        </p:spPr>
        <p:txBody>
          <a:bodyPr/>
          <a:lstStyle/>
          <a:p>
            <a:pPr marL="395288" indent="-306388" defTabSz="976313" eaLnBrk="1" hangingPunct="1">
              <a:lnSpc>
                <a:spcPct val="110000"/>
              </a:lnSpc>
              <a:defRPr/>
            </a:pPr>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Age</a:t>
            </a:r>
          </a:p>
          <a:p>
            <a:pPr marL="395288" indent="-306388" defTabSz="976313" eaLnBrk="1" hangingPunct="1">
              <a:lnSpc>
                <a:spcPct val="110000"/>
              </a:lnSpc>
              <a:defRPr/>
            </a:pPr>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Nutrition</a:t>
            </a:r>
          </a:p>
          <a:p>
            <a:pPr marL="395288" indent="-306388" defTabSz="976313" eaLnBrk="1" hangingPunct="1">
              <a:lnSpc>
                <a:spcPct val="110000"/>
              </a:lnSpc>
              <a:defRPr/>
            </a:pPr>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Genetics</a:t>
            </a:r>
          </a:p>
          <a:p>
            <a:pPr marL="795338" lvl="1" indent="-306388" defTabSz="976313" eaLnBrk="1" hangingPunct="1">
              <a:lnSpc>
                <a:spcPct val="110000"/>
              </a:lnSpc>
              <a:defRPr/>
            </a:pPr>
            <a:endParaRPr lang="en-US" sz="3200" dirty="0" smtClean="0">
              <a:solidFill>
                <a:schemeClr val="tx1"/>
              </a:solidFill>
              <a:effectLst>
                <a:outerShdw blurRad="38100" dist="38100" dir="2700000" algn="tl">
                  <a:srgbClr val="000000">
                    <a:alpha val="43137"/>
                  </a:srgbClr>
                </a:outerShdw>
              </a:effectLst>
              <a:latin typeface="Calibri" panose="020F0502020204030204" pitchFamily="34" charset="0"/>
            </a:endParaRPr>
          </a:p>
          <a:p>
            <a:pPr marL="795338" lvl="1" indent="-306388" defTabSz="976313" eaLnBrk="1" hangingPunct="1">
              <a:lnSpc>
                <a:spcPct val="110000"/>
              </a:lnSpc>
              <a:defRPr/>
            </a:pPr>
            <a:endParaRPr lang="en-US" sz="3200" dirty="0" smtClean="0">
              <a:solidFill>
                <a:schemeClr val="tx1"/>
              </a:solidFill>
              <a:effectLst>
                <a:outerShdw blurRad="38100" dist="38100" dir="2700000" algn="tl">
                  <a:srgbClr val="000000">
                    <a:alpha val="43137"/>
                  </a:srgbClr>
                </a:outerShdw>
              </a:effectLst>
              <a:latin typeface="Calibri" panose="020F0502020204030204" pitchFamily="34" charset="0"/>
            </a:endParaRPr>
          </a:p>
        </p:txBody>
      </p:sp>
      <p:graphicFrame>
        <p:nvGraphicFramePr>
          <p:cNvPr id="2" name="Chart 1"/>
          <p:cNvGraphicFramePr/>
          <p:nvPr>
            <p:extLst>
              <p:ext uri="{D42A27DB-BD31-4B8C-83A1-F6EECF244321}">
                <p14:modId xmlns:p14="http://schemas.microsoft.com/office/powerpoint/2010/main" val="2645882111"/>
              </p:ext>
            </p:extLst>
          </p:nvPr>
        </p:nvGraphicFramePr>
        <p:xfrm>
          <a:off x="3048000" y="25146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1312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3144571132"/>
              </p:ext>
            </p:extLst>
          </p:nvPr>
        </p:nvGraphicFramePr>
        <p:xfrm>
          <a:off x="104775" y="-3175"/>
          <a:ext cx="9039225" cy="6734175"/>
        </p:xfrm>
        <a:graphic>
          <a:graphicData uri="http://schemas.openxmlformats.org/presentationml/2006/ole">
            <mc:AlternateContent xmlns:mc="http://schemas.openxmlformats.org/markup-compatibility/2006">
              <mc:Choice xmlns:v="urn:schemas-microsoft-com:vml" Requires="v">
                <p:oleObj spid="_x0000_s1036" name="Worksheet" r:id="rId4" imgW="8763135" imgH="6391170" progId="Excel.Sheet.8">
                  <p:embed/>
                </p:oleObj>
              </mc:Choice>
              <mc:Fallback>
                <p:oleObj name="Worksheet" r:id="rId4" imgW="8763135" imgH="6391170" progId="Excel.Sheet.8">
                  <p:embed/>
                  <p:pic>
                    <p:nvPicPr>
                      <p:cNvPr id="0" name=""/>
                      <p:cNvPicPr>
                        <a:picLocks noChangeAspect="1" noChangeArrowheads="1"/>
                      </p:cNvPicPr>
                      <p:nvPr/>
                    </p:nvPicPr>
                    <p:blipFill>
                      <a:blip r:embed="rId5"/>
                      <a:srcRect/>
                      <a:stretch>
                        <a:fillRect/>
                      </a:stretch>
                    </p:blipFill>
                    <p:spPr bwMode="auto">
                      <a:xfrm>
                        <a:off x="104775" y="-3175"/>
                        <a:ext cx="9039225" cy="6734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27" name="Text Box 3"/>
          <p:cNvSpPr txBox="1">
            <a:spLocks noChangeArrowheads="1"/>
          </p:cNvSpPr>
          <p:nvPr/>
        </p:nvSpPr>
        <p:spPr bwMode="auto">
          <a:xfrm>
            <a:off x="5715000" y="2362200"/>
            <a:ext cx="2590800" cy="2837187"/>
          </a:xfrm>
          <a:prstGeom prst="rect">
            <a:avLst/>
          </a:prstGeom>
          <a:noFill/>
          <a:ln w="9525">
            <a:noFill/>
            <a:miter lim="800000"/>
            <a:headEnd/>
            <a:tailEnd/>
          </a:ln>
        </p:spPr>
        <p:txBody>
          <a:bodyPr>
            <a:spAutoFit/>
          </a:bodyPr>
          <a:lstStyle/>
          <a:p>
            <a:pPr>
              <a:lnSpc>
                <a:spcPct val="30000"/>
              </a:lnSpc>
              <a:spcBef>
                <a:spcPct val="50000"/>
              </a:spcBef>
            </a:pPr>
            <a:r>
              <a:rPr lang="en-US" sz="2400" dirty="0">
                <a:solidFill>
                  <a:srgbClr val="000000"/>
                </a:solidFill>
                <a:latin typeface="Arial"/>
                <a:cs typeface="Arial" pitchFamily="34" charset="0"/>
              </a:rPr>
              <a:t> </a:t>
            </a:r>
            <a:endParaRPr lang="en-US" sz="2000" i="1" dirty="0">
              <a:solidFill>
                <a:srgbClr val="000000"/>
              </a:solidFill>
              <a:latin typeface="Arial"/>
              <a:cs typeface="Arial" pitchFamily="34" charset="0"/>
            </a:endParaRPr>
          </a:p>
          <a:p>
            <a:pPr>
              <a:lnSpc>
                <a:spcPct val="95000"/>
              </a:lnSpc>
            </a:pPr>
            <a:r>
              <a:rPr lang="en-US" sz="2000" u="sng" dirty="0" smtClean="0">
                <a:solidFill>
                  <a:srgbClr val="000000"/>
                </a:solidFill>
                <a:latin typeface="Arial"/>
                <a:cs typeface="Arial" pitchFamily="34" charset="0"/>
              </a:rPr>
              <a:t>Age</a:t>
            </a:r>
            <a:r>
              <a:rPr lang="en-US" sz="2000" dirty="0" smtClean="0">
                <a:solidFill>
                  <a:srgbClr val="000000"/>
                </a:solidFill>
                <a:latin typeface="Arial"/>
                <a:cs typeface="Arial" pitchFamily="34" charset="0"/>
              </a:rPr>
              <a:t>	  </a:t>
            </a:r>
            <a:r>
              <a:rPr lang="en-US" sz="2000" u="sng" dirty="0" smtClean="0">
                <a:solidFill>
                  <a:srgbClr val="000000"/>
                </a:solidFill>
                <a:latin typeface="Arial"/>
                <a:cs typeface="Arial" pitchFamily="34" charset="0"/>
              </a:rPr>
              <a:t>   N </a:t>
            </a:r>
            <a:endParaRPr lang="en-US" sz="2000" u="sng" dirty="0">
              <a:solidFill>
                <a:srgbClr val="000000"/>
              </a:solidFill>
              <a:latin typeface="Arial"/>
              <a:cs typeface="Arial" pitchFamily="34" charset="0"/>
            </a:endParaRPr>
          </a:p>
          <a:p>
            <a:pPr>
              <a:lnSpc>
                <a:spcPct val="95000"/>
              </a:lnSpc>
            </a:pPr>
            <a:r>
              <a:rPr lang="en-US" sz="2000" dirty="0">
                <a:solidFill>
                  <a:srgbClr val="000000"/>
                </a:solidFill>
                <a:latin typeface="Arial"/>
                <a:cs typeface="Arial" pitchFamily="34" charset="0"/>
              </a:rPr>
              <a:t>  1	     745</a:t>
            </a:r>
          </a:p>
          <a:p>
            <a:pPr>
              <a:lnSpc>
                <a:spcPct val="95000"/>
              </a:lnSpc>
            </a:pPr>
            <a:r>
              <a:rPr lang="en-US" sz="2000" dirty="0">
                <a:solidFill>
                  <a:srgbClr val="000000"/>
                </a:solidFill>
                <a:latin typeface="Arial"/>
                <a:cs typeface="Arial" pitchFamily="34" charset="0"/>
              </a:rPr>
              <a:t>  2	     834</a:t>
            </a:r>
          </a:p>
          <a:p>
            <a:pPr>
              <a:lnSpc>
                <a:spcPct val="95000"/>
              </a:lnSpc>
            </a:pPr>
            <a:r>
              <a:rPr lang="en-US" sz="2000" dirty="0">
                <a:solidFill>
                  <a:srgbClr val="000000"/>
                </a:solidFill>
                <a:latin typeface="Arial"/>
                <a:cs typeface="Arial" pitchFamily="34" charset="0"/>
              </a:rPr>
              <a:t>  3	     657</a:t>
            </a:r>
          </a:p>
          <a:p>
            <a:pPr>
              <a:lnSpc>
                <a:spcPct val="95000"/>
              </a:lnSpc>
            </a:pPr>
            <a:r>
              <a:rPr lang="en-US" sz="2000" dirty="0">
                <a:solidFill>
                  <a:srgbClr val="000000"/>
                </a:solidFill>
                <a:latin typeface="Arial"/>
                <a:cs typeface="Arial" pitchFamily="34" charset="0"/>
              </a:rPr>
              <a:t>  4	     739</a:t>
            </a:r>
          </a:p>
          <a:p>
            <a:pPr>
              <a:lnSpc>
                <a:spcPct val="95000"/>
              </a:lnSpc>
            </a:pPr>
            <a:r>
              <a:rPr lang="en-US" sz="2000" dirty="0">
                <a:solidFill>
                  <a:srgbClr val="000000"/>
                </a:solidFill>
                <a:latin typeface="Arial"/>
                <a:cs typeface="Arial" pitchFamily="34" charset="0"/>
              </a:rPr>
              <a:t>  5	     446</a:t>
            </a:r>
          </a:p>
          <a:p>
            <a:pPr>
              <a:lnSpc>
                <a:spcPct val="95000"/>
              </a:lnSpc>
            </a:pPr>
            <a:r>
              <a:rPr lang="en-US" sz="2000" dirty="0">
                <a:solidFill>
                  <a:srgbClr val="000000"/>
                </a:solidFill>
                <a:latin typeface="Arial"/>
                <a:cs typeface="Arial" pitchFamily="34" charset="0"/>
              </a:rPr>
              <a:t>  6	     230</a:t>
            </a:r>
          </a:p>
          <a:p>
            <a:pPr>
              <a:lnSpc>
                <a:spcPct val="95000"/>
              </a:lnSpc>
            </a:pPr>
            <a:r>
              <a:rPr lang="en-US" sz="2000" dirty="0">
                <a:solidFill>
                  <a:srgbClr val="000000"/>
                </a:solidFill>
                <a:latin typeface="Arial"/>
                <a:cs typeface="Arial" pitchFamily="34" charset="0"/>
              </a:rPr>
              <a:t>  7	     176</a:t>
            </a:r>
          </a:p>
          <a:p>
            <a:pPr>
              <a:lnSpc>
                <a:spcPct val="95000"/>
              </a:lnSpc>
            </a:pPr>
            <a:r>
              <a:rPr lang="en-US" sz="2000" dirty="0">
                <a:solidFill>
                  <a:srgbClr val="000000"/>
                </a:solidFill>
                <a:latin typeface="Arial"/>
                <a:cs typeface="Arial" pitchFamily="34" charset="0"/>
              </a:rPr>
              <a:t>  8	     144</a:t>
            </a:r>
          </a:p>
        </p:txBody>
      </p:sp>
      <p:sp>
        <p:nvSpPr>
          <p:cNvPr id="1028" name="Rectangle 4"/>
          <p:cNvSpPr>
            <a:spLocks noGrp="1" noChangeArrowheads="1"/>
          </p:cNvSpPr>
          <p:nvPr>
            <p:ph type="title"/>
          </p:nvPr>
        </p:nvSpPr>
        <p:spPr>
          <a:xfrm>
            <a:off x="228600" y="0"/>
            <a:ext cx="8686800" cy="838200"/>
          </a:xfrm>
        </p:spPr>
        <p:txBody>
          <a:bodyPr/>
          <a:lstStyle/>
          <a:p>
            <a:pPr eaLnBrk="1" hangingPunct="1"/>
            <a:r>
              <a:rPr lang="en-US" sz="3600" dirty="0" smtClean="0">
                <a:solidFill>
                  <a:schemeClr val="tx1"/>
                </a:solidFill>
                <a:effectLst/>
                <a:cs typeface="Arial" pitchFamily="34" charset="0"/>
              </a:rPr>
              <a:t>The Importance of Age</a:t>
            </a:r>
          </a:p>
        </p:txBody>
      </p:sp>
      <p:cxnSp>
        <p:nvCxnSpPr>
          <p:cNvPr id="6" name="Straight Connector 5"/>
          <p:cNvCxnSpPr/>
          <p:nvPr/>
        </p:nvCxnSpPr>
        <p:spPr>
          <a:xfrm flipV="1">
            <a:off x="4572000" y="1295400"/>
            <a:ext cx="0" cy="411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334000" y="1676400"/>
            <a:ext cx="24384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2" name="TextBox 1"/>
          <p:cNvSpPr txBox="1"/>
          <p:nvPr/>
        </p:nvSpPr>
        <p:spPr>
          <a:xfrm>
            <a:off x="228600" y="6412671"/>
            <a:ext cx="3566104" cy="369332"/>
          </a:xfrm>
          <a:prstGeom prst="rect">
            <a:avLst/>
          </a:prstGeom>
          <a:noFill/>
        </p:spPr>
        <p:txBody>
          <a:bodyPr wrap="none" rtlCol="0">
            <a:spAutoFit/>
          </a:bodyPr>
          <a:lstStyle/>
          <a:p>
            <a:r>
              <a:rPr lang="en-US" i="1" dirty="0" smtClean="0">
                <a:solidFill>
                  <a:srgbClr val="000000"/>
                </a:solidFill>
                <a:latin typeface="Arial"/>
              </a:rPr>
              <a:t>South Texas Buck Capture Study</a:t>
            </a:r>
            <a:endParaRPr lang="en-US" i="1" dirty="0">
              <a:solidFill>
                <a:srgbClr val="000000"/>
              </a:solidFill>
              <a:latin typeface="Arial"/>
            </a:endParaRPr>
          </a:p>
        </p:txBody>
      </p:sp>
      <p:sp>
        <p:nvSpPr>
          <p:cNvPr id="3" name="TextBox 2"/>
          <p:cNvSpPr txBox="1"/>
          <p:nvPr/>
        </p:nvSpPr>
        <p:spPr>
          <a:xfrm>
            <a:off x="3200400" y="1219200"/>
            <a:ext cx="1152110" cy="400110"/>
          </a:xfrm>
          <a:prstGeom prst="rect">
            <a:avLst/>
          </a:prstGeom>
          <a:noFill/>
        </p:spPr>
        <p:txBody>
          <a:bodyPr wrap="none" rtlCol="0">
            <a:spAutoFit/>
          </a:bodyPr>
          <a:lstStyle/>
          <a:p>
            <a:r>
              <a:rPr lang="en-US" sz="2000" b="1" dirty="0" smtClean="0"/>
              <a:t>Juveniles</a:t>
            </a:r>
            <a:endParaRPr lang="en-US" sz="2000" b="1" dirty="0"/>
          </a:p>
        </p:txBody>
      </p:sp>
      <p:sp>
        <p:nvSpPr>
          <p:cNvPr id="5" name="TextBox 4"/>
          <p:cNvSpPr txBox="1"/>
          <p:nvPr/>
        </p:nvSpPr>
        <p:spPr>
          <a:xfrm>
            <a:off x="4778227" y="1219200"/>
            <a:ext cx="869149" cy="400110"/>
          </a:xfrm>
          <a:prstGeom prst="rect">
            <a:avLst/>
          </a:prstGeom>
          <a:noFill/>
        </p:spPr>
        <p:txBody>
          <a:bodyPr wrap="none" rtlCol="0">
            <a:spAutoFit/>
          </a:bodyPr>
          <a:lstStyle/>
          <a:p>
            <a:r>
              <a:rPr lang="en-US" sz="2000" b="1" dirty="0" smtClean="0"/>
              <a:t>Adults</a:t>
            </a:r>
            <a:endParaRPr lang="en-US" sz="2000" b="1" dirty="0"/>
          </a:p>
        </p:txBody>
      </p:sp>
    </p:spTree>
    <p:extLst>
      <p:ext uri="{BB962C8B-B14F-4D97-AF65-F5344CB8AC3E}">
        <p14:creationId xmlns:p14="http://schemas.microsoft.com/office/powerpoint/2010/main" val="417604880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685800" y="134938"/>
            <a:ext cx="7772400" cy="1143000"/>
          </a:xfrm>
        </p:spPr>
        <p:txBody>
          <a:bodyPr>
            <a:normAutofit fontScale="90000"/>
          </a:bodyPr>
          <a:lstStyle/>
          <a:p>
            <a:pPr eaLnBrk="1" hangingPunct="1">
              <a:defRPr/>
            </a:pPr>
            <a:r>
              <a:rPr lang="en-US" sz="4000" b="0" dirty="0" smtClean="0">
                <a:solidFill>
                  <a:schemeClr val="tx1"/>
                </a:solidFill>
                <a:effectLst>
                  <a:outerShdw blurRad="38100" dist="38100" dir="2700000" algn="tl">
                    <a:srgbClr val="000000">
                      <a:alpha val="43137"/>
                    </a:srgbClr>
                  </a:outerShdw>
                </a:effectLst>
              </a:rPr>
              <a:t>Subspecies of Deer:</a:t>
            </a:r>
            <a:br>
              <a:rPr lang="en-US" sz="4000" b="0" dirty="0" smtClean="0">
                <a:solidFill>
                  <a:schemeClr val="tx1"/>
                </a:solidFill>
                <a:effectLst>
                  <a:outerShdw blurRad="38100" dist="38100" dir="2700000" algn="tl">
                    <a:srgbClr val="000000">
                      <a:alpha val="43137"/>
                    </a:srgbClr>
                  </a:outerShdw>
                </a:effectLst>
              </a:rPr>
            </a:br>
            <a:r>
              <a:rPr lang="en-US" sz="4000" dirty="0" smtClean="0">
                <a:effectLst>
                  <a:outerShdw blurRad="38100" dist="38100" dir="2700000" algn="tl">
                    <a:srgbClr val="000000">
                      <a:alpha val="43137"/>
                    </a:srgbClr>
                  </a:outerShdw>
                </a:effectLst>
              </a:rPr>
              <a:t>Variation on a Grand Scale</a:t>
            </a:r>
            <a:endParaRPr lang="en-US" sz="4000" b="0" dirty="0" smtClean="0">
              <a:solidFill>
                <a:schemeClr val="tx1"/>
              </a:solidFill>
              <a:effectLst>
                <a:outerShdw blurRad="38100" dist="38100" dir="2700000" algn="tl">
                  <a:srgbClr val="000000">
                    <a:alpha val="43137"/>
                  </a:srgbClr>
                </a:outerShdw>
              </a:effectLst>
            </a:endParaRPr>
          </a:p>
        </p:txBody>
      </p:sp>
      <p:sp>
        <p:nvSpPr>
          <p:cNvPr id="193539" name="Rectangle 3"/>
          <p:cNvSpPr>
            <a:spLocks noGrp="1" noChangeArrowheads="1"/>
          </p:cNvSpPr>
          <p:nvPr>
            <p:ph type="body" sz="half" idx="1"/>
          </p:nvPr>
        </p:nvSpPr>
        <p:spPr>
          <a:xfrm>
            <a:off x="247650" y="2078038"/>
            <a:ext cx="4743450" cy="3636962"/>
          </a:xfrm>
        </p:spPr>
        <p:txBody>
          <a:bodyPr/>
          <a:lstStyle/>
          <a:p>
            <a:pPr eaLnBrk="1" hangingPunct="1">
              <a:defRPr/>
            </a:pPr>
            <a:r>
              <a:rPr lang="en-US" sz="2800" dirty="0" smtClean="0">
                <a:solidFill>
                  <a:schemeClr val="tx1"/>
                </a:solidFill>
                <a:effectLst>
                  <a:outerShdw blurRad="38100" dist="38100" dir="2700000" algn="tl">
                    <a:srgbClr val="000000">
                      <a:alpha val="43137"/>
                    </a:srgbClr>
                  </a:outerShdw>
                </a:effectLst>
              </a:rPr>
              <a:t>More than 30 total</a:t>
            </a:r>
          </a:p>
          <a:p>
            <a:pPr eaLnBrk="1" hangingPunct="1">
              <a:defRPr/>
            </a:pPr>
            <a:endParaRPr lang="en-US" sz="2800" dirty="0" smtClean="0">
              <a:solidFill>
                <a:schemeClr val="tx1"/>
              </a:solidFill>
              <a:effectLst>
                <a:outerShdw blurRad="38100" dist="38100" dir="2700000" algn="tl">
                  <a:srgbClr val="000000">
                    <a:alpha val="43137"/>
                  </a:srgbClr>
                </a:outerShdw>
              </a:effectLst>
            </a:endParaRPr>
          </a:p>
          <a:p>
            <a:pPr eaLnBrk="1" hangingPunct="1">
              <a:defRPr/>
            </a:pPr>
            <a:r>
              <a:rPr lang="en-US" sz="2800" dirty="0" smtClean="0">
                <a:solidFill>
                  <a:schemeClr val="tx1"/>
                </a:solidFill>
                <a:effectLst>
                  <a:outerShdw blurRad="38100" dist="38100" dir="2700000" algn="tl">
                    <a:srgbClr val="000000">
                      <a:alpha val="43137"/>
                    </a:srgbClr>
                  </a:outerShdw>
                </a:effectLst>
              </a:rPr>
              <a:t>Differences in Body and Antler Size</a:t>
            </a:r>
          </a:p>
          <a:p>
            <a:pPr eaLnBrk="1" hangingPunct="1">
              <a:defRPr/>
            </a:pPr>
            <a:endParaRPr lang="en-US" sz="2800" dirty="0" smtClean="0">
              <a:solidFill>
                <a:schemeClr val="tx1"/>
              </a:solidFill>
              <a:effectLst>
                <a:outerShdw blurRad="38100" dist="38100" dir="2700000" algn="tl">
                  <a:srgbClr val="000000">
                    <a:alpha val="43137"/>
                  </a:srgbClr>
                </a:outerShdw>
              </a:effectLst>
            </a:endParaRPr>
          </a:p>
          <a:p>
            <a:pPr eaLnBrk="1" hangingPunct="1">
              <a:defRPr/>
            </a:pPr>
            <a:r>
              <a:rPr lang="en-US" sz="2800" dirty="0" smtClean="0">
                <a:effectLst>
                  <a:outerShdw blurRad="38100" dist="38100" dir="2700000" algn="tl">
                    <a:srgbClr val="000000">
                      <a:alpha val="43137"/>
                    </a:srgbClr>
                  </a:outerShdw>
                </a:effectLst>
              </a:rPr>
              <a:t>Why</a:t>
            </a:r>
            <a:r>
              <a:rPr lang="en-US" sz="2800" dirty="0" smtClean="0">
                <a:solidFill>
                  <a:schemeClr val="tx1"/>
                </a:solidFill>
                <a:effectLst>
                  <a:outerShdw blurRad="38100" dist="38100" dir="2700000" algn="tl">
                    <a:srgbClr val="000000">
                      <a:alpha val="43137"/>
                    </a:srgbClr>
                  </a:outerShdw>
                </a:effectLst>
              </a:rPr>
              <a:t>?</a:t>
            </a:r>
          </a:p>
          <a:p>
            <a:pPr eaLnBrk="1" hangingPunct="1">
              <a:defRPr/>
            </a:pPr>
            <a:endParaRPr lang="en-US" sz="2800" dirty="0" smtClean="0">
              <a:solidFill>
                <a:schemeClr val="tx1"/>
              </a:solidFill>
              <a:effectLst>
                <a:outerShdw blurRad="38100" dist="38100" dir="2700000" algn="tl">
                  <a:srgbClr val="000000">
                    <a:alpha val="43137"/>
                  </a:srgbClr>
                </a:outerShdw>
              </a:effectLst>
            </a:endParaRPr>
          </a:p>
        </p:txBody>
      </p:sp>
      <p:pic>
        <p:nvPicPr>
          <p:cNvPr id="193540" name="Picture 4" descr="scan001001"/>
          <p:cNvPicPr>
            <a:picLocks noChangeAspect="1" noChangeArrowheads="1"/>
          </p:cNvPicPr>
          <p:nvPr/>
        </p:nvPicPr>
        <p:blipFill>
          <a:blip r:embed="rId2" cstate="print"/>
          <a:srcRect l="12941" t="4428" r="9764" b="33072"/>
          <a:stretch>
            <a:fillRect/>
          </a:stretch>
        </p:blipFill>
        <p:spPr bwMode="auto">
          <a:xfrm>
            <a:off x="5075238" y="1443038"/>
            <a:ext cx="4030662" cy="5370512"/>
          </a:xfrm>
          <a:prstGeom prst="rect">
            <a:avLst/>
          </a:prstGeom>
          <a:noFill/>
          <a:ln w="31750" algn="ctr">
            <a:noFill/>
            <a:miter lim="800000"/>
            <a:headEnd/>
            <a:tailEnd/>
          </a:ln>
          <a:effectLst>
            <a:outerShdw blurRad="190500" sx="102000" sy="102000" algn="ctr" rotWithShape="0">
              <a:prstClr val="black">
                <a:alpha val="55000"/>
              </a:prstClr>
            </a:outerShdw>
          </a:effectLst>
        </p:spPr>
      </p:pic>
      <p:sp>
        <p:nvSpPr>
          <p:cNvPr id="25605" name="Text Box 6"/>
          <p:cNvSpPr txBox="1">
            <a:spLocks noChangeArrowheads="1"/>
          </p:cNvSpPr>
          <p:nvPr/>
        </p:nvSpPr>
        <p:spPr bwMode="auto">
          <a:xfrm>
            <a:off x="5324475" y="5192713"/>
            <a:ext cx="1383503" cy="365430"/>
          </a:xfrm>
          <a:prstGeom prst="rect">
            <a:avLst/>
          </a:prstGeom>
          <a:noFill/>
          <a:ln w="9525" algn="ctr">
            <a:noFill/>
            <a:miter lim="800000"/>
            <a:headEnd/>
            <a:tailEnd/>
          </a:ln>
        </p:spPr>
        <p:txBody>
          <a:bodyPr wrap="none" lIns="97736" tIns="48868" rIns="97736" bIns="48868">
            <a:spAutoFit/>
          </a:bodyPr>
          <a:lstStyle/>
          <a:p>
            <a:pPr defTabSz="976313" eaLnBrk="0" fontAlgn="base" hangingPunct="0">
              <a:lnSpc>
                <a:spcPct val="110000"/>
              </a:lnSpc>
              <a:spcBef>
                <a:spcPct val="20000"/>
              </a:spcBef>
              <a:spcAft>
                <a:spcPct val="0"/>
              </a:spcAft>
            </a:pPr>
            <a:r>
              <a:rPr lang="en-US" sz="1600" dirty="0" smtClean="0">
                <a:solidFill>
                  <a:srgbClr val="000000"/>
                </a:solidFill>
                <a:latin typeface="Arial" charset="0"/>
              </a:rPr>
              <a:t>Baker </a:t>
            </a:r>
            <a:r>
              <a:rPr lang="en-US" sz="1600" dirty="0">
                <a:solidFill>
                  <a:srgbClr val="000000"/>
                </a:solidFill>
                <a:latin typeface="Arial" charset="0"/>
              </a:rPr>
              <a:t>(1984)</a:t>
            </a:r>
          </a:p>
        </p:txBody>
      </p:sp>
    </p:spTree>
    <p:extLst>
      <p:ext uri="{BB962C8B-B14F-4D97-AF65-F5344CB8AC3E}">
        <p14:creationId xmlns:p14="http://schemas.microsoft.com/office/powerpoint/2010/main" val="1912770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0" y="152400"/>
            <a:ext cx="9144000" cy="1143000"/>
          </a:xfrm>
        </p:spPr>
        <p:txBody>
          <a:bodyPr>
            <a:normAutofit/>
          </a:bodyPr>
          <a:lstStyle/>
          <a:p>
            <a:pPr eaLnBrk="1" hangingPunct="1">
              <a:defRPr/>
            </a:pPr>
            <a:r>
              <a:rPr lang="en-US" sz="3600" b="0" dirty="0" smtClean="0">
                <a:solidFill>
                  <a:schemeClr val="tx1"/>
                </a:solidFill>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Influence of Habitats</a:t>
            </a:r>
            <a:r>
              <a:rPr lang="en-US" sz="3600" b="0" dirty="0" smtClean="0">
                <a:solidFill>
                  <a:schemeClr val="tx1"/>
                </a:solidFill>
                <a:effectLst>
                  <a:outerShdw blurRad="38100" dist="38100" dir="2700000" algn="tl">
                    <a:srgbClr val="000000">
                      <a:alpha val="43137"/>
                    </a:srgbClr>
                  </a:outerShdw>
                </a:effectLst>
              </a:rPr>
              <a:t>…</a:t>
            </a:r>
          </a:p>
        </p:txBody>
      </p:sp>
      <p:pic>
        <p:nvPicPr>
          <p:cNvPr id="193540" name="Picture 4" descr="scan001001"/>
          <p:cNvPicPr>
            <a:picLocks noChangeAspect="1" noChangeArrowheads="1"/>
          </p:cNvPicPr>
          <p:nvPr/>
        </p:nvPicPr>
        <p:blipFill>
          <a:blip r:embed="rId2" cstate="print"/>
          <a:srcRect l="12941" t="4428" r="9764" b="33072"/>
          <a:stretch>
            <a:fillRect/>
          </a:stretch>
        </p:blipFill>
        <p:spPr bwMode="auto">
          <a:xfrm>
            <a:off x="5075238" y="1443038"/>
            <a:ext cx="4030662" cy="5370512"/>
          </a:xfrm>
          <a:prstGeom prst="rect">
            <a:avLst/>
          </a:prstGeom>
          <a:noFill/>
          <a:ln w="31750" algn="ctr">
            <a:noFill/>
            <a:miter lim="800000"/>
            <a:headEnd/>
            <a:tailEnd/>
          </a:ln>
          <a:effectLst>
            <a:outerShdw blurRad="190500" sx="102000" sy="102000" algn="ctr" rotWithShape="0">
              <a:prstClr val="black">
                <a:alpha val="55000"/>
              </a:prstClr>
            </a:outerShdw>
          </a:effectLst>
        </p:spPr>
      </p:pic>
      <p:sp>
        <p:nvSpPr>
          <p:cNvPr id="27652" name="Text Box 6"/>
          <p:cNvSpPr txBox="1">
            <a:spLocks noChangeArrowheads="1"/>
          </p:cNvSpPr>
          <p:nvPr/>
        </p:nvSpPr>
        <p:spPr bwMode="auto">
          <a:xfrm>
            <a:off x="5324475" y="5192713"/>
            <a:ext cx="1383503" cy="365430"/>
          </a:xfrm>
          <a:prstGeom prst="rect">
            <a:avLst/>
          </a:prstGeom>
          <a:noFill/>
          <a:ln w="9525" algn="ctr">
            <a:noFill/>
            <a:miter lim="800000"/>
            <a:headEnd/>
            <a:tailEnd/>
          </a:ln>
        </p:spPr>
        <p:txBody>
          <a:bodyPr wrap="none" lIns="97736" tIns="48868" rIns="97736" bIns="48868">
            <a:spAutoFit/>
          </a:bodyPr>
          <a:lstStyle/>
          <a:p>
            <a:pPr defTabSz="976313" eaLnBrk="0" fontAlgn="base" hangingPunct="0">
              <a:lnSpc>
                <a:spcPct val="110000"/>
              </a:lnSpc>
              <a:spcBef>
                <a:spcPct val="20000"/>
              </a:spcBef>
              <a:spcAft>
                <a:spcPct val="0"/>
              </a:spcAft>
            </a:pPr>
            <a:r>
              <a:rPr lang="en-US" sz="1600" dirty="0" smtClean="0">
                <a:solidFill>
                  <a:srgbClr val="000000"/>
                </a:solidFill>
                <a:latin typeface="Arial" charset="0"/>
              </a:rPr>
              <a:t>Baker </a:t>
            </a:r>
            <a:r>
              <a:rPr lang="en-US" sz="1600" dirty="0">
                <a:solidFill>
                  <a:srgbClr val="000000"/>
                </a:solidFill>
                <a:latin typeface="Arial" charset="0"/>
              </a:rPr>
              <a:t>(1984)</a:t>
            </a:r>
          </a:p>
        </p:txBody>
      </p:sp>
      <p:pic>
        <p:nvPicPr>
          <p:cNvPr id="7" name="Picture 4" descr="poor-quality habitats"/>
          <p:cNvPicPr>
            <a:picLocks noChangeAspect="1" noChangeArrowheads="1"/>
          </p:cNvPicPr>
          <p:nvPr/>
        </p:nvPicPr>
        <p:blipFill>
          <a:blip r:embed="rId3" cstate="print"/>
          <a:srcRect t="6755" r="15785"/>
          <a:stretch>
            <a:fillRect/>
          </a:stretch>
        </p:blipFill>
        <p:spPr bwMode="auto">
          <a:xfrm>
            <a:off x="19050" y="1447800"/>
            <a:ext cx="4843463" cy="5410200"/>
          </a:xfrm>
          <a:prstGeom prst="rect">
            <a:avLst/>
          </a:prstGeom>
          <a:noFill/>
          <a:ln w="28575">
            <a:noFill/>
            <a:miter lim="800000"/>
            <a:headEnd/>
            <a:tailEnd/>
          </a:ln>
          <a:effectLst>
            <a:outerShdw blurRad="190500" sx="102000" sy="102000" algn="ctr" rotWithShape="0">
              <a:prstClr val="black">
                <a:alpha val="55000"/>
              </a:prstClr>
            </a:outerShdw>
          </a:effectLst>
        </p:spPr>
      </p:pic>
      <p:sp>
        <p:nvSpPr>
          <p:cNvPr id="2" name="TextBox 1"/>
          <p:cNvSpPr txBox="1"/>
          <p:nvPr/>
        </p:nvSpPr>
        <p:spPr>
          <a:xfrm>
            <a:off x="152400" y="6148460"/>
            <a:ext cx="3606052" cy="553998"/>
          </a:xfrm>
          <a:prstGeom prst="rect">
            <a:avLst/>
          </a:prstGeom>
          <a:solidFill>
            <a:schemeClr val="bg1"/>
          </a:solidFill>
        </p:spPr>
        <p:txBody>
          <a:bodyPr wrap="none" lIns="640080" tIns="91440" rIns="365760" bIns="91440" rtlCol="0">
            <a:spAutoFit/>
          </a:bodyPr>
          <a:lstStyle/>
          <a:p>
            <a:r>
              <a:rPr lang="en-US" sz="2400" b="1" dirty="0" smtClean="0"/>
              <a:t>Low quality habitats</a:t>
            </a:r>
            <a:endParaRPr lang="en-US" sz="2400" b="1" dirty="0"/>
          </a:p>
        </p:txBody>
      </p:sp>
      <p:sp>
        <p:nvSpPr>
          <p:cNvPr id="3" name="Rectangle 2"/>
          <p:cNvSpPr>
            <a:spLocks noChangeAspect="1"/>
          </p:cNvSpPr>
          <p:nvPr/>
        </p:nvSpPr>
        <p:spPr>
          <a:xfrm>
            <a:off x="320040" y="6251770"/>
            <a:ext cx="365760" cy="365760"/>
          </a:xfrm>
          <a:prstGeom prst="rect">
            <a:avLst/>
          </a:prstGeom>
          <a:solidFill>
            <a:srgbClr val="9A917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073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0" y="152400"/>
            <a:ext cx="9144000" cy="1143000"/>
          </a:xfrm>
        </p:spPr>
        <p:txBody>
          <a:bodyPr/>
          <a:lstStyle/>
          <a:p>
            <a:pPr>
              <a:defRPr/>
            </a:pPr>
            <a:r>
              <a:rPr lang="en-US" sz="4000" dirty="0">
                <a:effectLst>
                  <a:outerShdw blurRad="38100" dist="38100" dir="2700000" algn="tl">
                    <a:srgbClr val="000000">
                      <a:alpha val="43137"/>
                    </a:srgbClr>
                  </a:outerShdw>
                </a:effectLst>
              </a:rPr>
              <a:t>The Influence of Habitats…</a:t>
            </a:r>
            <a:endParaRPr lang="en-US" sz="4000" b="0" dirty="0" smtClean="0">
              <a:solidFill>
                <a:schemeClr val="tx1"/>
              </a:solidFill>
              <a:effectLst>
                <a:outerShdw blurRad="38100" dist="38100" dir="2700000" algn="tl">
                  <a:srgbClr val="000000">
                    <a:alpha val="43137"/>
                  </a:srgbClr>
                </a:outerShdw>
              </a:effectLst>
            </a:endParaRPr>
          </a:p>
        </p:txBody>
      </p:sp>
      <p:pic>
        <p:nvPicPr>
          <p:cNvPr id="193540" name="Picture 4" descr="scan001001"/>
          <p:cNvPicPr>
            <a:picLocks noChangeAspect="1" noChangeArrowheads="1"/>
          </p:cNvPicPr>
          <p:nvPr/>
        </p:nvPicPr>
        <p:blipFill>
          <a:blip r:embed="rId2" cstate="print"/>
          <a:srcRect l="12941" t="4428" r="9764" b="33072"/>
          <a:stretch>
            <a:fillRect/>
          </a:stretch>
        </p:blipFill>
        <p:spPr bwMode="auto">
          <a:xfrm>
            <a:off x="5075238" y="1443038"/>
            <a:ext cx="4030662" cy="5370512"/>
          </a:xfrm>
          <a:prstGeom prst="rect">
            <a:avLst/>
          </a:prstGeom>
          <a:noFill/>
          <a:ln w="31750" algn="ctr">
            <a:noFill/>
            <a:miter lim="800000"/>
            <a:headEnd/>
            <a:tailEnd/>
          </a:ln>
          <a:effectLst>
            <a:outerShdw blurRad="190500" sx="102000" sy="102000" algn="ctr" rotWithShape="0">
              <a:prstClr val="black">
                <a:alpha val="55000"/>
              </a:prstClr>
            </a:outerShdw>
          </a:effectLst>
        </p:spPr>
      </p:pic>
      <p:sp>
        <p:nvSpPr>
          <p:cNvPr id="27652" name="Text Box 6"/>
          <p:cNvSpPr txBox="1">
            <a:spLocks noChangeArrowheads="1"/>
          </p:cNvSpPr>
          <p:nvPr/>
        </p:nvSpPr>
        <p:spPr bwMode="auto">
          <a:xfrm>
            <a:off x="5324475" y="5192713"/>
            <a:ext cx="1383503" cy="365430"/>
          </a:xfrm>
          <a:prstGeom prst="rect">
            <a:avLst/>
          </a:prstGeom>
          <a:noFill/>
          <a:ln w="9525" algn="ctr">
            <a:noFill/>
            <a:miter lim="800000"/>
            <a:headEnd/>
            <a:tailEnd/>
          </a:ln>
        </p:spPr>
        <p:txBody>
          <a:bodyPr wrap="none" lIns="97736" tIns="48868" rIns="97736" bIns="48868">
            <a:spAutoFit/>
          </a:bodyPr>
          <a:lstStyle/>
          <a:p>
            <a:pPr defTabSz="976313" eaLnBrk="0" fontAlgn="base" hangingPunct="0">
              <a:lnSpc>
                <a:spcPct val="110000"/>
              </a:lnSpc>
              <a:spcBef>
                <a:spcPct val="20000"/>
              </a:spcBef>
              <a:spcAft>
                <a:spcPct val="0"/>
              </a:spcAft>
            </a:pPr>
            <a:r>
              <a:rPr lang="en-US" sz="1600" dirty="0" smtClean="0">
                <a:solidFill>
                  <a:srgbClr val="000000"/>
                </a:solidFill>
                <a:latin typeface="Arial" charset="0"/>
              </a:rPr>
              <a:t>Baker </a:t>
            </a:r>
            <a:r>
              <a:rPr lang="en-US" sz="1600" dirty="0">
                <a:solidFill>
                  <a:srgbClr val="000000"/>
                </a:solidFill>
                <a:latin typeface="Arial" charset="0"/>
              </a:rPr>
              <a:t>(1984)</a:t>
            </a:r>
          </a:p>
        </p:txBody>
      </p:sp>
      <p:pic>
        <p:nvPicPr>
          <p:cNvPr id="7" name="Picture 4" descr="poor-quality habitats"/>
          <p:cNvPicPr>
            <a:picLocks noChangeAspect="1" noChangeArrowheads="1"/>
          </p:cNvPicPr>
          <p:nvPr/>
        </p:nvPicPr>
        <p:blipFill>
          <a:blip r:embed="rId3" cstate="print"/>
          <a:srcRect t="6755" r="15785"/>
          <a:stretch>
            <a:fillRect/>
          </a:stretch>
        </p:blipFill>
        <p:spPr bwMode="auto">
          <a:xfrm>
            <a:off x="19050" y="1447800"/>
            <a:ext cx="4843463" cy="5410200"/>
          </a:xfrm>
          <a:prstGeom prst="rect">
            <a:avLst/>
          </a:prstGeom>
          <a:noFill/>
          <a:ln w="28575">
            <a:noFill/>
            <a:miter lim="800000"/>
            <a:headEnd/>
            <a:tailEnd/>
          </a:ln>
          <a:effectLst>
            <a:outerShdw blurRad="190500" sx="102000" sy="102000" algn="ctr" rotWithShape="0">
              <a:prstClr val="black">
                <a:alpha val="55000"/>
              </a:prstClr>
            </a:outerShdw>
          </a:effectLst>
        </p:spPr>
      </p:pic>
      <p:sp>
        <p:nvSpPr>
          <p:cNvPr id="10" name="Oval 9"/>
          <p:cNvSpPr>
            <a:spLocks noChangeAspect="1"/>
          </p:cNvSpPr>
          <p:nvPr/>
        </p:nvSpPr>
        <p:spPr>
          <a:xfrm rot="19379318">
            <a:off x="3141663" y="4418013"/>
            <a:ext cx="1257300" cy="742950"/>
          </a:xfrm>
          <a:prstGeom prst="ellipse">
            <a:avLst/>
          </a:prstGeom>
          <a:solidFill>
            <a:schemeClr val="accent1">
              <a:lumMod val="75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a:endParaRPr>
          </a:p>
        </p:txBody>
      </p:sp>
      <p:cxnSp>
        <p:nvCxnSpPr>
          <p:cNvPr id="15" name="Straight Arrow Connector 14"/>
          <p:cNvCxnSpPr>
            <a:stCxn id="10" idx="5"/>
          </p:cNvCxnSpPr>
          <p:nvPr/>
        </p:nvCxnSpPr>
        <p:spPr>
          <a:xfrm rot="5400000" flipH="1" flipV="1">
            <a:off x="5452269" y="2640806"/>
            <a:ext cx="922338" cy="3260725"/>
          </a:xfrm>
          <a:prstGeom prst="straightConnector1">
            <a:avLst/>
          </a:prstGeom>
          <a:ln w="63500">
            <a:tailEnd type="arrow"/>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8600" y="6148460"/>
            <a:ext cx="3606052" cy="553998"/>
          </a:xfrm>
          <a:prstGeom prst="rect">
            <a:avLst/>
          </a:prstGeom>
          <a:solidFill>
            <a:schemeClr val="bg1"/>
          </a:solidFill>
        </p:spPr>
        <p:txBody>
          <a:bodyPr wrap="none" lIns="640080" tIns="91440" rIns="365760" bIns="91440" rtlCol="0">
            <a:spAutoFit/>
          </a:bodyPr>
          <a:lstStyle/>
          <a:p>
            <a:r>
              <a:rPr lang="en-US" sz="2400" b="1" dirty="0"/>
              <a:t>Low quality habitats</a:t>
            </a:r>
          </a:p>
        </p:txBody>
      </p:sp>
      <p:sp>
        <p:nvSpPr>
          <p:cNvPr id="3" name="Rectangle 2"/>
          <p:cNvSpPr>
            <a:spLocks noChangeAspect="1"/>
          </p:cNvSpPr>
          <p:nvPr/>
        </p:nvSpPr>
        <p:spPr>
          <a:xfrm>
            <a:off x="320040" y="6251770"/>
            <a:ext cx="365760" cy="365760"/>
          </a:xfrm>
          <a:prstGeom prst="rect">
            <a:avLst/>
          </a:prstGeom>
          <a:solidFill>
            <a:srgbClr val="9A917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2411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0" y="152400"/>
            <a:ext cx="9144000" cy="1143000"/>
          </a:xfrm>
        </p:spPr>
        <p:txBody>
          <a:bodyPr/>
          <a:lstStyle/>
          <a:p>
            <a:pPr>
              <a:defRPr/>
            </a:pPr>
            <a:r>
              <a:rPr lang="en-US" sz="4000" dirty="0">
                <a:effectLst>
                  <a:outerShdw blurRad="38100" dist="38100" dir="2700000" algn="tl">
                    <a:srgbClr val="000000">
                      <a:alpha val="43137"/>
                    </a:srgbClr>
                  </a:outerShdw>
                </a:effectLst>
              </a:rPr>
              <a:t>The Influence of Habitats…</a:t>
            </a:r>
            <a:endParaRPr lang="en-US" sz="4000" b="0" dirty="0" smtClean="0">
              <a:solidFill>
                <a:schemeClr val="tx1"/>
              </a:solidFill>
              <a:effectLst>
                <a:outerShdw blurRad="38100" dist="38100" dir="2700000" algn="tl">
                  <a:srgbClr val="000000">
                    <a:alpha val="43137"/>
                  </a:srgbClr>
                </a:outerShdw>
              </a:effectLst>
            </a:endParaRPr>
          </a:p>
        </p:txBody>
      </p:sp>
      <p:pic>
        <p:nvPicPr>
          <p:cNvPr id="193540" name="Picture 4" descr="scan001001"/>
          <p:cNvPicPr>
            <a:picLocks noChangeAspect="1" noChangeArrowheads="1"/>
          </p:cNvPicPr>
          <p:nvPr/>
        </p:nvPicPr>
        <p:blipFill>
          <a:blip r:embed="rId2" cstate="print"/>
          <a:srcRect l="12941" t="4428" r="9764" b="33072"/>
          <a:stretch>
            <a:fillRect/>
          </a:stretch>
        </p:blipFill>
        <p:spPr bwMode="auto">
          <a:xfrm>
            <a:off x="5075238" y="1443038"/>
            <a:ext cx="4030662" cy="5370512"/>
          </a:xfrm>
          <a:prstGeom prst="rect">
            <a:avLst/>
          </a:prstGeom>
          <a:noFill/>
          <a:ln w="31750" algn="ctr">
            <a:noFill/>
            <a:miter lim="800000"/>
            <a:headEnd/>
            <a:tailEnd/>
          </a:ln>
          <a:effectLst>
            <a:outerShdw blurRad="190500" sx="102000" sy="102000" algn="ctr" rotWithShape="0">
              <a:prstClr val="black">
                <a:alpha val="55000"/>
              </a:prstClr>
            </a:outerShdw>
          </a:effectLst>
        </p:spPr>
      </p:pic>
      <p:sp>
        <p:nvSpPr>
          <p:cNvPr id="27652" name="Text Box 6"/>
          <p:cNvSpPr txBox="1">
            <a:spLocks noChangeArrowheads="1"/>
          </p:cNvSpPr>
          <p:nvPr/>
        </p:nvSpPr>
        <p:spPr bwMode="auto">
          <a:xfrm>
            <a:off x="5324475" y="5192713"/>
            <a:ext cx="1383503" cy="365430"/>
          </a:xfrm>
          <a:prstGeom prst="rect">
            <a:avLst/>
          </a:prstGeom>
          <a:noFill/>
          <a:ln w="9525" algn="ctr">
            <a:noFill/>
            <a:miter lim="800000"/>
            <a:headEnd/>
            <a:tailEnd/>
          </a:ln>
        </p:spPr>
        <p:txBody>
          <a:bodyPr wrap="none" lIns="97736" tIns="48868" rIns="97736" bIns="48868">
            <a:spAutoFit/>
          </a:bodyPr>
          <a:lstStyle/>
          <a:p>
            <a:pPr defTabSz="976313" eaLnBrk="0" fontAlgn="base" hangingPunct="0">
              <a:lnSpc>
                <a:spcPct val="110000"/>
              </a:lnSpc>
              <a:spcBef>
                <a:spcPct val="20000"/>
              </a:spcBef>
              <a:spcAft>
                <a:spcPct val="0"/>
              </a:spcAft>
            </a:pPr>
            <a:r>
              <a:rPr lang="en-US" sz="1600" dirty="0" smtClean="0">
                <a:solidFill>
                  <a:srgbClr val="000000"/>
                </a:solidFill>
                <a:latin typeface="Arial" charset="0"/>
              </a:rPr>
              <a:t>Baker </a:t>
            </a:r>
            <a:r>
              <a:rPr lang="en-US" sz="1600" dirty="0">
                <a:solidFill>
                  <a:srgbClr val="000000"/>
                </a:solidFill>
                <a:latin typeface="Arial" charset="0"/>
              </a:rPr>
              <a:t>(1984)</a:t>
            </a:r>
          </a:p>
        </p:txBody>
      </p:sp>
      <p:pic>
        <p:nvPicPr>
          <p:cNvPr id="7" name="Picture 4" descr="poor-quality habitats"/>
          <p:cNvPicPr>
            <a:picLocks noChangeAspect="1" noChangeArrowheads="1"/>
          </p:cNvPicPr>
          <p:nvPr/>
        </p:nvPicPr>
        <p:blipFill>
          <a:blip r:embed="rId3" cstate="print"/>
          <a:srcRect t="6755" r="15785"/>
          <a:stretch>
            <a:fillRect/>
          </a:stretch>
        </p:blipFill>
        <p:spPr bwMode="auto">
          <a:xfrm>
            <a:off x="19050" y="1447800"/>
            <a:ext cx="4843463" cy="5410200"/>
          </a:xfrm>
          <a:prstGeom prst="rect">
            <a:avLst/>
          </a:prstGeom>
          <a:noFill/>
          <a:ln w="28575">
            <a:noFill/>
            <a:miter lim="800000"/>
            <a:headEnd/>
            <a:tailEnd/>
          </a:ln>
          <a:effectLst>
            <a:outerShdw blurRad="190500" sx="102000" sy="102000" algn="ctr" rotWithShape="0">
              <a:prstClr val="black">
                <a:alpha val="55000"/>
              </a:prstClr>
            </a:outerShdw>
          </a:effectLst>
        </p:spPr>
      </p:pic>
      <p:sp>
        <p:nvSpPr>
          <p:cNvPr id="6" name="Oval 5"/>
          <p:cNvSpPr>
            <a:spLocks noChangeAspect="1"/>
          </p:cNvSpPr>
          <p:nvPr/>
        </p:nvSpPr>
        <p:spPr>
          <a:xfrm>
            <a:off x="2286000" y="5410200"/>
            <a:ext cx="552450" cy="327025"/>
          </a:xfrm>
          <a:prstGeom prst="ellipse">
            <a:avLst/>
          </a:prstGeom>
          <a:solidFill>
            <a:schemeClr val="accent1">
              <a:lumMod val="75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a:endParaRPr>
          </a:p>
        </p:txBody>
      </p:sp>
      <p:sp>
        <p:nvSpPr>
          <p:cNvPr id="11" name="Oval 10"/>
          <p:cNvSpPr/>
          <p:nvPr/>
        </p:nvSpPr>
        <p:spPr>
          <a:xfrm rot="1774957">
            <a:off x="2814638" y="5376863"/>
            <a:ext cx="1219200" cy="609600"/>
          </a:xfrm>
          <a:prstGeom prst="ellipse">
            <a:avLst/>
          </a:prstGeom>
          <a:solidFill>
            <a:schemeClr val="accent1">
              <a:lumMod val="75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a:endParaRPr>
          </a:p>
        </p:txBody>
      </p:sp>
      <p:cxnSp>
        <p:nvCxnSpPr>
          <p:cNvPr id="17" name="Straight Arrow Connector 16"/>
          <p:cNvCxnSpPr>
            <a:stCxn id="11" idx="7"/>
          </p:cNvCxnSpPr>
          <p:nvPr/>
        </p:nvCxnSpPr>
        <p:spPr>
          <a:xfrm rot="5400000" flipH="1" flipV="1">
            <a:off x="5118893" y="3053557"/>
            <a:ext cx="1439863" cy="3867150"/>
          </a:xfrm>
          <a:prstGeom prst="straightConnector1">
            <a:avLst/>
          </a:prstGeom>
          <a:ln w="63500">
            <a:tailEnd type="arrow"/>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7"/>
          </p:cNvCxnSpPr>
          <p:nvPr/>
        </p:nvCxnSpPr>
        <p:spPr>
          <a:xfrm rot="5400000" flipH="1" flipV="1">
            <a:off x="4250531" y="2697957"/>
            <a:ext cx="1266825" cy="4252912"/>
          </a:xfrm>
          <a:prstGeom prst="straightConnector1">
            <a:avLst/>
          </a:prstGeom>
          <a:ln w="63500">
            <a:tailEnd type="arrow"/>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8600" y="6148460"/>
            <a:ext cx="3606052" cy="553998"/>
          </a:xfrm>
          <a:prstGeom prst="rect">
            <a:avLst/>
          </a:prstGeom>
          <a:solidFill>
            <a:schemeClr val="bg1"/>
          </a:solidFill>
        </p:spPr>
        <p:txBody>
          <a:bodyPr wrap="none" lIns="640080" tIns="91440" rIns="365760" bIns="91440" rtlCol="0">
            <a:spAutoFit/>
          </a:bodyPr>
          <a:lstStyle/>
          <a:p>
            <a:r>
              <a:rPr lang="en-US" sz="2400" b="1" dirty="0"/>
              <a:t>Low quality habitats</a:t>
            </a:r>
          </a:p>
        </p:txBody>
      </p:sp>
      <p:sp>
        <p:nvSpPr>
          <p:cNvPr id="3" name="Rectangle 2"/>
          <p:cNvSpPr>
            <a:spLocks noChangeAspect="1"/>
          </p:cNvSpPr>
          <p:nvPr/>
        </p:nvSpPr>
        <p:spPr>
          <a:xfrm>
            <a:off x="320040" y="6251770"/>
            <a:ext cx="365760" cy="365760"/>
          </a:xfrm>
          <a:prstGeom prst="rect">
            <a:avLst/>
          </a:prstGeom>
          <a:solidFill>
            <a:srgbClr val="9A917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201007"/>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5035</TotalTime>
  <Words>1264</Words>
  <Application>Microsoft Office PowerPoint</Application>
  <PresentationFormat>On-screen Show (4:3)</PresentationFormat>
  <Paragraphs>246</Paragraphs>
  <Slides>30</Slides>
  <Notes>16</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38" baseType="lpstr">
      <vt:lpstr>Arial</vt:lpstr>
      <vt:lpstr>Book Antiqua</vt:lpstr>
      <vt:lpstr>Calibri</vt:lpstr>
      <vt:lpstr>Lucida Sans Unicode</vt:lpstr>
      <vt:lpstr>Wingdings</vt:lpstr>
      <vt:lpstr>Office Theme</vt:lpstr>
      <vt:lpstr>Hardcover</vt:lpstr>
      <vt:lpstr>Worksheet</vt:lpstr>
      <vt:lpstr>   Patterns in Deer Body and Antler Size in South Texas: Genetics vs. Nutrition </vt:lpstr>
      <vt:lpstr>Factors that Affect Body and Antler Size: </vt:lpstr>
      <vt:lpstr>Factors that Affect Body and Antler Size: Popular Thinking</vt:lpstr>
      <vt:lpstr>Factors that Affect Body and Antler Size: Reality</vt:lpstr>
      <vt:lpstr>The Importance of Age</vt:lpstr>
      <vt:lpstr>Subspecies of Deer: Variation on a Grand Scale</vt:lpstr>
      <vt:lpstr>The Influence of Habitats…</vt:lpstr>
      <vt:lpstr>The Influence of Habitats…</vt:lpstr>
      <vt:lpstr>The Influence of Habitats…</vt:lpstr>
      <vt:lpstr>Where are the Trophies? On Good Soils!</vt:lpstr>
      <vt:lpstr>Questions</vt:lpstr>
      <vt:lpstr>PowerPoint Presentation</vt:lpstr>
      <vt:lpstr>PowerPoint Presentation</vt:lpstr>
      <vt:lpstr>Productivity on Rangelands</vt:lpstr>
      <vt:lpstr>PowerPoint Presentation</vt:lpstr>
      <vt:lpstr>Methods</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Buena Vista </vt:lpstr>
      <vt:lpstr>Management Implications</vt:lpstr>
      <vt:lpstr>Financial Contributors</vt:lpstr>
      <vt:lpstr>Literature Cited</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Stable Isotope Ratios and Population Parameters in White-tailed Deer on the East Wildlife Foundation Properties</dc:title>
  <dc:creator>Kory Gann</dc:creator>
  <cp:lastModifiedBy>Kory Gann</cp:lastModifiedBy>
  <cp:revision>279</cp:revision>
  <cp:lastPrinted>2016-02-03T06:07:13Z</cp:lastPrinted>
  <dcterms:created xsi:type="dcterms:W3CDTF">2013-04-16T03:16:43Z</dcterms:created>
  <dcterms:modified xsi:type="dcterms:W3CDTF">2017-03-03T05:25:29Z</dcterms:modified>
</cp:coreProperties>
</file>