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6" r:id="rId1"/>
  </p:sldMasterIdLst>
  <p:notesMasterIdLst>
    <p:notesMasterId r:id="rId24"/>
  </p:notesMasterIdLst>
  <p:sldIdLst>
    <p:sldId id="256" r:id="rId2"/>
    <p:sldId id="273" r:id="rId3"/>
    <p:sldId id="274" r:id="rId4"/>
    <p:sldId id="272" r:id="rId5"/>
    <p:sldId id="285" r:id="rId6"/>
    <p:sldId id="260" r:id="rId7"/>
    <p:sldId id="261" r:id="rId8"/>
    <p:sldId id="262" r:id="rId9"/>
    <p:sldId id="263" r:id="rId10"/>
    <p:sldId id="265" r:id="rId11"/>
    <p:sldId id="284" r:id="rId12"/>
    <p:sldId id="286" r:id="rId13"/>
    <p:sldId id="287" r:id="rId14"/>
    <p:sldId id="288" r:id="rId15"/>
    <p:sldId id="289" r:id="rId16"/>
    <p:sldId id="292" r:id="rId17"/>
    <p:sldId id="267" r:id="rId18"/>
    <p:sldId id="295" r:id="rId19"/>
    <p:sldId id="269" r:id="rId20"/>
    <p:sldId id="275" r:id="rId21"/>
    <p:sldId id="290" r:id="rId22"/>
    <p:sldId id="29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0529" autoAdjust="0"/>
  </p:normalViewPr>
  <p:slideViewPr>
    <p:cSldViewPr snapToGrid="0">
      <p:cViewPr varScale="1">
        <p:scale>
          <a:sx n="113" d="100"/>
          <a:sy n="113" d="100"/>
        </p:scale>
        <p:origin x="-104" y="-4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uamf009\Documents\CWD\updated%20cwd%20pastures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uamf009\Documents\CWD\updated%20cwd%20pastures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Sheet1!$K$1</c:f>
              <c:strCache>
                <c:ptCount val="1"/>
                <c:pt idx="0">
                  <c:v>Fawn:doe Ratio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Sheet1!$A$3:$A$22</c:f>
              <c:numCache>
                <c:formatCode>General</c:formatCode>
                <c:ptCount val="20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</c:numCache>
            </c:numRef>
          </c:cat>
          <c:val>
            <c:numRef>
              <c:f>Sheet1!$K$3:$K$22</c:f>
              <c:numCache>
                <c:formatCode>General</c:formatCode>
                <c:ptCount val="20"/>
                <c:pt idx="0">
                  <c:v>0.32</c:v>
                </c:pt>
                <c:pt idx="1">
                  <c:v>0.49</c:v>
                </c:pt>
                <c:pt idx="2">
                  <c:v>0.29</c:v>
                </c:pt>
                <c:pt idx="3">
                  <c:v>0.57</c:v>
                </c:pt>
                <c:pt idx="4">
                  <c:v>0.45</c:v>
                </c:pt>
                <c:pt idx="5">
                  <c:v>0.22</c:v>
                </c:pt>
                <c:pt idx="6">
                  <c:v>0.32</c:v>
                </c:pt>
                <c:pt idx="7">
                  <c:v>0.37</c:v>
                </c:pt>
                <c:pt idx="8">
                  <c:v>0.42</c:v>
                </c:pt>
                <c:pt idx="9">
                  <c:v>0.14</c:v>
                </c:pt>
                <c:pt idx="10">
                  <c:v>0.39</c:v>
                </c:pt>
                <c:pt idx="11">
                  <c:v>0.35</c:v>
                </c:pt>
                <c:pt idx="12">
                  <c:v>0.21</c:v>
                </c:pt>
                <c:pt idx="13">
                  <c:v>0.14</c:v>
                </c:pt>
                <c:pt idx="14">
                  <c:v>0.44</c:v>
                </c:pt>
                <c:pt idx="15">
                  <c:v>0.36</c:v>
                </c:pt>
                <c:pt idx="16">
                  <c:v>0.22</c:v>
                </c:pt>
                <c:pt idx="17">
                  <c:v>0.22</c:v>
                </c:pt>
                <c:pt idx="18">
                  <c:v>0.43</c:v>
                </c:pt>
                <c:pt idx="19">
                  <c:v>0.67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Sheet1!$Q$1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Sheet1!$Q$3:$Q$22</c:f>
              <c:numCache>
                <c:formatCode>0.00</c:formatCode>
                <c:ptCount val="20"/>
                <c:pt idx="0">
                  <c:v>0.351</c:v>
                </c:pt>
                <c:pt idx="1">
                  <c:v>0.351</c:v>
                </c:pt>
                <c:pt idx="2">
                  <c:v>0.351</c:v>
                </c:pt>
                <c:pt idx="3">
                  <c:v>0.351</c:v>
                </c:pt>
                <c:pt idx="4">
                  <c:v>0.351</c:v>
                </c:pt>
                <c:pt idx="5">
                  <c:v>0.351</c:v>
                </c:pt>
                <c:pt idx="6">
                  <c:v>0.351</c:v>
                </c:pt>
                <c:pt idx="7">
                  <c:v>0.351</c:v>
                </c:pt>
                <c:pt idx="8">
                  <c:v>0.351</c:v>
                </c:pt>
                <c:pt idx="9">
                  <c:v>0.351</c:v>
                </c:pt>
                <c:pt idx="10">
                  <c:v>0.351</c:v>
                </c:pt>
                <c:pt idx="11">
                  <c:v>0.351</c:v>
                </c:pt>
                <c:pt idx="12">
                  <c:v>0.351</c:v>
                </c:pt>
                <c:pt idx="13">
                  <c:v>0.351</c:v>
                </c:pt>
                <c:pt idx="14">
                  <c:v>0.351</c:v>
                </c:pt>
                <c:pt idx="15">
                  <c:v>0.351</c:v>
                </c:pt>
                <c:pt idx="16">
                  <c:v>0.351</c:v>
                </c:pt>
                <c:pt idx="17">
                  <c:v>0.351</c:v>
                </c:pt>
                <c:pt idx="18">
                  <c:v>0.351</c:v>
                </c:pt>
                <c:pt idx="19">
                  <c:v>0.351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5208984"/>
        <c:axId val="2135215480"/>
      </c:lineChart>
      <c:catAx>
        <c:axId val="2135208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5215480"/>
        <c:crosses val="autoZero"/>
        <c:auto val="1"/>
        <c:lblAlgn val="ctr"/>
        <c:lblOffset val="100"/>
        <c:noMultiLvlLbl val="0"/>
      </c:catAx>
      <c:valAx>
        <c:axId val="2135215480"/>
        <c:scaling>
          <c:orientation val="minMax"/>
          <c:max val="1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Fawn:doe Ratio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520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Observed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Sheet2!$A$2:$A$21</c:f>
              <c:numCache>
                <c:formatCode>General</c:formatCode>
                <c:ptCount val="20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</c:numCache>
            </c:numRef>
          </c:cat>
          <c:val>
            <c:numRef>
              <c:f>Sheet2!$B$2:$B$21</c:f>
              <c:numCache>
                <c:formatCode>General</c:formatCode>
                <c:ptCount val="20"/>
                <c:pt idx="0">
                  <c:v>10437.0</c:v>
                </c:pt>
                <c:pt idx="1">
                  <c:v>18027.0</c:v>
                </c:pt>
                <c:pt idx="2">
                  <c:v>15864.0</c:v>
                </c:pt>
                <c:pt idx="3">
                  <c:v>13077.0</c:v>
                </c:pt>
                <c:pt idx="4">
                  <c:v>23268.0</c:v>
                </c:pt>
                <c:pt idx="5">
                  <c:v>21135.0</c:v>
                </c:pt>
                <c:pt idx="6">
                  <c:v>14937.0</c:v>
                </c:pt>
                <c:pt idx="7">
                  <c:v>13389.0</c:v>
                </c:pt>
                <c:pt idx="8">
                  <c:v>14646.0</c:v>
                </c:pt>
                <c:pt idx="9">
                  <c:v>14622.0</c:v>
                </c:pt>
                <c:pt idx="10">
                  <c:v>11220.0</c:v>
                </c:pt>
                <c:pt idx="11">
                  <c:v>9042.0</c:v>
                </c:pt>
                <c:pt idx="12">
                  <c:v>10764.0</c:v>
                </c:pt>
                <c:pt idx="13">
                  <c:v>11535.0</c:v>
                </c:pt>
                <c:pt idx="14">
                  <c:v>6231.0</c:v>
                </c:pt>
                <c:pt idx="15">
                  <c:v>14040.0</c:v>
                </c:pt>
                <c:pt idx="16">
                  <c:v>12099.0</c:v>
                </c:pt>
                <c:pt idx="17">
                  <c:v>10305.0</c:v>
                </c:pt>
                <c:pt idx="18">
                  <c:v>9513.0</c:v>
                </c:pt>
                <c:pt idx="19">
                  <c:v>11181.0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3-year moving 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Sheet2!$A$2:$A$21</c:f>
              <c:numCache>
                <c:formatCode>General</c:formatCode>
                <c:ptCount val="20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</c:numCache>
            </c:numRef>
          </c:cat>
          <c:val>
            <c:numRef>
              <c:f>Sheet2!$C$2:$C$21</c:f>
              <c:numCache>
                <c:formatCode>General</c:formatCode>
                <c:ptCount val="20"/>
                <c:pt idx="1">
                  <c:v>12577.0</c:v>
                </c:pt>
                <c:pt idx="2">
                  <c:v>14776.0</c:v>
                </c:pt>
                <c:pt idx="3">
                  <c:v>15656.0</c:v>
                </c:pt>
                <c:pt idx="4">
                  <c:v>17403.0</c:v>
                </c:pt>
                <c:pt idx="5">
                  <c:v>19160.0</c:v>
                </c:pt>
                <c:pt idx="6">
                  <c:v>19780.0</c:v>
                </c:pt>
                <c:pt idx="7">
                  <c:v>16487.0</c:v>
                </c:pt>
                <c:pt idx="8">
                  <c:v>14324.0</c:v>
                </c:pt>
                <c:pt idx="9">
                  <c:v>14219.0</c:v>
                </c:pt>
                <c:pt idx="10">
                  <c:v>13496.0</c:v>
                </c:pt>
                <c:pt idx="11">
                  <c:v>11628.0</c:v>
                </c:pt>
                <c:pt idx="12">
                  <c:v>10342.0</c:v>
                </c:pt>
                <c:pt idx="13">
                  <c:v>10447.0</c:v>
                </c:pt>
                <c:pt idx="14">
                  <c:v>9510.0</c:v>
                </c:pt>
                <c:pt idx="15">
                  <c:v>10602.0</c:v>
                </c:pt>
                <c:pt idx="16">
                  <c:v>10790.0</c:v>
                </c:pt>
                <c:pt idx="17">
                  <c:v>12148.0</c:v>
                </c:pt>
                <c:pt idx="18">
                  <c:v>10639.0</c:v>
                </c:pt>
                <c:pt idx="19">
                  <c:v>10333.0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Modeled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Sheet2!$A$2:$A$21</c:f>
              <c:numCache>
                <c:formatCode>General</c:formatCode>
                <c:ptCount val="20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</c:numCache>
            </c:numRef>
          </c:cat>
          <c:val>
            <c:numRef>
              <c:f>Sheet2!$D$2:$D$21</c:f>
              <c:numCache>
                <c:formatCode>General</c:formatCode>
                <c:ptCount val="20"/>
                <c:pt idx="0">
                  <c:v>13954.688</c:v>
                </c:pt>
                <c:pt idx="1">
                  <c:v>15381.984</c:v>
                </c:pt>
                <c:pt idx="2">
                  <c:v>15117.904</c:v>
                </c:pt>
                <c:pt idx="3">
                  <c:v>17095.802</c:v>
                </c:pt>
                <c:pt idx="4">
                  <c:v>17802.183</c:v>
                </c:pt>
                <c:pt idx="5">
                  <c:v>16761.31</c:v>
                </c:pt>
                <c:pt idx="6">
                  <c:v>16256.793</c:v>
                </c:pt>
                <c:pt idx="7">
                  <c:v>16318.677</c:v>
                </c:pt>
                <c:pt idx="8">
                  <c:v>16812.524</c:v>
                </c:pt>
                <c:pt idx="9">
                  <c:v>14519.033</c:v>
                </c:pt>
                <c:pt idx="10">
                  <c:v>14183.899</c:v>
                </c:pt>
                <c:pt idx="11">
                  <c:v>13562.391</c:v>
                </c:pt>
                <c:pt idx="12">
                  <c:v>12109.466</c:v>
                </c:pt>
                <c:pt idx="13">
                  <c:v>10804.55</c:v>
                </c:pt>
                <c:pt idx="14">
                  <c:v>10943.132</c:v>
                </c:pt>
                <c:pt idx="15">
                  <c:v>10648.238</c:v>
                </c:pt>
                <c:pt idx="16">
                  <c:v>9895.211999999998</c:v>
                </c:pt>
                <c:pt idx="17">
                  <c:v>9048.304</c:v>
                </c:pt>
                <c:pt idx="18">
                  <c:v>9156.637</c:v>
                </c:pt>
                <c:pt idx="19">
                  <c:v>10460.325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5030968"/>
        <c:axId val="-2143468664"/>
      </c:lineChart>
      <c:catAx>
        <c:axId val="2135030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143468664"/>
        <c:crosses val="autoZero"/>
        <c:auto val="1"/>
        <c:lblAlgn val="ctr"/>
        <c:lblOffset val="100"/>
        <c:noMultiLvlLbl val="0"/>
      </c:catAx>
      <c:valAx>
        <c:axId val="-21434686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Deer Population Size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5030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CWD </a:t>
            </a:r>
            <a:r>
              <a:rPr lang="en-US" dirty="0" smtClean="0"/>
              <a:t>Prevalence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5.5</c:v>
                </c:pt>
                <c:pt idx="5">
                  <c:v>6.5+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2.3</c:v>
                </c:pt>
                <c:pt idx="1">
                  <c:v>7.6</c:v>
                </c:pt>
                <c:pt idx="2">
                  <c:v>9.9</c:v>
                </c:pt>
                <c:pt idx="3">
                  <c:v>13.7</c:v>
                </c:pt>
                <c:pt idx="4">
                  <c:v>16.8</c:v>
                </c:pt>
                <c:pt idx="5">
                  <c:v>19.1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5.5</c:v>
                </c:pt>
                <c:pt idx="5">
                  <c:v>6.5+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2.3</c:v>
                </c:pt>
                <c:pt idx="1">
                  <c:v>3.8</c:v>
                </c:pt>
                <c:pt idx="2">
                  <c:v>6.1</c:v>
                </c:pt>
                <c:pt idx="3">
                  <c:v>6.1</c:v>
                </c:pt>
                <c:pt idx="4">
                  <c:v>6.1</c:v>
                </c:pt>
                <c:pt idx="5">
                  <c:v>6.1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3578952"/>
        <c:axId val="2135249416"/>
      </c:lineChart>
      <c:catAx>
        <c:axId val="-2143578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Age Class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249416"/>
        <c:crosses val="autoZero"/>
        <c:auto val="1"/>
        <c:lblAlgn val="ctr"/>
        <c:lblOffset val="100"/>
        <c:noMultiLvlLbl val="0"/>
      </c:catAx>
      <c:valAx>
        <c:axId val="2135249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%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578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FF9DB-C748-4765-B88C-21DF01FEF341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24A5D-CBA4-495A-BEFE-1877131D6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6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59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67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32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30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4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59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1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07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32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1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8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3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73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4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78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4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26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1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51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24A5D-CBA4-495A-BEFE-1877131D6C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7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2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7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0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81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1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80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31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2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0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0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8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5500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8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6375" y="169682"/>
            <a:ext cx="10081165" cy="3297087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Modeled impacts of CWD on white-tailed deer populations in </a:t>
            </a:r>
            <a:br>
              <a:rPr lang="en-US" sz="6000" dirty="0" smtClean="0"/>
            </a:br>
            <a:r>
              <a:rPr lang="en-US" sz="6000" dirty="0" smtClean="0"/>
              <a:t>South Texas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4957" y="4252488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Aaron M. Foley, David G. Hewitt, Charles A. DeYoung, </a:t>
            </a:r>
          </a:p>
          <a:p>
            <a:pPr algn="ctr"/>
            <a:r>
              <a:rPr lang="en-US" sz="3200" dirty="0" smtClean="0"/>
              <a:t>Randy W. DeYoung, and Matthew J. </a:t>
            </a:r>
            <a:r>
              <a:rPr lang="en-US" sz="3200" dirty="0" err="1" smtClean="0"/>
              <a:t>Schnupp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38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Scenarios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454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25-years</a:t>
            </a:r>
            <a:r>
              <a:rPr lang="en-US" sz="3200" b="1" dirty="0"/>
              <a:t>, 1,000 </a:t>
            </a:r>
            <a:r>
              <a:rPr lang="en-US" sz="3200" b="1" dirty="0" smtClean="0"/>
              <a:t>sims</a:t>
            </a:r>
          </a:p>
          <a:p>
            <a:pPr lvl="1"/>
            <a:endParaRPr lang="en-US" sz="3200" b="1" dirty="0" smtClean="0"/>
          </a:p>
          <a:p>
            <a:pPr lvl="1"/>
            <a:r>
              <a:rPr lang="en-US" sz="3200" b="1" dirty="0" smtClean="0"/>
              <a:t>No harvest, no CWD</a:t>
            </a:r>
          </a:p>
          <a:p>
            <a:pPr lvl="1"/>
            <a:endParaRPr lang="en-US" sz="3200" b="1" dirty="0" smtClean="0"/>
          </a:p>
          <a:p>
            <a:pPr lvl="1"/>
            <a:r>
              <a:rPr lang="en-US" sz="3200" b="1" dirty="0" smtClean="0"/>
              <a:t>Harvest, no CWD</a:t>
            </a:r>
          </a:p>
          <a:p>
            <a:pPr lvl="1"/>
            <a:endParaRPr lang="en-US" sz="3200" b="1" dirty="0" smtClean="0"/>
          </a:p>
          <a:p>
            <a:pPr lvl="1"/>
            <a:r>
              <a:rPr lang="en-US" sz="3200" b="1" dirty="0" smtClean="0"/>
              <a:t>No harvest, CWD</a:t>
            </a:r>
          </a:p>
          <a:p>
            <a:pPr lvl="1"/>
            <a:endParaRPr lang="en-US" sz="3200" b="1" dirty="0" smtClean="0"/>
          </a:p>
          <a:p>
            <a:pPr lvl="1"/>
            <a:r>
              <a:rPr lang="en-US" sz="3200" b="1" dirty="0" smtClean="0"/>
              <a:t>Harvest, CWD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"/>
          <a:stretch/>
        </p:blipFill>
        <p:spPr>
          <a:xfrm>
            <a:off x="5323989" y="2034270"/>
            <a:ext cx="6714041" cy="404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9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215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No harvest, no CWD: 1.5% population growth/year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350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215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No </a:t>
            </a:r>
            <a:r>
              <a:rPr lang="en-US" sz="3200" b="1" dirty="0"/>
              <a:t>harvest, </a:t>
            </a:r>
            <a:r>
              <a:rPr lang="en-US" sz="3200" b="1" dirty="0" smtClean="0"/>
              <a:t>no CWD: 1.5% population growth/year</a:t>
            </a:r>
          </a:p>
          <a:p>
            <a:endParaRPr lang="en-US" sz="3200" b="1" dirty="0"/>
          </a:p>
          <a:p>
            <a:r>
              <a:rPr lang="en-US" sz="3200" b="1" dirty="0" smtClean="0"/>
              <a:t>Harvest</a:t>
            </a:r>
            <a:r>
              <a:rPr lang="en-US" sz="3200" b="1" dirty="0"/>
              <a:t>, </a:t>
            </a:r>
            <a:r>
              <a:rPr lang="en-US" sz="3200" b="1" dirty="0" smtClean="0"/>
              <a:t>no CWD: 2% harvest/year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4297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215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No </a:t>
            </a:r>
            <a:r>
              <a:rPr lang="en-US" sz="3200" b="1" dirty="0"/>
              <a:t>harvest, </a:t>
            </a:r>
            <a:r>
              <a:rPr lang="en-US" sz="3200" b="1" dirty="0" smtClean="0"/>
              <a:t>no CWD: 1.5% population growth/year</a:t>
            </a:r>
          </a:p>
          <a:p>
            <a:endParaRPr lang="en-US" sz="3200" b="1" dirty="0"/>
          </a:p>
          <a:p>
            <a:r>
              <a:rPr lang="en-US" sz="3200" b="1" dirty="0" smtClean="0"/>
              <a:t>Harvest</a:t>
            </a:r>
            <a:r>
              <a:rPr lang="en-US" sz="3200" b="1" dirty="0"/>
              <a:t>, </a:t>
            </a:r>
            <a:r>
              <a:rPr lang="en-US" sz="3200" b="1" dirty="0" smtClean="0"/>
              <a:t>no CWD: 2% harvest/year</a:t>
            </a:r>
          </a:p>
          <a:p>
            <a:endParaRPr lang="en-US" sz="3200" b="1" dirty="0"/>
          </a:p>
          <a:p>
            <a:r>
              <a:rPr lang="en-US" sz="3200" b="1" dirty="0" smtClean="0"/>
              <a:t>No </a:t>
            </a:r>
            <a:r>
              <a:rPr lang="en-US" sz="3200" b="1" dirty="0"/>
              <a:t>harvest, </a:t>
            </a:r>
            <a:r>
              <a:rPr lang="en-US" sz="3200" b="1" dirty="0" smtClean="0"/>
              <a:t>CWD: growth rate = 0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2044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215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No </a:t>
            </a:r>
            <a:r>
              <a:rPr lang="en-US" sz="3200" b="1" dirty="0"/>
              <a:t>harvest, </a:t>
            </a:r>
            <a:r>
              <a:rPr lang="en-US" sz="3200" b="1" dirty="0" smtClean="0"/>
              <a:t>no CWD: 1.5% population growth/year</a:t>
            </a:r>
          </a:p>
          <a:p>
            <a:endParaRPr lang="en-US" sz="3200" b="1" dirty="0"/>
          </a:p>
          <a:p>
            <a:r>
              <a:rPr lang="en-US" sz="3200" b="1" dirty="0" smtClean="0"/>
              <a:t>Harvest</a:t>
            </a:r>
            <a:r>
              <a:rPr lang="en-US" sz="3200" b="1" dirty="0"/>
              <a:t>, </a:t>
            </a:r>
            <a:r>
              <a:rPr lang="en-US" sz="3200" b="1" dirty="0" smtClean="0"/>
              <a:t>no CWD: 2% harvest/year</a:t>
            </a:r>
          </a:p>
          <a:p>
            <a:endParaRPr lang="en-US" sz="3200" b="1" dirty="0"/>
          </a:p>
          <a:p>
            <a:r>
              <a:rPr lang="en-US" sz="3200" b="1" dirty="0" smtClean="0"/>
              <a:t>No </a:t>
            </a:r>
            <a:r>
              <a:rPr lang="en-US" sz="3200" b="1" dirty="0"/>
              <a:t>harvest, </a:t>
            </a:r>
            <a:r>
              <a:rPr lang="en-US" sz="3200" b="1" dirty="0" smtClean="0"/>
              <a:t>CWD: </a:t>
            </a:r>
            <a:r>
              <a:rPr lang="en-US" sz="3200" b="1" dirty="0"/>
              <a:t>growth rate = 0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 smtClean="0"/>
              <a:t>Harvest</a:t>
            </a:r>
            <a:r>
              <a:rPr lang="en-US" sz="3200" b="1" dirty="0"/>
              <a:t>, </a:t>
            </a:r>
            <a:r>
              <a:rPr lang="en-US" sz="3200" b="1" dirty="0" smtClean="0"/>
              <a:t>CWD: decline at 1% harvest</a:t>
            </a:r>
          </a:p>
          <a:p>
            <a:pPr lvl="1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13369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215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No </a:t>
            </a:r>
            <a:r>
              <a:rPr lang="en-US" sz="3200" b="1" dirty="0"/>
              <a:t>harvest, </a:t>
            </a:r>
            <a:r>
              <a:rPr lang="en-US" sz="3200" b="1" dirty="0" smtClean="0"/>
              <a:t>no CWD: 1.5% population growth/year</a:t>
            </a:r>
          </a:p>
          <a:p>
            <a:endParaRPr lang="en-US" sz="3200" b="1" dirty="0"/>
          </a:p>
          <a:p>
            <a:r>
              <a:rPr lang="en-US" sz="3200" b="1" dirty="0" smtClean="0"/>
              <a:t>Harvest</a:t>
            </a:r>
            <a:r>
              <a:rPr lang="en-US" sz="3200" b="1" dirty="0"/>
              <a:t>, </a:t>
            </a:r>
            <a:r>
              <a:rPr lang="en-US" sz="3200" b="1" dirty="0" smtClean="0"/>
              <a:t>no CWD: 2% harvest/year</a:t>
            </a:r>
          </a:p>
          <a:p>
            <a:endParaRPr lang="en-US" sz="3200" b="1" dirty="0"/>
          </a:p>
          <a:p>
            <a:r>
              <a:rPr lang="en-US" sz="3200" b="1" dirty="0" smtClean="0"/>
              <a:t>No </a:t>
            </a:r>
            <a:r>
              <a:rPr lang="en-US" sz="3200" b="1" dirty="0"/>
              <a:t>harvest, </a:t>
            </a:r>
            <a:r>
              <a:rPr lang="en-US" sz="3200" b="1" dirty="0" smtClean="0"/>
              <a:t>CWD: </a:t>
            </a:r>
            <a:r>
              <a:rPr lang="en-US" sz="3200" b="1" dirty="0"/>
              <a:t>growth rate = 0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 smtClean="0"/>
              <a:t>Harvest</a:t>
            </a:r>
            <a:r>
              <a:rPr lang="en-US" sz="3200" b="1" dirty="0"/>
              <a:t>, </a:t>
            </a:r>
            <a:r>
              <a:rPr lang="en-US" sz="3200" b="1" dirty="0" smtClean="0"/>
              <a:t>CWD: decline at 1% harvest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Harvest limited to males = no decline but…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889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67" y="1214137"/>
            <a:ext cx="5224006" cy="4291455"/>
          </a:xfrm>
        </p:spPr>
        <p:txBody>
          <a:bodyPr>
            <a:normAutofit/>
          </a:bodyPr>
          <a:lstStyle/>
          <a:p>
            <a:endParaRPr lang="en-US" sz="3200" b="1" dirty="0" smtClean="0"/>
          </a:p>
          <a:p>
            <a:r>
              <a:rPr lang="en-US" sz="3200" b="1" dirty="0" smtClean="0"/>
              <a:t>Fewer mature males in population even with light harvest</a:t>
            </a:r>
          </a:p>
          <a:p>
            <a:pPr lvl="1"/>
            <a:endParaRPr lang="en-US" sz="3200" b="1" dirty="0"/>
          </a:p>
          <a:p>
            <a:r>
              <a:rPr lang="en-US" sz="3200" b="1" dirty="0" smtClean="0"/>
              <a:t>CWD prevalence increases with age in males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7" t="8497" r="15651" b="8696"/>
          <a:stretch/>
        </p:blipFill>
        <p:spPr>
          <a:xfrm>
            <a:off x="4996207" y="1140233"/>
            <a:ext cx="7066060" cy="4837235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5684362" y="1998482"/>
            <a:ext cx="622170" cy="612743"/>
          </a:xfrm>
          <a:prstGeom prst="donut">
            <a:avLst>
              <a:gd name="adj" fmla="val 1112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7345051" y="1825625"/>
            <a:ext cx="622170" cy="612743"/>
          </a:xfrm>
          <a:prstGeom prst="donut">
            <a:avLst>
              <a:gd name="adj" fmla="val 1112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1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Comparison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03903" cy="4351338"/>
          </a:xfrm>
        </p:spPr>
        <p:txBody>
          <a:bodyPr>
            <a:noAutofit/>
          </a:bodyPr>
          <a:lstStyle/>
          <a:p>
            <a:endParaRPr lang="en-US" sz="3600" b="1" dirty="0" smtClean="0"/>
          </a:p>
          <a:p>
            <a:r>
              <a:rPr lang="en-US" sz="3600" b="1" dirty="0" smtClean="0"/>
              <a:t>Why S. Texas decline with only 1% harvest?</a:t>
            </a:r>
          </a:p>
          <a:p>
            <a:pPr lvl="1"/>
            <a:endParaRPr lang="en-US" sz="3600" b="1" dirty="0" smtClean="0"/>
          </a:p>
          <a:p>
            <a:r>
              <a:rPr lang="en-US" sz="3600" b="1" dirty="0" smtClean="0"/>
              <a:t>Other CWD states have higher harvest rates</a:t>
            </a:r>
          </a:p>
          <a:p>
            <a:endParaRPr lang="en-US" sz="3600" b="1" dirty="0"/>
          </a:p>
          <a:p>
            <a:r>
              <a:rPr lang="en-US" sz="3600" b="1" dirty="0" smtClean="0"/>
              <a:t>Added </a:t>
            </a:r>
            <a:r>
              <a:rPr lang="en-US" sz="3600" b="1" dirty="0" err="1" smtClean="0"/>
              <a:t>fawn:doe</a:t>
            </a:r>
            <a:r>
              <a:rPr lang="en-US" sz="3600" b="1" dirty="0" smtClean="0"/>
              <a:t> ratios from 3 CWD areas into model</a:t>
            </a:r>
          </a:p>
          <a:p>
            <a:pPr lvl="1"/>
            <a:endParaRPr lang="en-US" sz="3600" b="1" dirty="0"/>
          </a:p>
          <a:p>
            <a:pPr lvl="1"/>
            <a:endParaRPr lang="en-US" sz="3600" b="1" dirty="0" smtClean="0"/>
          </a:p>
          <a:p>
            <a:pPr lvl="1"/>
            <a:endParaRPr lang="en-US" sz="3600" b="1" dirty="0"/>
          </a:p>
          <a:p>
            <a:pPr lvl="1"/>
            <a:endParaRPr lang="en-US" sz="3600" b="1" dirty="0"/>
          </a:p>
          <a:p>
            <a:pPr lvl="1"/>
            <a:endParaRPr lang="en-US" sz="3600" b="1" dirty="0" smtClean="0"/>
          </a:p>
          <a:p>
            <a:pPr lvl="1"/>
            <a:endParaRPr lang="en-US" sz="3600" b="1" dirty="0"/>
          </a:p>
          <a:p>
            <a:pPr lvl="1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946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ley Gra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0"/>
            <a:ext cx="878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5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554" y="1825625"/>
            <a:ext cx="10515600" cy="4351338"/>
          </a:xfrm>
        </p:spPr>
        <p:txBody>
          <a:bodyPr>
            <a:normAutofit/>
          </a:bodyPr>
          <a:lstStyle/>
          <a:p>
            <a:endParaRPr lang="en-US" sz="3200" b="1" dirty="0"/>
          </a:p>
          <a:p>
            <a:r>
              <a:rPr lang="en-US" sz="3200" b="1" dirty="0" smtClean="0"/>
              <a:t>CWD = less harvest opportunities</a:t>
            </a:r>
          </a:p>
          <a:p>
            <a:endParaRPr lang="en-US" sz="3200" b="1" dirty="0"/>
          </a:p>
          <a:p>
            <a:pPr lvl="1"/>
            <a:r>
              <a:rPr lang="en-US" sz="2800" b="1" dirty="0" smtClean="0"/>
              <a:t>Protect females for fawn recruitment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 smtClean="0"/>
              <a:t>Fewer mature bucks in population</a:t>
            </a:r>
          </a:p>
          <a:p>
            <a:pPr marL="0" indent="0">
              <a:buNone/>
            </a:pPr>
            <a:r>
              <a:rPr lang="en-US" sz="3200" b="1" dirty="0"/>
              <a:t>	</a:t>
            </a:r>
            <a:endParaRPr lang="en-US" sz="3200" b="1" dirty="0" smtClean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74" y="3499477"/>
            <a:ext cx="4822751" cy="3203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59" y="113124"/>
            <a:ext cx="4824567" cy="32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8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70" y="2300347"/>
            <a:ext cx="5160884" cy="3449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</a:t>
            </a:r>
            <a:r>
              <a:rPr lang="en-US" b="1" dirty="0" smtClean="0"/>
              <a:t>CWD?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208" y="1602557"/>
            <a:ext cx="10058400" cy="496690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Transmissible </a:t>
            </a:r>
            <a:r>
              <a:rPr lang="en-US" sz="3200" b="1" dirty="0"/>
              <a:t>disease that affects Cervid family</a:t>
            </a:r>
          </a:p>
          <a:p>
            <a:endParaRPr lang="en-US" sz="3200" b="1" dirty="0"/>
          </a:p>
          <a:p>
            <a:r>
              <a:rPr lang="en-US" sz="3200" b="1" dirty="0"/>
              <a:t>Direct transmission</a:t>
            </a:r>
          </a:p>
          <a:p>
            <a:pPr lvl="1"/>
            <a:endParaRPr lang="en-US" sz="3200" b="1" dirty="0" smtClean="0"/>
          </a:p>
          <a:p>
            <a:pPr lvl="1"/>
            <a:r>
              <a:rPr lang="en-US" sz="3200" b="1" dirty="0" smtClean="0"/>
              <a:t>Deer </a:t>
            </a:r>
            <a:r>
              <a:rPr lang="en-US" sz="3200" b="1" dirty="0"/>
              <a:t>to </a:t>
            </a:r>
            <a:r>
              <a:rPr lang="en-US" sz="3200" b="1" dirty="0" smtClean="0"/>
              <a:t>deer</a:t>
            </a:r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Indirect transmission</a:t>
            </a:r>
          </a:p>
          <a:p>
            <a:pPr lvl="1"/>
            <a:endParaRPr lang="en-US" sz="3200" b="1" dirty="0" smtClean="0"/>
          </a:p>
          <a:p>
            <a:pPr lvl="1"/>
            <a:r>
              <a:rPr lang="en-US" sz="3200" b="1" dirty="0" smtClean="0"/>
              <a:t>Infected </a:t>
            </a:r>
            <a:r>
              <a:rPr lang="en-US" sz="3200" b="1" dirty="0"/>
              <a:t>deer to </a:t>
            </a:r>
            <a:r>
              <a:rPr lang="en-US" sz="3200" b="1" dirty="0" smtClean="0"/>
              <a:t>environment via prions</a:t>
            </a:r>
            <a:endParaRPr lang="en-US" sz="3200" b="1" dirty="0"/>
          </a:p>
          <a:p>
            <a:pPr lvl="1"/>
            <a:endParaRPr lang="en-US" sz="3200" b="1" dirty="0"/>
          </a:p>
          <a:p>
            <a:endParaRPr lang="en-US" sz="3200" b="1" dirty="0"/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935853" y="5388820"/>
            <a:ext cx="119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cdc.gov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1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Impact of CWD on hunting </a:t>
            </a:r>
            <a:r>
              <a:rPr lang="en-US" b="1" dirty="0"/>
              <a:t>in S. </a:t>
            </a:r>
            <a:r>
              <a:rPr lang="en-US" b="1" dirty="0" smtClean="0"/>
              <a:t>Texas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89" y="1825625"/>
            <a:ext cx="10515600" cy="4591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Change </a:t>
            </a:r>
            <a:r>
              <a:rPr lang="en-US" sz="3200" b="1" dirty="0"/>
              <a:t>in hunting </a:t>
            </a:r>
            <a:r>
              <a:rPr lang="en-US" sz="3200" b="1" dirty="0" smtClean="0"/>
              <a:t>culture and deer management</a:t>
            </a:r>
          </a:p>
          <a:p>
            <a:endParaRPr lang="en-US" sz="3200" b="1" dirty="0"/>
          </a:p>
          <a:p>
            <a:pPr lvl="1"/>
            <a:r>
              <a:rPr lang="en-US" sz="3200" b="1" dirty="0" smtClean="0"/>
              <a:t>Ban on bait/feed? WV, VA, MI </a:t>
            </a:r>
          </a:p>
          <a:p>
            <a:pPr lvl="1"/>
            <a:endParaRPr lang="en-US" sz="3200" b="1" dirty="0"/>
          </a:p>
          <a:p>
            <a:pPr lvl="2"/>
            <a:r>
              <a:rPr lang="en-US" sz="2800" b="1" dirty="0"/>
              <a:t>Congregation of deer = higher infection rate </a:t>
            </a:r>
          </a:p>
          <a:p>
            <a:pPr lvl="3"/>
            <a:r>
              <a:rPr lang="en-US" b="1" dirty="0"/>
              <a:t>Sorensen et al. 2014</a:t>
            </a:r>
          </a:p>
          <a:p>
            <a:endParaRPr lang="en-US" sz="3200" b="1" dirty="0"/>
          </a:p>
          <a:p>
            <a:pPr lvl="1"/>
            <a:r>
              <a:rPr lang="en-US" sz="3200" b="1" dirty="0" smtClean="0"/>
              <a:t>Less intensive mgmt. = fewer hunters?</a:t>
            </a:r>
            <a:endParaRPr lang="en-US" sz="3200" b="1" dirty="0"/>
          </a:p>
          <a:p>
            <a:pPr lvl="1"/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91" y="2413334"/>
            <a:ext cx="4311096" cy="32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Impact of CWD on hunting </a:t>
            </a:r>
            <a:r>
              <a:rPr lang="en-US" b="1" dirty="0"/>
              <a:t>in S. </a:t>
            </a:r>
            <a:r>
              <a:rPr lang="en-US" b="1" dirty="0" smtClean="0"/>
              <a:t>Texas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1" y="1835052"/>
            <a:ext cx="10515600" cy="4591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Economic impacts</a:t>
            </a:r>
          </a:p>
          <a:p>
            <a:endParaRPr lang="en-US" sz="3200" b="1" dirty="0" smtClean="0"/>
          </a:p>
          <a:p>
            <a:pPr lvl="1"/>
            <a:r>
              <a:rPr lang="en-US" sz="3000" b="1" dirty="0" smtClean="0"/>
              <a:t>Reduced money to landowners and rural economies </a:t>
            </a:r>
          </a:p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Private lands switch to alternative sources of income?</a:t>
            </a:r>
            <a:endParaRPr lang="en-US" sz="3000" b="1" dirty="0"/>
          </a:p>
          <a:p>
            <a:pPr lvl="2"/>
            <a:endParaRPr lang="en-US" sz="3000" b="1" dirty="0"/>
          </a:p>
          <a:p>
            <a:pPr lvl="1"/>
            <a:r>
              <a:rPr lang="en-US" sz="3000" b="1" dirty="0"/>
              <a:t>Not as beneficial for </a:t>
            </a:r>
            <a:r>
              <a:rPr lang="en-US" sz="3000" b="1" dirty="0" smtClean="0"/>
              <a:t>ecosystem as cattle-wildlife programs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00769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7342" cy="1325563"/>
          </a:xfrm>
        </p:spPr>
        <p:txBody>
          <a:bodyPr/>
          <a:lstStyle/>
          <a:p>
            <a:r>
              <a:rPr lang="en-US" b="1" dirty="0" smtClean="0"/>
              <a:t>Acknowledgments                  Available online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9" y="4621523"/>
            <a:ext cx="3687667" cy="22364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8" b="26467"/>
          <a:stretch/>
        </p:blipFill>
        <p:spPr>
          <a:xfrm>
            <a:off x="926353" y="1600310"/>
            <a:ext cx="3692781" cy="1704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20" y="3007151"/>
            <a:ext cx="2861428" cy="2037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25" y="1442299"/>
            <a:ext cx="5649440" cy="2479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09469" y="4270342"/>
            <a:ext cx="4091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doi:10.1371/journal. pone.0163592</a:t>
            </a:r>
          </a:p>
        </p:txBody>
      </p:sp>
    </p:spTree>
    <p:extLst>
      <p:ext uri="{BB962C8B-B14F-4D97-AF65-F5344CB8AC3E}">
        <p14:creationId xmlns:p14="http://schemas.microsoft.com/office/powerpoint/2010/main" val="96793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CWD in Texas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30" y="1560390"/>
            <a:ext cx="10515600" cy="4688297"/>
          </a:xfrm>
        </p:spPr>
        <p:txBody>
          <a:bodyPr>
            <a:no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June 2015 – first case in captive WTD</a:t>
            </a:r>
          </a:p>
          <a:p>
            <a:endParaRPr lang="en-US" b="1" dirty="0" smtClean="0"/>
          </a:p>
          <a:p>
            <a:r>
              <a:rPr lang="en-US" b="1" dirty="0" smtClean="0"/>
              <a:t>Jan 25, 2017 – first case in free-ranging WTD</a:t>
            </a:r>
            <a:endParaRPr lang="en-US" b="1" dirty="0"/>
          </a:p>
          <a:p>
            <a:pPr lvl="1"/>
            <a:endParaRPr lang="en-US" sz="2800" b="1" dirty="0" smtClean="0"/>
          </a:p>
          <a:p>
            <a:r>
              <a:rPr lang="en-US" b="1" dirty="0" smtClean="0"/>
              <a:t>Concern about impacts on deer populations</a:t>
            </a:r>
            <a:endParaRPr lang="en-US" sz="2800" b="1" dirty="0" smtClean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491" y="678731"/>
            <a:ext cx="3858592" cy="578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4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Previous CWD Population Models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sz="3600" b="1" dirty="0" smtClean="0"/>
              <a:t>WI, WY, CO</a:t>
            </a:r>
            <a:endParaRPr lang="en-US" sz="3600" b="1" dirty="0"/>
          </a:p>
          <a:p>
            <a:endParaRPr lang="en-US" sz="3600" b="1" dirty="0"/>
          </a:p>
          <a:p>
            <a:pPr lvl="1"/>
            <a:r>
              <a:rPr lang="en-US" sz="3600" b="1" dirty="0" smtClean="0"/>
              <a:t>Most models predict population declines</a:t>
            </a:r>
          </a:p>
          <a:p>
            <a:pPr lvl="1"/>
            <a:endParaRPr lang="en-US" sz="3600" b="1" dirty="0"/>
          </a:p>
          <a:p>
            <a:pPr lvl="1"/>
            <a:r>
              <a:rPr lang="en-US" sz="3600" b="1" dirty="0" smtClean="0"/>
              <a:t>Varying magnitude and severity</a:t>
            </a:r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  <a:p>
            <a:pPr lvl="1"/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6" y="5103438"/>
            <a:ext cx="4890220" cy="1558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34" y="1269864"/>
            <a:ext cx="4396287" cy="1613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5" t="32536"/>
          <a:stretch/>
        </p:blipFill>
        <p:spPr>
          <a:xfrm>
            <a:off x="7362334" y="4841966"/>
            <a:ext cx="4721640" cy="17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2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do we need another model?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2027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200" b="1" dirty="0"/>
              <a:t>WI, WY, CO</a:t>
            </a:r>
          </a:p>
          <a:p>
            <a:endParaRPr lang="en-US" sz="3200" b="1" dirty="0"/>
          </a:p>
          <a:p>
            <a:pPr lvl="1"/>
            <a:r>
              <a:rPr lang="en-US" sz="2800" b="1" dirty="0"/>
              <a:t>Consistent warm-cold seasons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/>
              <a:t>Occasional severe winters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/>
              <a:t>Productive habitat</a:t>
            </a:r>
          </a:p>
          <a:p>
            <a:pPr lvl="1"/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82027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200" b="1" dirty="0"/>
              <a:t>South Texas</a:t>
            </a:r>
          </a:p>
          <a:p>
            <a:pPr lvl="1"/>
            <a:endParaRPr lang="en-US" sz="3200" b="1" dirty="0"/>
          </a:p>
          <a:p>
            <a:pPr lvl="1"/>
            <a:r>
              <a:rPr lang="en-US" sz="2800" b="1" dirty="0"/>
              <a:t>Variable rainfall</a:t>
            </a:r>
          </a:p>
          <a:p>
            <a:pPr lvl="1"/>
            <a:endParaRPr lang="en-US" sz="2800" b="1" dirty="0"/>
          </a:p>
          <a:p>
            <a:pPr lvl="1"/>
            <a:endParaRPr lang="en-US" sz="2800" b="1" smtClean="0"/>
          </a:p>
          <a:p>
            <a:pPr lvl="1"/>
            <a:r>
              <a:rPr lang="en-US" sz="2800" b="1" smtClean="0"/>
              <a:t>Frequent </a:t>
            </a:r>
            <a:r>
              <a:rPr lang="en-US" sz="2800" b="1" dirty="0"/>
              <a:t>droughts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/>
              <a:t>Marginally productive habitat</a:t>
            </a:r>
          </a:p>
        </p:txBody>
      </p:sp>
    </p:spTree>
    <p:extLst>
      <p:ext uri="{BB962C8B-B14F-4D97-AF65-F5344CB8AC3E}">
        <p14:creationId xmlns:p14="http://schemas.microsoft.com/office/powerpoint/2010/main" val="326868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Baseline Model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55,000 ha of rangelands surveyed annually for 20 years</a:t>
            </a:r>
          </a:p>
          <a:p>
            <a:pPr lvl="1"/>
            <a:r>
              <a:rPr lang="en-US" b="1" dirty="0" smtClean="0"/>
              <a:t>Portions of King Ranch in Brooks, Kleberg, and </a:t>
            </a:r>
            <a:r>
              <a:rPr lang="en-US" b="1" dirty="0" err="1" smtClean="0"/>
              <a:t>Kenedy</a:t>
            </a:r>
            <a:r>
              <a:rPr lang="en-US" b="1" dirty="0" smtClean="0"/>
              <a:t> counties</a:t>
            </a:r>
            <a:endParaRPr lang="en-US" b="1" dirty="0"/>
          </a:p>
          <a:p>
            <a:endParaRPr lang="en-US" sz="3200" b="1" dirty="0" smtClean="0"/>
          </a:p>
          <a:p>
            <a:r>
              <a:rPr lang="en-US" sz="3200" b="1" dirty="0" smtClean="0"/>
              <a:t>No supplemental feeding</a:t>
            </a:r>
          </a:p>
          <a:p>
            <a:endParaRPr lang="en-US" sz="3200" b="1" dirty="0"/>
          </a:p>
          <a:p>
            <a:r>
              <a:rPr lang="en-US" sz="3200" b="1" dirty="0" smtClean="0"/>
              <a:t>Conservative harvest (~2% per year)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11" y="2914750"/>
            <a:ext cx="4059183" cy="3775040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10030119" y="5894062"/>
            <a:ext cx="480767" cy="493254"/>
          </a:xfrm>
          <a:prstGeom prst="donut">
            <a:avLst>
              <a:gd name="adj" fmla="val 887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Model Parameters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Age- and sex-specific survival rates (S. Texas)</a:t>
            </a:r>
          </a:p>
          <a:p>
            <a:pPr lvl="1"/>
            <a:r>
              <a:rPr lang="en-US" sz="1800" dirty="0" smtClean="0"/>
              <a:t>McCoy </a:t>
            </a:r>
            <a:r>
              <a:rPr lang="en-US" sz="1800" dirty="0"/>
              <a:t>et al. 2005, Webb et al. </a:t>
            </a:r>
            <a:r>
              <a:rPr lang="en-US" sz="1800" dirty="0" smtClean="0"/>
              <a:t>2007, DeYoung et al. 2008, </a:t>
            </a:r>
            <a:r>
              <a:rPr lang="en-US" sz="1800" dirty="0"/>
              <a:t>Cook </a:t>
            </a:r>
            <a:r>
              <a:rPr lang="en-US" sz="1800" dirty="0" smtClean="0"/>
              <a:t>2014 </a:t>
            </a:r>
            <a:endParaRPr lang="en-US" sz="1800" b="1" dirty="0"/>
          </a:p>
          <a:p>
            <a:pPr lvl="1"/>
            <a:endParaRPr lang="en-US" sz="2400" b="1" dirty="0" smtClean="0"/>
          </a:p>
          <a:p>
            <a:r>
              <a:rPr lang="en-US" sz="3200" b="1" dirty="0" smtClean="0"/>
              <a:t>Harvest rates (empirical)</a:t>
            </a:r>
          </a:p>
          <a:p>
            <a:pPr lvl="1"/>
            <a:endParaRPr lang="en-US" sz="2800" b="1" dirty="0"/>
          </a:p>
          <a:p>
            <a:r>
              <a:rPr lang="en-US" sz="3200" b="1" dirty="0" err="1" smtClean="0"/>
              <a:t>Fawn:doe</a:t>
            </a:r>
            <a:r>
              <a:rPr lang="en-US" sz="3200" b="1" dirty="0" smtClean="0"/>
              <a:t> ratios (empirical) </a:t>
            </a:r>
            <a:endParaRPr lang="en-US" sz="32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802385"/>
              </p:ext>
            </p:extLst>
          </p:nvPr>
        </p:nvGraphicFramePr>
        <p:xfrm>
          <a:off x="5741043" y="2743201"/>
          <a:ext cx="6180881" cy="383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273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582649"/>
              </p:ext>
            </p:extLst>
          </p:nvPr>
        </p:nvGraphicFramePr>
        <p:xfrm>
          <a:off x="141401" y="207389"/>
          <a:ext cx="11877773" cy="646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670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CWD parameters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7812"/>
          </a:xfrm>
        </p:spPr>
        <p:txBody>
          <a:bodyPr>
            <a:normAutofit fontScale="92500" lnSpcReduction="10000"/>
          </a:bodyPr>
          <a:lstStyle/>
          <a:p>
            <a:r>
              <a:rPr lang="en-US" sz="3500" b="1" dirty="0" smtClean="0"/>
              <a:t>Age- and sex-specific prevalence rates </a:t>
            </a:r>
          </a:p>
          <a:p>
            <a:pPr lvl="1"/>
            <a:r>
              <a:rPr lang="en-US" sz="2600" b="1" dirty="0" smtClean="0"/>
              <a:t>Wisconsin; </a:t>
            </a:r>
            <a:r>
              <a:rPr lang="en-US" sz="2600" b="1" dirty="0" err="1" smtClean="0"/>
              <a:t>Grear</a:t>
            </a:r>
            <a:r>
              <a:rPr lang="en-US" sz="2600" b="1" dirty="0" smtClean="0"/>
              <a:t> et al 2006</a:t>
            </a:r>
          </a:p>
          <a:p>
            <a:endParaRPr lang="en-US" sz="3500" b="1" dirty="0"/>
          </a:p>
          <a:p>
            <a:r>
              <a:rPr lang="en-US" sz="3500" b="1" dirty="0" smtClean="0"/>
              <a:t>Initial prevalence rate (1%)</a:t>
            </a:r>
          </a:p>
          <a:p>
            <a:endParaRPr lang="en-US" sz="3500" b="1" dirty="0"/>
          </a:p>
          <a:p>
            <a:r>
              <a:rPr lang="en-US" sz="3500" b="1" dirty="0" smtClean="0"/>
              <a:t>CWD prevalence growth (0.26%/year)</a:t>
            </a:r>
          </a:p>
          <a:p>
            <a:pPr lvl="1"/>
            <a:r>
              <a:rPr lang="en-US" sz="2600" b="1" dirty="0" smtClean="0"/>
              <a:t>Lowest reported rate; West Virginia; Evans et al. 2014</a:t>
            </a:r>
          </a:p>
          <a:p>
            <a:endParaRPr lang="en-US" sz="3500" b="1" dirty="0"/>
          </a:p>
          <a:p>
            <a:r>
              <a:rPr lang="en-US" sz="3500" b="1" dirty="0" smtClean="0"/>
              <a:t>Mortality 1-3 years after infection </a:t>
            </a:r>
          </a:p>
          <a:p>
            <a:pPr lvl="1"/>
            <a:r>
              <a:rPr lang="en-US" sz="2600" b="1" dirty="0" smtClean="0"/>
              <a:t>Williams et al. 2002</a:t>
            </a:r>
            <a:endParaRPr lang="en-US" sz="2600" b="1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880423"/>
              </p:ext>
            </p:extLst>
          </p:nvPr>
        </p:nvGraphicFramePr>
        <p:xfrm>
          <a:off x="7239786" y="1191066"/>
          <a:ext cx="4870988" cy="317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654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645</Words>
  <Application>Microsoft Macintosh PowerPoint</Application>
  <PresentationFormat>Custom</PresentationFormat>
  <Paragraphs>184</Paragraphs>
  <Slides>22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Modeled impacts of CWD on white-tailed deer populations in  South Texas</vt:lpstr>
      <vt:lpstr>What is CWD?</vt:lpstr>
      <vt:lpstr>CWD in Texas</vt:lpstr>
      <vt:lpstr>Previous CWD Population Models</vt:lpstr>
      <vt:lpstr>Why do we need another model?</vt:lpstr>
      <vt:lpstr>Baseline Model</vt:lpstr>
      <vt:lpstr>Model Parameters</vt:lpstr>
      <vt:lpstr>PowerPoint Presentation</vt:lpstr>
      <vt:lpstr>CWD parameters</vt:lpstr>
      <vt:lpstr>Scenarios</vt:lpstr>
      <vt:lpstr>Results</vt:lpstr>
      <vt:lpstr>Results</vt:lpstr>
      <vt:lpstr>Results</vt:lpstr>
      <vt:lpstr>Results</vt:lpstr>
      <vt:lpstr>Results</vt:lpstr>
      <vt:lpstr>PowerPoint Presentation</vt:lpstr>
      <vt:lpstr>Comparison </vt:lpstr>
      <vt:lpstr>PowerPoint Presentation</vt:lpstr>
      <vt:lpstr>Implications</vt:lpstr>
      <vt:lpstr>Impact of CWD on hunting in S. Texas</vt:lpstr>
      <vt:lpstr>Impact of CWD on hunting in S. Texas</vt:lpstr>
      <vt:lpstr>Acknowledgments                  Available online</vt:lpstr>
    </vt:vector>
  </TitlesOfParts>
  <Company>Texas A&amp;M University--Kingsville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Modeled impacts of CWD on deer populations in  South Texas</dc:title>
  <dc:creator>AMF</dc:creator>
  <cp:lastModifiedBy>Anne Thurwalker</cp:lastModifiedBy>
  <cp:revision>84</cp:revision>
  <dcterms:created xsi:type="dcterms:W3CDTF">2016-11-30T18:25:55Z</dcterms:created>
  <dcterms:modified xsi:type="dcterms:W3CDTF">2017-03-07T19:07:47Z</dcterms:modified>
</cp:coreProperties>
</file>