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2" r:id="rId7"/>
    <p:sldId id="269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07" d="100"/>
          <a:sy n="107" d="100"/>
        </p:scale>
        <p:origin x="138" y="2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2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4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9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Thursday, March 03,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Thursday, March 03, 2016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East-West Yana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Deer Data Gold Mine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Rich Dataset of known age bucks:</a:t>
            </a:r>
            <a:br>
              <a:rPr lang="en-US" dirty="0" smtClean="0"/>
            </a:br>
            <a:r>
              <a:rPr lang="en-US" sz="3100" dirty="0"/>
              <a:t>Questions we will be able to 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936955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MY PREDICITON:  </a:t>
            </a:r>
          </a:p>
          <a:p>
            <a:r>
              <a:rPr lang="en-US" dirty="0" smtClean="0"/>
              <a:t>Someone will get their Ph.D. from the analysis of this dataset.</a:t>
            </a:r>
          </a:p>
          <a:p>
            <a:r>
              <a:rPr lang="en-US" dirty="0" smtClean="0"/>
              <a:t>Or at least a couple of students will get their masters degrees.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Meantime, we can share with you some results that the dataset has already revealed.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2077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East-West Yana project:</a:t>
            </a:r>
            <a:br>
              <a:rPr lang="en-US" dirty="0" smtClean="0"/>
            </a:b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9753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Matt Moore, the Faith Ranch biologist, who does all of the work:</a:t>
            </a:r>
          </a:p>
          <a:p>
            <a:pPr lvl="1"/>
            <a:r>
              <a:rPr lang="en-US" dirty="0" smtClean="0"/>
              <a:t>He organizes the captures.</a:t>
            </a:r>
          </a:p>
          <a:p>
            <a:pPr lvl="1"/>
            <a:r>
              <a:rPr lang="en-US" dirty="0" smtClean="0"/>
              <a:t>He records and enters the data.</a:t>
            </a:r>
          </a:p>
          <a:p>
            <a:pPr lvl="1"/>
            <a:r>
              <a:rPr lang="en-US" dirty="0" smtClean="0"/>
              <a:t>And he looks at thousands of photos to determine population and mortality.</a:t>
            </a:r>
          </a:p>
          <a:p>
            <a:pPr lvl="1"/>
            <a:r>
              <a:rPr lang="en-US" dirty="0" smtClean="0"/>
              <a:t>He makes sure the feeders are filled.</a:t>
            </a:r>
          </a:p>
          <a:p>
            <a:r>
              <a:rPr lang="en-US" dirty="0" smtClean="0"/>
              <a:t>Wack Ezell, the Faith Ranch manager:</a:t>
            </a:r>
          </a:p>
          <a:p>
            <a:pPr lvl="1"/>
            <a:r>
              <a:rPr lang="en-US" dirty="0" smtClean="0"/>
              <a:t>He keeps the ranch running while research is being conducted.</a:t>
            </a:r>
          </a:p>
          <a:p>
            <a:r>
              <a:rPr lang="en-US" dirty="0" smtClean="0"/>
              <a:t>Charlie DeYoung, Ph.D.:</a:t>
            </a:r>
          </a:p>
          <a:p>
            <a:pPr lvl="1"/>
            <a:r>
              <a:rPr lang="en-US" dirty="0" smtClean="0"/>
              <a:t>His encouragement and support was critical in making the project a reality.</a:t>
            </a:r>
          </a:p>
          <a:p>
            <a:r>
              <a:rPr lang="en-US" dirty="0" smtClean="0"/>
              <a:t>R.J. Hegedus, Stedman West Interests, Inc. IT Manager:</a:t>
            </a:r>
          </a:p>
          <a:p>
            <a:pPr lvl="1"/>
            <a:r>
              <a:rPr lang="en-US" dirty="0" smtClean="0"/>
              <a:t>R.J.’s analysis and sorting of the data in response to my questions made the dataset come alive with meaning.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5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8991600" cy="4724400"/>
          </a:xfrm>
        </p:spPr>
        <p:txBody>
          <a:bodyPr/>
          <a:lstStyle/>
          <a:p>
            <a:r>
              <a:rPr lang="en-US" dirty="0" smtClean="0"/>
              <a:t>Matt and I will present some interesting data today.</a:t>
            </a:r>
          </a:p>
          <a:p>
            <a:r>
              <a:rPr lang="en-US" dirty="0" smtClean="0"/>
              <a:t>But our findings are preliminary because the study will continue.</a:t>
            </a:r>
          </a:p>
          <a:p>
            <a:pPr lvl="1"/>
            <a:r>
              <a:rPr lang="en-US" dirty="0" smtClean="0"/>
              <a:t>The sample sizes will increase.</a:t>
            </a:r>
          </a:p>
          <a:p>
            <a:pPr lvl="1"/>
            <a:r>
              <a:rPr lang="en-US" dirty="0" smtClean="0"/>
              <a:t>The inferences from the data will be more and more valid.</a:t>
            </a:r>
          </a:p>
          <a:p>
            <a:pPr lvl="1"/>
            <a:r>
              <a:rPr lang="en-US" dirty="0" smtClean="0"/>
              <a:t>Surprises will occur.</a:t>
            </a:r>
          </a:p>
          <a:p>
            <a:pPr lvl="1"/>
            <a:r>
              <a:rPr lang="en-US" dirty="0" smtClean="0"/>
              <a:t>And it will explore the unknown world of known age very old bucks in native pasture.</a:t>
            </a:r>
          </a:p>
          <a:p>
            <a:r>
              <a:rPr lang="en-US" dirty="0" smtClean="0"/>
              <a:t>What you see today will continue to evolve.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930275"/>
          </a:xfrm>
        </p:spPr>
        <p:txBody>
          <a:bodyPr/>
          <a:lstStyle/>
          <a:p>
            <a:r>
              <a:rPr lang="en-US" dirty="0" smtClean="0"/>
              <a:t>The Topics 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109474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total pasture cleanout and DMP pens work:  antler sizes in the Treatment (West Yana) v. Control (East Yana).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comparison of antler sizes in an </a:t>
            </a:r>
            <a:r>
              <a:rPr lang="en-US" dirty="0" err="1" smtClean="0"/>
              <a:t>unmanipulated</a:t>
            </a:r>
            <a:r>
              <a:rPr lang="en-US" dirty="0" smtClean="0"/>
              <a:t>, fed pasture (East Yana) with an unfed South Texas deer herd.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Mortality (and its corollary, survival) of bucks on feed at various 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you shoot spikes</a:t>
            </a:r>
            <a:r>
              <a:rPr lang="en-US" dirty="0"/>
              <a:t> </a:t>
            </a:r>
            <a:r>
              <a:rPr lang="en-US" dirty="0" smtClean="0"/>
              <a:t>and can we identify culls at 2 ½, 3 ½, and 4 ½ years old?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physical characteristics of bucks that indicate age on the hoof?   Roman noses?  Stomach girth? Neck size?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not, is there a better way to determine age on the hoof?</a:t>
            </a:r>
          </a:p>
        </p:txBody>
      </p:sp>
    </p:spTree>
    <p:extLst>
      <p:ext uri="{BB962C8B-B14F-4D97-AF65-F5344CB8AC3E}">
        <p14:creationId xmlns:p14="http://schemas.microsoft.com/office/powerpoint/2010/main" val="34147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East-West Project Overview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10210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Two 1,100 acre pastures on the Faith Ranch.</a:t>
            </a:r>
          </a:p>
          <a:p>
            <a:r>
              <a:rPr lang="en-US" dirty="0" smtClean="0"/>
              <a:t>Nutrition held constant across both pastures:</a:t>
            </a:r>
          </a:p>
          <a:p>
            <a:pPr lvl="1"/>
            <a:r>
              <a:rPr lang="en-US" dirty="0" smtClean="0"/>
              <a:t>100 acres per feeder</a:t>
            </a:r>
          </a:p>
          <a:p>
            <a:pPr lvl="1"/>
            <a:r>
              <a:rPr lang="en-US" dirty="0" smtClean="0"/>
              <a:t>Water at every feeder</a:t>
            </a:r>
          </a:p>
          <a:p>
            <a:r>
              <a:rPr lang="en-US" dirty="0" smtClean="0"/>
              <a:t>East Yana (the Control Pasture):</a:t>
            </a:r>
          </a:p>
          <a:p>
            <a:pPr lvl="1"/>
            <a:r>
              <a:rPr lang="en-US" dirty="0" smtClean="0"/>
              <a:t>Fed but no culling or other manipulation</a:t>
            </a:r>
          </a:p>
          <a:p>
            <a:r>
              <a:rPr lang="en-US" dirty="0" smtClean="0"/>
              <a:t>West Yana (the Treatment Pasture):</a:t>
            </a:r>
          </a:p>
          <a:p>
            <a:pPr lvl="1"/>
            <a:r>
              <a:rPr lang="en-US" dirty="0" smtClean="0"/>
              <a:t>TOTAL cleanout of ALL deer</a:t>
            </a:r>
          </a:p>
          <a:p>
            <a:pPr lvl="1"/>
            <a:r>
              <a:rPr lang="en-US" dirty="0" smtClean="0"/>
              <a:t>Repopulated with </a:t>
            </a:r>
            <a:r>
              <a:rPr lang="en-US" u="sng" dirty="0" smtClean="0"/>
              <a:t>Faith</a:t>
            </a:r>
            <a:r>
              <a:rPr lang="en-US" dirty="0" smtClean="0"/>
              <a:t> does and bucks in DMP pens</a:t>
            </a:r>
          </a:p>
        </p:txBody>
      </p:sp>
    </p:spTree>
    <p:extLst>
      <p:ext uri="{BB962C8B-B14F-4D97-AF65-F5344CB8AC3E}">
        <p14:creationId xmlns:p14="http://schemas.microsoft.com/office/powerpoint/2010/main" val="19157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sz="4400" dirty="0"/>
              <a:t>The East-West Yana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066801"/>
            <a:ext cx="6477000" cy="5363465"/>
          </a:xfrm>
        </p:spPr>
      </p:pic>
      <p:sp>
        <p:nvSpPr>
          <p:cNvPr id="5" name="TextBox 4"/>
          <p:cNvSpPr txBox="1"/>
          <p:nvPr/>
        </p:nvSpPr>
        <p:spPr>
          <a:xfrm>
            <a:off x="4800601" y="2453788"/>
            <a:ext cx="1849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West Yana Pasture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1,100 Acres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6106" y="2808691"/>
            <a:ext cx="1788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East Yana Pasture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1,100 Acres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1" y="2095500"/>
            <a:ext cx="2238629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2095500"/>
            <a:ext cx="2362200" cy="95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7981" y="1723714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Protein</a:t>
            </a:r>
          </a:p>
          <a:p>
            <a:r>
              <a:rPr lang="en-US" dirty="0"/>
              <a:t>Feeders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25001" y="2361456"/>
            <a:ext cx="944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</a:t>
            </a:r>
          </a:p>
          <a:p>
            <a:r>
              <a:rPr lang="en-US" dirty="0"/>
              <a:t>Troughs</a:t>
            </a: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8001000" y="2361455"/>
            <a:ext cx="1524000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>
            <a:off x="8631728" y="2684622"/>
            <a:ext cx="893272" cy="591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0924" y="6413609"/>
            <a:ext cx="601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Nutrition held constant across both pastures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9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East-West Project Overview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93726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Study began </a:t>
            </a:r>
            <a:r>
              <a:rPr lang="en-US" smtClean="0"/>
              <a:t>in </a:t>
            </a:r>
            <a:r>
              <a:rPr lang="en-US" smtClean="0"/>
              <a:t>2007; </a:t>
            </a:r>
            <a:r>
              <a:rPr lang="en-US" dirty="0" smtClean="0"/>
              <a:t>oldest bucks are 8 ½ years old.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Annual fawn buck capture to determine age with certainty:</a:t>
            </a:r>
          </a:p>
          <a:p>
            <a:pPr lvl="2"/>
            <a:r>
              <a:rPr lang="en-US" dirty="0" smtClean="0"/>
              <a:t>We tag all DMP bucks fawns in West Yana each year.</a:t>
            </a:r>
          </a:p>
          <a:p>
            <a:pPr lvl="2"/>
            <a:r>
              <a:rPr lang="en-US" dirty="0" smtClean="0"/>
              <a:t>We capture and tag buck fawns in East Yana each year.</a:t>
            </a:r>
          </a:p>
          <a:p>
            <a:pPr lvl="2"/>
            <a:r>
              <a:rPr lang="en-US" dirty="0" smtClean="0"/>
              <a:t>The result is a dataset of KNOWN AGE bucks.</a:t>
            </a:r>
          </a:p>
          <a:p>
            <a:pPr lvl="1"/>
            <a:r>
              <a:rPr lang="en-US" dirty="0" smtClean="0"/>
              <a:t>Annual buck capture:</a:t>
            </a:r>
          </a:p>
          <a:p>
            <a:pPr lvl="2"/>
            <a:r>
              <a:rPr lang="en-US" dirty="0" smtClean="0"/>
              <a:t>We capture ALL tagged bucks we can find with a helicopter in both pastures and record:</a:t>
            </a:r>
          </a:p>
          <a:p>
            <a:pPr lvl="3"/>
            <a:r>
              <a:rPr lang="en-US" dirty="0" smtClean="0"/>
              <a:t>Antler measurements.</a:t>
            </a:r>
          </a:p>
          <a:p>
            <a:pPr lvl="3"/>
            <a:r>
              <a:rPr lang="en-US" dirty="0" smtClean="0"/>
              <a:t>Weight.</a:t>
            </a:r>
          </a:p>
          <a:p>
            <a:pPr lvl="3"/>
            <a:r>
              <a:rPr lang="en-US" dirty="0" smtClean="0"/>
              <a:t>Body characteristics</a:t>
            </a:r>
          </a:p>
          <a:p>
            <a:pPr lvl="1"/>
            <a:r>
              <a:rPr lang="en-US" dirty="0" smtClean="0"/>
              <a:t>We shoot ALL untagged bucks.</a:t>
            </a:r>
          </a:p>
          <a:p>
            <a:pPr lvl="1"/>
            <a:r>
              <a:rPr lang="en-US" dirty="0" smtClean="0"/>
              <a:t>But tagged bucks are data:  they will never get shot.</a:t>
            </a:r>
          </a:p>
        </p:txBody>
      </p:sp>
    </p:spTree>
    <p:extLst>
      <p:ext uri="{BB962C8B-B14F-4D97-AF65-F5344CB8AC3E}">
        <p14:creationId xmlns:p14="http://schemas.microsoft.com/office/powerpoint/2010/main" val="31406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677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Bucks with tags—i.e. data that never gets shot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52" y="3774948"/>
            <a:ext cx="4130040" cy="3098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09" y="1083500"/>
            <a:ext cx="4126992" cy="3097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93" y="1065211"/>
            <a:ext cx="5001951" cy="3859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01" y="3578912"/>
            <a:ext cx="4989942" cy="33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7348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Examples of Untagged Bucks that Escaped Early Harvest: These are not data and they will be shot!!!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" y="1994353"/>
            <a:ext cx="6363044" cy="4873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1303"/>
            <a:ext cx="6351181" cy="489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236517"/>
            <a:ext cx="1016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“Zeus”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3080" y="4490789"/>
            <a:ext cx="1870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“New </a:t>
            </a:r>
            <a:r>
              <a:rPr lang="en-US" sz="2400" dirty="0" err="1" smtClean="0">
                <a:solidFill>
                  <a:srgbClr val="FF0000"/>
                </a:solidFill>
              </a:rPr>
              <a:t>Freakin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Monster”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88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East-West Project Overview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9372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is this growing dataset so special?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of the bucks are known-age bucks captured (and therefore aged) as fawns.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take full antler measurements on each buck.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record and measure variety of physical traits.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Both East and West Yana are high fenced and </a:t>
            </a:r>
            <a:r>
              <a:rPr lang="en-US" dirty="0" err="1" smtClean="0"/>
              <a:t>supplementally</a:t>
            </a:r>
            <a:r>
              <a:rPr lang="en-US" dirty="0" smtClean="0"/>
              <a:t> fed--data that most deer managers find relevant.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study will continue for a long time.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long?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Perhaps until we start seeing most of the older bucks die.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0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Rich Dataset of known age bucks:</a:t>
            </a:r>
            <a:br>
              <a:rPr lang="en-US" dirty="0" smtClean="0"/>
            </a:br>
            <a:r>
              <a:rPr lang="en-US" sz="3100" dirty="0"/>
              <a:t>Questions we will be able to 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9674352" cy="4800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total cleanout and DMP manipulation produce bigger deer?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bell curve of mature antler scores on fed pastures versus unfed pastures?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percent of 170+ bucks (e.g.) should you expect in a fed deer herd?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you harvest spikes?   Or 3-point yearlings?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you harvest 2 ½, 3 ½, and 4 ½ year old bucks?  Which ones?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 what age do deer antlers peak?  5 ½, 6 ½, 7 ½, 8 ½…?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rainfall influence antler size in a fed environment?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antler size always jump from 4 ½ to 5 ½ and can you use this jump as precise determinant of 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super old deer explode in antler size because they stop using energy for breeding?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7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Rich Dataset of known age bucks:</a:t>
            </a:r>
            <a:br>
              <a:rPr lang="en-US" dirty="0" smtClean="0"/>
            </a:br>
            <a:r>
              <a:rPr lang="en-US" sz="3100" dirty="0"/>
              <a:t>Questions we will be able to 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9598152" cy="4724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What </a:t>
            </a:r>
            <a:r>
              <a:rPr lang="en-US" dirty="0"/>
              <a:t>is deer mortality with supplemental feed?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Are there physical features of a deer—a Roman nose or stomach girth, e.g.—that can be used to determine age on the hoof.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Can tracking deer from year to year help a manager determine age?  With what precision?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Can feed consumption be used to determine deer numbers?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Paternity and which bucks breed.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n-US" dirty="0" smtClean="0"/>
              <a:t>Is there evidence of epigenetic change over time:</a:t>
            </a:r>
          </a:p>
          <a:p>
            <a:pPr marL="971550" lvl="1" indent="-514350">
              <a:buFont typeface="+mj-lt"/>
              <a:buAutoNum type="arabicPeriod" startAt="11"/>
            </a:pPr>
            <a:r>
              <a:rPr lang="en-US" dirty="0" smtClean="0"/>
              <a:t>In antler sizes of the </a:t>
            </a:r>
            <a:r>
              <a:rPr lang="en-US" dirty="0" err="1" smtClean="0"/>
              <a:t>unmanipulated</a:t>
            </a:r>
            <a:r>
              <a:rPr lang="en-US" dirty="0" smtClean="0"/>
              <a:t> bucks (East Yana).</a:t>
            </a:r>
          </a:p>
          <a:p>
            <a:pPr marL="971550" lvl="1" indent="-514350">
              <a:buFont typeface="+mj-lt"/>
              <a:buAutoNum type="arabicPeriod" startAt="11"/>
            </a:pPr>
            <a:r>
              <a:rPr lang="en-US" dirty="0" smtClean="0"/>
              <a:t>In the body weight of the West Yana bucks.</a:t>
            </a:r>
          </a:p>
          <a:p>
            <a:pPr marL="514350" indent="-514350">
              <a:buFont typeface="+mj-lt"/>
              <a:buAutoNum type="arabicPeriod" startAt="11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endParaRPr lang="en-US" dirty="0" smtClean="0"/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CC4D5-5D03-4D0C-B4BB-8AC1F52CA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Widescreen</PresentationFormat>
  <Paragraphs>107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East-West Yana Project </vt:lpstr>
      <vt:lpstr>The East-West Project Overview</vt:lpstr>
      <vt:lpstr>The East-West Yana Project</vt:lpstr>
      <vt:lpstr>The East-West Project Overview</vt:lpstr>
      <vt:lpstr>Examples of Bucks with tags—i.e. data that never gets shot</vt:lpstr>
      <vt:lpstr>Examples of Untagged Bucks that Escaped Early Harvest: These are not data and they will be shot!!!</vt:lpstr>
      <vt:lpstr>The East-West Project Overview</vt:lpstr>
      <vt:lpstr>A Rich Dataset of known age bucks: Questions we will be able to  answer</vt:lpstr>
      <vt:lpstr>A Rich Dataset of known age bucks: Questions we will be able to  answer</vt:lpstr>
      <vt:lpstr>A Rich Dataset of known age bucks: Questions we will be able to  answer</vt:lpstr>
      <vt:lpstr>The East-West Yana project: Acknowledgements</vt:lpstr>
      <vt:lpstr>A work in Progress</vt:lpstr>
      <vt:lpstr>The Topics today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2016-03-02T04:23:19Z</dcterms:created>
  <dcterms:modified xsi:type="dcterms:W3CDTF">2016-03-04T05:01:41Z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