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6" r:id="rId3"/>
    <p:sldId id="308" r:id="rId4"/>
    <p:sldId id="266" r:id="rId5"/>
    <p:sldId id="309" r:id="rId6"/>
    <p:sldId id="283" r:id="rId7"/>
    <p:sldId id="281" r:id="rId8"/>
    <p:sldId id="284" r:id="rId9"/>
    <p:sldId id="285" r:id="rId10"/>
    <p:sldId id="310" r:id="rId11"/>
    <p:sldId id="292" r:id="rId12"/>
    <p:sldId id="286" r:id="rId13"/>
    <p:sldId id="290" r:id="rId14"/>
    <p:sldId id="291" r:id="rId15"/>
    <p:sldId id="294" r:id="rId16"/>
    <p:sldId id="301" r:id="rId17"/>
    <p:sldId id="295" r:id="rId18"/>
    <p:sldId id="296" r:id="rId19"/>
    <p:sldId id="311" r:id="rId20"/>
    <p:sldId id="298" r:id="rId21"/>
    <p:sldId id="312" r:id="rId22"/>
    <p:sldId id="299" r:id="rId23"/>
    <p:sldId id="303" r:id="rId24"/>
    <p:sldId id="304" r:id="rId25"/>
    <p:sldId id="305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%20NetW\SWS%20Docs\Faith-Hunting\Deer\DMP\W-E%20Yana%20Buck%20CapData%20Compare\2015-12%20Capture%20Data%20Summary\2015%20E%20%20W%20%20Yana%20Buck%20Comparison%20-%20Updated%20sws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East</a:t>
            </a:r>
            <a:r>
              <a:rPr lang="en-US" sz="1800" b="1" baseline="0"/>
              <a:t> v. West Yana: </a:t>
            </a:r>
          </a:p>
          <a:p>
            <a:pPr>
              <a:defRPr/>
            </a:pPr>
            <a:r>
              <a:rPr lang="en-US" sz="1800" b="1" baseline="0"/>
              <a:t>Average B&amp;C Scores by Age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East Yana Average B&amp;C Score by Age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'!$C$36:$C$43</c:f>
              <c:numCache>
                <c:formatCode>_(* #,##0_);_(* \(#,##0\);_(* "-"??_);_(@_)</c:formatCode>
                <c:ptCount val="8"/>
                <c:pt idx="0">
                  <c:v>47.193069306930695</c:v>
                </c:pt>
                <c:pt idx="1">
                  <c:v>95.878989361702125</c:v>
                </c:pt>
                <c:pt idx="2">
                  <c:v>121.3</c:v>
                </c:pt>
                <c:pt idx="3">
                  <c:v>136.54449152542372</c:v>
                </c:pt>
                <c:pt idx="4">
                  <c:v>152.48780487804879</c:v>
                </c:pt>
                <c:pt idx="5">
                  <c:v>157.34913793103448</c:v>
                </c:pt>
                <c:pt idx="6">
                  <c:v>154.1953125</c:v>
                </c:pt>
                <c:pt idx="7">
                  <c:v>142.0625</c:v>
                </c:pt>
              </c:numCache>
            </c:numRef>
          </c:val>
        </c:ser>
        <c:ser>
          <c:idx val="1"/>
          <c:order val="1"/>
          <c:tx>
            <c:v>West Yana Average B&amp;C Score by Age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'!$G$36:$G$43</c:f>
              <c:numCache>
                <c:formatCode>_(* #,##0_);_(* \(#,##0\);_(* "-"??_);_(@_)</c:formatCode>
                <c:ptCount val="8"/>
                <c:pt idx="0">
                  <c:v>47.505434782608695</c:v>
                </c:pt>
                <c:pt idx="1">
                  <c:v>101.2609649122807</c:v>
                </c:pt>
                <c:pt idx="2">
                  <c:v>131.80312499999999</c:v>
                </c:pt>
                <c:pt idx="3">
                  <c:v>148.0787037037037</c:v>
                </c:pt>
                <c:pt idx="4">
                  <c:v>157.54166666666666</c:v>
                </c:pt>
                <c:pt idx="5">
                  <c:v>164.25543478260869</c:v>
                </c:pt>
                <c:pt idx="6">
                  <c:v>169.49038461538461</c:v>
                </c:pt>
                <c:pt idx="7">
                  <c:v>162.77083333333334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229808"/>
        <c:axId val="178230368"/>
      </c:barChart>
      <c:catAx>
        <c:axId val="17822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0368"/>
        <c:crosses val="autoZero"/>
        <c:auto val="1"/>
        <c:lblAlgn val="ctr"/>
        <c:lblOffset val="100"/>
        <c:noMultiLvlLbl val="0"/>
      </c:catAx>
      <c:valAx>
        <c:axId val="17823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B&amp;C Score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2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60000"/>
            <a:lumOff val="40000"/>
          </a:schemeClr>
        </a:gs>
        <a:gs pos="80000">
          <a:schemeClr val="accent2">
            <a:lumMod val="40000"/>
            <a:lumOff val="60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East</a:t>
            </a:r>
            <a:r>
              <a:rPr lang="en-US" sz="1600" baseline="0" dirty="0"/>
              <a:t> </a:t>
            </a:r>
            <a:r>
              <a:rPr lang="en-US" sz="1600" baseline="0" dirty="0" smtClean="0"/>
              <a:t>Yana Average B&amp;C Score of 5.5+ Bucks = 153.6 </a:t>
            </a:r>
            <a:r>
              <a:rPr lang="en-US" sz="1600" baseline="0" dirty="0"/>
              <a:t>(</a:t>
            </a:r>
            <a:r>
              <a:rPr lang="en-US" sz="1600" baseline="0" dirty="0" smtClean="0"/>
              <a:t>n=93)</a:t>
            </a:r>
            <a:endParaRPr lang="en-US" sz="1600" baseline="0" dirty="0"/>
          </a:p>
        </c:rich>
      </c:tx>
      <c:layout>
        <c:manualLayout>
          <c:xMode val="edge"/>
          <c:yMode val="edge"/>
          <c:x val="0.24089662719853164"/>
          <c:y val="5.603961429864608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0"/>
          <c:order val="0"/>
          <c:tx>
            <c:v>East Yana Percent of 5.5+ Buck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'!$AC$15:$AC$27</c:f>
              <c:numCache>
                <c:formatCode>0%</c:formatCode>
                <c:ptCount val="13"/>
                <c:pt idx="0">
                  <c:v>1.0869565217391304E-2</c:v>
                </c:pt>
                <c:pt idx="1">
                  <c:v>0</c:v>
                </c:pt>
                <c:pt idx="2">
                  <c:v>0.11956521739130435</c:v>
                </c:pt>
                <c:pt idx="3">
                  <c:v>9.7826086956521743E-2</c:v>
                </c:pt>
                <c:pt idx="4">
                  <c:v>0.2608695652173913</c:v>
                </c:pt>
                <c:pt idx="5">
                  <c:v>0.18478260869565216</c:v>
                </c:pt>
                <c:pt idx="6">
                  <c:v>7.6086956521739135E-2</c:v>
                </c:pt>
                <c:pt idx="7">
                  <c:v>0.13043478260869565</c:v>
                </c:pt>
                <c:pt idx="8">
                  <c:v>7.6086956521739135E-2</c:v>
                </c:pt>
                <c:pt idx="9">
                  <c:v>1.0869565217391304E-2</c:v>
                </c:pt>
                <c:pt idx="10">
                  <c:v>1.0869565217391304E-2</c:v>
                </c:pt>
                <c:pt idx="11">
                  <c:v>1.0869565217391304E-2</c:v>
                </c:pt>
                <c:pt idx="12">
                  <c:v>1.0869565217391304E-2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762416"/>
        <c:axId val="179762976"/>
      </c:barChart>
      <c:catAx>
        <c:axId val="17976241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9762976"/>
        <c:crosses val="autoZero"/>
        <c:auto val="1"/>
        <c:lblAlgn val="ctr"/>
        <c:lblOffset val="100"/>
        <c:noMultiLvlLbl val="0"/>
      </c:catAx>
      <c:valAx>
        <c:axId val="1797629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7624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600" dirty="0"/>
              <a:t>West</a:t>
            </a:r>
            <a:r>
              <a:rPr lang="en-US" sz="1600" baseline="0" dirty="0"/>
              <a:t> Yana Average B&amp;C Score of 5.5+ Bucks = 162.1 (n=75)</a:t>
            </a:r>
          </a:p>
        </c:rich>
      </c:tx>
      <c:layout>
        <c:manualLayout>
          <c:xMode val="edge"/>
          <c:yMode val="edge"/>
          <c:x val="0.17436800087489063"/>
          <c:y val="1.87640181340968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1"/>
          <c:order val="0"/>
          <c:tx>
            <c:v>West Yana Percent of 5.5+ Bucks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'Bell Curves by Age '!$AG$15:$AG$27</c:f>
              <c:numCache>
                <c:formatCode>0%</c:formatCode>
                <c:ptCount val="13"/>
                <c:pt idx="0">
                  <c:v>0</c:v>
                </c:pt>
                <c:pt idx="1">
                  <c:v>1.3333333333333334E-2</c:v>
                </c:pt>
                <c:pt idx="2">
                  <c:v>5.3333333333333337E-2</c:v>
                </c:pt>
                <c:pt idx="3">
                  <c:v>0.13333333333333333</c:v>
                </c:pt>
                <c:pt idx="4">
                  <c:v>0.16</c:v>
                </c:pt>
                <c:pt idx="5">
                  <c:v>0.10666666666666667</c:v>
                </c:pt>
                <c:pt idx="6">
                  <c:v>0.13333333333333333</c:v>
                </c:pt>
                <c:pt idx="7">
                  <c:v>0.18666666666666668</c:v>
                </c:pt>
                <c:pt idx="8">
                  <c:v>0.12</c:v>
                </c:pt>
                <c:pt idx="9">
                  <c:v>5.3333333333333337E-2</c:v>
                </c:pt>
                <c:pt idx="10">
                  <c:v>2.6666666666666668E-2</c:v>
                </c:pt>
                <c:pt idx="11">
                  <c:v>1.3333333333333334E-2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786352"/>
        <c:axId val="179786912"/>
      </c:barChart>
      <c:catAx>
        <c:axId val="1797863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9786912"/>
        <c:crosses val="autoZero"/>
        <c:auto val="1"/>
        <c:lblAlgn val="ctr"/>
        <c:lblOffset val="100"/>
        <c:noMultiLvlLbl val="0"/>
      </c:catAx>
      <c:valAx>
        <c:axId val="179786912"/>
        <c:scaling>
          <c:orientation val="minMax"/>
          <c:max val="0.3000000000000000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7863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aseline="0" dirty="0" smtClean="0"/>
              <a:t>Antler Distribution in South Texas on Unfed Pastures</a:t>
            </a:r>
          </a:p>
          <a:p>
            <a:pPr>
              <a:defRPr/>
            </a:pPr>
            <a:r>
              <a:rPr lang="en-US" sz="1800" baseline="0" dirty="0" smtClean="0"/>
              <a:t>Average = 130 B&amp;C</a:t>
            </a:r>
            <a:endParaRPr lang="en-US" sz="1800" baseline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Probability of Mature Bucks in Each Class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'36 Bucks-Part I'!$M$7:$M$20</c:f>
              <c:strCache>
                <c:ptCount val="14"/>
                <c:pt idx="0">
                  <c:v>70</c:v>
                </c:pt>
                <c:pt idx="1">
                  <c:v>80</c:v>
                </c:pt>
                <c:pt idx="2">
                  <c:v>90</c:v>
                </c:pt>
                <c:pt idx="3">
                  <c:v>100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  <c:pt idx="7">
                  <c:v>140</c:v>
                </c:pt>
                <c:pt idx="8">
                  <c:v>150</c:v>
                </c:pt>
                <c:pt idx="9">
                  <c:v>160</c:v>
                </c:pt>
                <c:pt idx="10">
                  <c:v>170</c:v>
                </c:pt>
                <c:pt idx="11">
                  <c:v>180</c:v>
                </c:pt>
                <c:pt idx="12">
                  <c:v>190</c:v>
                </c:pt>
                <c:pt idx="13">
                  <c:v>200+</c:v>
                </c:pt>
              </c:strCache>
            </c:strRef>
          </c:cat>
          <c:val>
            <c:numRef>
              <c:f>'36 Bucks-Part I'!$O$7:$O$20</c:f>
              <c:numCache>
                <c:formatCode>0.0%</c:formatCode>
                <c:ptCount val="14"/>
                <c:pt idx="0">
                  <c:v>1.2672503993418583E-3</c:v>
                </c:pt>
                <c:pt idx="1">
                  <c:v>6.3485689573119213E-3</c:v>
                </c:pt>
                <c:pt idx="2">
                  <c:v>2.3522355890085913E-2</c:v>
                </c:pt>
                <c:pt idx="3">
                  <c:v>6.447595519127805E-2</c:v>
                </c:pt>
                <c:pt idx="4">
                  <c:v>0.13077499755901498</c:v>
                </c:pt>
                <c:pt idx="5">
                  <c:v>0.19630585341250992</c:v>
                </c:pt>
                <c:pt idx="6">
                  <c:v>0.21810501339235375</c:v>
                </c:pt>
                <c:pt idx="7">
                  <c:v>0.1793630648569052</c:v>
                </c:pt>
                <c:pt idx="8">
                  <c:v>0.10917288483271721</c:v>
                </c:pt>
                <c:pt idx="9">
                  <c:v>4.9176727815419964E-2</c:v>
                </c:pt>
                <c:pt idx="10">
                  <c:v>1.6390328123283657E-2</c:v>
                </c:pt>
                <c:pt idx="11">
                  <c:v>4.0410450860394916E-3</c:v>
                </c:pt>
                <c:pt idx="12">
                  <c:v>7.368031449297974E-4</c:v>
                </c:pt>
                <c:pt idx="13">
                  <c:v>1.0997822543368064E-4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455696"/>
        <c:axId val="250456256"/>
      </c:barChart>
      <c:catAx>
        <c:axId val="25045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0456256"/>
        <c:crosses val="autoZero"/>
        <c:auto val="1"/>
        <c:lblAlgn val="ctr"/>
        <c:lblOffset val="100"/>
        <c:noMultiLvlLbl val="0"/>
      </c:catAx>
      <c:valAx>
        <c:axId val="2504562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0455696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East</a:t>
            </a:r>
            <a:r>
              <a:rPr lang="en-US" sz="1800" baseline="0" dirty="0"/>
              <a:t> Yana Average B&amp;C Score of  5.5+ Bucks = 153.6 (n=93)</a:t>
            </a:r>
          </a:p>
        </c:rich>
      </c:tx>
      <c:layout>
        <c:manualLayout>
          <c:xMode val="edge"/>
          <c:yMode val="edge"/>
          <c:x val="0.21372019122609673"/>
          <c:y val="4.0486931321084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0"/>
          <c:order val="0"/>
          <c:tx>
            <c:v>East Yana Percent of 5.5+ Buck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'!$AC$15:$AC$27</c:f>
              <c:numCache>
                <c:formatCode>0%</c:formatCode>
                <c:ptCount val="13"/>
                <c:pt idx="0">
                  <c:v>1.0869565217391304E-2</c:v>
                </c:pt>
                <c:pt idx="1">
                  <c:v>0</c:v>
                </c:pt>
                <c:pt idx="2">
                  <c:v>0.11956521739130435</c:v>
                </c:pt>
                <c:pt idx="3">
                  <c:v>9.7826086956521743E-2</c:v>
                </c:pt>
                <c:pt idx="4">
                  <c:v>0.2608695652173913</c:v>
                </c:pt>
                <c:pt idx="5">
                  <c:v>0.18478260869565216</c:v>
                </c:pt>
                <c:pt idx="6">
                  <c:v>7.6086956521739135E-2</c:v>
                </c:pt>
                <c:pt idx="7">
                  <c:v>0.13043478260869565</c:v>
                </c:pt>
                <c:pt idx="8">
                  <c:v>7.6086956521739135E-2</c:v>
                </c:pt>
                <c:pt idx="9">
                  <c:v>1.0869565217391304E-2</c:v>
                </c:pt>
                <c:pt idx="10">
                  <c:v>1.0869565217391304E-2</c:v>
                </c:pt>
                <c:pt idx="11">
                  <c:v>1.0869565217391304E-2</c:v>
                </c:pt>
                <c:pt idx="12">
                  <c:v>1.0869565217391304E-2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789152"/>
        <c:axId val="179789712"/>
      </c:barChart>
      <c:catAx>
        <c:axId val="1797891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9789712"/>
        <c:crosses val="autoZero"/>
        <c:auto val="1"/>
        <c:lblAlgn val="ctr"/>
        <c:lblOffset val="100"/>
        <c:noMultiLvlLbl val="0"/>
      </c:catAx>
      <c:valAx>
        <c:axId val="179789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7891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/>
              <a:t>South Texas Unfed</a:t>
            </a:r>
            <a:r>
              <a:rPr lang="en-US" sz="1800" baseline="0"/>
              <a:t> (Average Year) B&amp;C Score = 130</a:t>
            </a:r>
          </a:p>
        </c:rich>
      </c:tx>
      <c:layout>
        <c:manualLayout>
          <c:xMode val="edge"/>
          <c:yMode val="edge"/>
          <c:x val="0.24185179977502808"/>
          <c:y val="4.62939007624047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0"/>
          <c:order val="0"/>
          <c:tx>
            <c:v>South Texas Average Year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'!$AK$15:$AK$27</c:f>
              <c:numCache>
                <c:formatCode>0.00%</c:formatCode>
                <c:ptCount val="13"/>
                <c:pt idx="0">
                  <c:v>0.14499999999999999</c:v>
                </c:pt>
                <c:pt idx="1">
                  <c:v>0.20499999999999999</c:v>
                </c:pt>
                <c:pt idx="2">
                  <c:v>0.215</c:v>
                </c:pt>
                <c:pt idx="3">
                  <c:v>0.16600000000000001</c:v>
                </c:pt>
                <c:pt idx="4">
                  <c:v>9.5000000000000001E-2</c:v>
                </c:pt>
                <c:pt idx="5">
                  <c:v>0.04</c:v>
                </c:pt>
                <c:pt idx="6">
                  <c:v>1.2999999999999999E-2</c:v>
                </c:pt>
                <c:pt idx="7">
                  <c:v>3.0000000000000001E-3</c:v>
                </c:pt>
                <c:pt idx="8">
                  <c:v>1E-3</c:v>
                </c:pt>
                <c:pt idx="9">
                  <c:v>8.9999999999999993E-3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791952"/>
        <c:axId val="179863856"/>
      </c:barChart>
      <c:catAx>
        <c:axId val="1797919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9863856"/>
        <c:crosses val="autoZero"/>
        <c:auto val="1"/>
        <c:lblAlgn val="ctr"/>
        <c:lblOffset val="100"/>
        <c:noMultiLvlLbl val="0"/>
      </c:catAx>
      <c:valAx>
        <c:axId val="179863856"/>
        <c:scaling>
          <c:orientation val="minMax"/>
          <c:max val="0.30000000000000004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797919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East v. West Yana: </a:t>
            </a:r>
          </a:p>
          <a:p>
            <a:pPr>
              <a:defRPr/>
            </a:pPr>
            <a:r>
              <a:rPr lang="en-US" sz="1800" dirty="0"/>
              <a:t>Average Total Points by Age</a:t>
            </a:r>
          </a:p>
        </c:rich>
      </c:tx>
      <c:layout>
        <c:manualLayout>
          <c:xMode val="edge"/>
          <c:yMode val="edge"/>
          <c:x val="0.19313095238095238"/>
          <c:y val="1.7279351524791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East Yana Average Total Points by Age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'!$D$36:$D$43</c:f>
              <c:numCache>
                <c:formatCode>_(* #,##0.0_);_(* \(#,##0.0\);_(* "-"??_);_(@_)</c:formatCode>
                <c:ptCount val="8"/>
                <c:pt idx="0">
                  <c:v>4.5049504950495045</c:v>
                </c:pt>
                <c:pt idx="1">
                  <c:v>8.2659574468085104</c:v>
                </c:pt>
                <c:pt idx="2">
                  <c:v>9.3230769230769237</c:v>
                </c:pt>
                <c:pt idx="3">
                  <c:v>10</c:v>
                </c:pt>
                <c:pt idx="4">
                  <c:v>10.731707317073171</c:v>
                </c:pt>
                <c:pt idx="5">
                  <c:v>10.966666666666667</c:v>
                </c:pt>
                <c:pt idx="6">
                  <c:v>10.125</c:v>
                </c:pt>
                <c:pt idx="7">
                  <c:v>10.333333333333334</c:v>
                </c:pt>
              </c:numCache>
            </c:numRef>
          </c:val>
        </c:ser>
        <c:ser>
          <c:idx val="1"/>
          <c:order val="1"/>
          <c:tx>
            <c:v>West Yana Average Total Points by Age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'!$H$36:$H$43</c:f>
              <c:numCache>
                <c:formatCode>_(* #,##0.0_);_(* \(#,##0.0\);_(* "-"??_);_(@_)</c:formatCode>
                <c:ptCount val="8"/>
                <c:pt idx="0">
                  <c:v>4.5579710144927539</c:v>
                </c:pt>
                <c:pt idx="1">
                  <c:v>8.7105263157894743</c:v>
                </c:pt>
                <c:pt idx="2">
                  <c:v>10.1875</c:v>
                </c:pt>
                <c:pt idx="3">
                  <c:v>11.314814814814815</c:v>
                </c:pt>
                <c:pt idx="4">
                  <c:v>12</c:v>
                </c:pt>
                <c:pt idx="5">
                  <c:v>12.913043478260869</c:v>
                </c:pt>
                <c:pt idx="6">
                  <c:v>12.615384615384615</c:v>
                </c:pt>
                <c:pt idx="7">
                  <c:v>13.166666666666666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234288"/>
        <c:axId val="178234848"/>
      </c:barChart>
      <c:catAx>
        <c:axId val="178234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4848"/>
        <c:crosses val="autoZero"/>
        <c:auto val="1"/>
        <c:lblAlgn val="ctr"/>
        <c:lblOffset val="100"/>
        <c:noMultiLvlLbl val="0"/>
      </c:catAx>
      <c:valAx>
        <c:axId val="1782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Total Points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3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60000"/>
            <a:lumOff val="40000"/>
          </a:schemeClr>
        </a:gs>
        <a:gs pos="80000">
          <a:schemeClr val="accent2">
            <a:lumMod val="40000"/>
            <a:lumOff val="60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East v. West Yana: </a:t>
            </a:r>
          </a:p>
          <a:p>
            <a:pPr>
              <a:defRPr/>
            </a:pPr>
            <a:r>
              <a:rPr lang="en-US"/>
              <a:t>Average Total Mass by 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East Yana Average Total Mass by Age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'!$E$36:$E$43</c:f>
              <c:numCache>
                <c:formatCode>_(* #,##0.0_);_(* \(#,##0.0\);_(* "-"??_);_(@_)</c:formatCode>
                <c:ptCount val="8"/>
                <c:pt idx="0">
                  <c:v>14.877475247524753</c:v>
                </c:pt>
                <c:pt idx="1">
                  <c:v>21.791223404255319</c:v>
                </c:pt>
                <c:pt idx="2">
                  <c:v>25.925000000000001</c:v>
                </c:pt>
                <c:pt idx="3">
                  <c:v>28.360169491525422</c:v>
                </c:pt>
                <c:pt idx="4">
                  <c:v>31.140243902439025</c:v>
                </c:pt>
                <c:pt idx="5">
                  <c:v>31.525862068965516</c:v>
                </c:pt>
                <c:pt idx="6">
                  <c:v>31.3984375</c:v>
                </c:pt>
                <c:pt idx="7">
                  <c:v>29.145833333333332</c:v>
                </c:pt>
              </c:numCache>
            </c:numRef>
          </c:val>
        </c:ser>
        <c:ser>
          <c:idx val="1"/>
          <c:order val="1"/>
          <c:tx>
            <c:v>West Yana Average Total Mass by Age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'!$I$36:$I$43</c:f>
              <c:numCache>
                <c:formatCode>_(* #,##0.0_);_(* \(#,##0.0\);_(* "-"??_);_(@_)</c:formatCode>
                <c:ptCount val="8"/>
                <c:pt idx="0">
                  <c:v>14.742753623188406</c:v>
                </c:pt>
                <c:pt idx="1">
                  <c:v>22.42982456140351</c:v>
                </c:pt>
                <c:pt idx="2">
                  <c:v>27.254687499999999</c:v>
                </c:pt>
                <c:pt idx="3">
                  <c:v>30.430555555555557</c:v>
                </c:pt>
                <c:pt idx="4">
                  <c:v>32.231060606060609</c:v>
                </c:pt>
                <c:pt idx="5">
                  <c:v>32.505434782608695</c:v>
                </c:pt>
                <c:pt idx="6">
                  <c:v>33.07692307692308</c:v>
                </c:pt>
                <c:pt idx="7">
                  <c:v>33.0625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74512"/>
        <c:axId val="178875072"/>
      </c:barChart>
      <c:catAx>
        <c:axId val="178874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75072"/>
        <c:crosses val="autoZero"/>
        <c:auto val="1"/>
        <c:lblAlgn val="ctr"/>
        <c:lblOffset val="100"/>
        <c:noMultiLvlLbl val="0"/>
      </c:catAx>
      <c:valAx>
        <c:axId val="17887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Mass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7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60000"/>
            <a:lumOff val="40000"/>
          </a:schemeClr>
        </a:gs>
        <a:gs pos="80000">
          <a:schemeClr val="accent2">
            <a:lumMod val="40000"/>
            <a:lumOff val="60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East</a:t>
            </a:r>
            <a:r>
              <a:rPr lang="en-US" sz="1800" b="1" baseline="0"/>
              <a:t> v. West Yana: </a:t>
            </a:r>
          </a:p>
          <a:p>
            <a:pPr>
              <a:defRPr/>
            </a:pPr>
            <a:r>
              <a:rPr lang="en-US" sz="1800" b="1" baseline="0"/>
              <a:t>Average Live Weight by Age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East Yana Average Live Weight by Age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'!$F$36:$F$43</c:f>
              <c:numCache>
                <c:formatCode>_(* #,##0_);_(* \(#,##0\);_(* "-"??_);_(@_)</c:formatCode>
                <c:ptCount val="8"/>
                <c:pt idx="0">
                  <c:v>117.25742574257426</c:v>
                </c:pt>
                <c:pt idx="1">
                  <c:v>153.13978494623655</c:v>
                </c:pt>
                <c:pt idx="2">
                  <c:v>177.2</c:v>
                </c:pt>
                <c:pt idx="3">
                  <c:v>195.76271186440678</c:v>
                </c:pt>
                <c:pt idx="4">
                  <c:v>211.2439024390244</c:v>
                </c:pt>
                <c:pt idx="5">
                  <c:v>213.83333333333334</c:v>
                </c:pt>
                <c:pt idx="6">
                  <c:v>217.86666666666667</c:v>
                </c:pt>
                <c:pt idx="7">
                  <c:v>205.6</c:v>
                </c:pt>
              </c:numCache>
            </c:numRef>
          </c:val>
        </c:ser>
        <c:ser>
          <c:idx val="1"/>
          <c:order val="1"/>
          <c:tx>
            <c:v>West Yana Average Live Weight by Age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'!$J$36:$J$43</c:f>
              <c:numCache>
                <c:formatCode>_(* #,##0_);_(* \(#,##0\);_(* "-"??_);_(@_)</c:formatCode>
                <c:ptCount val="8"/>
                <c:pt idx="0">
                  <c:v>110.24817518248175</c:v>
                </c:pt>
                <c:pt idx="1">
                  <c:v>146.48695652173913</c:v>
                </c:pt>
                <c:pt idx="2">
                  <c:v>169.37974683544303</c:v>
                </c:pt>
                <c:pt idx="3">
                  <c:v>186.66666666666666</c:v>
                </c:pt>
                <c:pt idx="4">
                  <c:v>198.12121212121212</c:v>
                </c:pt>
                <c:pt idx="5">
                  <c:v>197.18181818181819</c:v>
                </c:pt>
                <c:pt idx="6">
                  <c:v>199.61538461538461</c:v>
                </c:pt>
                <c:pt idx="7">
                  <c:v>187.33333333333334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877872"/>
        <c:axId val="178878432"/>
      </c:barChart>
      <c:catAx>
        <c:axId val="17887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78432"/>
        <c:crosses val="autoZero"/>
        <c:auto val="1"/>
        <c:lblAlgn val="ctr"/>
        <c:lblOffset val="100"/>
        <c:noMultiLvlLbl val="0"/>
      </c:catAx>
      <c:valAx>
        <c:axId val="1788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Live Weight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7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60000"/>
            <a:lumOff val="40000"/>
          </a:schemeClr>
        </a:gs>
        <a:gs pos="80000">
          <a:schemeClr val="accent2">
            <a:lumMod val="40000"/>
            <a:lumOff val="60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East</a:t>
            </a:r>
            <a:r>
              <a:rPr lang="en-US" sz="1800" b="1" baseline="0"/>
              <a:t> v. West Yana: </a:t>
            </a:r>
          </a:p>
          <a:p>
            <a:pPr>
              <a:defRPr/>
            </a:pPr>
            <a:r>
              <a:rPr lang="en-US" sz="1800" b="1" baseline="0"/>
              <a:t>Average Live Weight by Age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East Yana Average Live Weight by Age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'!$F$36:$F$43</c:f>
              <c:numCache>
                <c:formatCode>_(* #,##0_);_(* \(#,##0\);_(* "-"??_);_(@_)</c:formatCode>
                <c:ptCount val="8"/>
                <c:pt idx="0">
                  <c:v>117.25742574257426</c:v>
                </c:pt>
                <c:pt idx="1">
                  <c:v>153.13978494623655</c:v>
                </c:pt>
                <c:pt idx="2">
                  <c:v>177.2</c:v>
                </c:pt>
                <c:pt idx="3">
                  <c:v>195.76271186440678</c:v>
                </c:pt>
                <c:pt idx="4">
                  <c:v>211.2439024390244</c:v>
                </c:pt>
                <c:pt idx="5">
                  <c:v>213.83333333333334</c:v>
                </c:pt>
                <c:pt idx="6">
                  <c:v>217.86666666666667</c:v>
                </c:pt>
                <c:pt idx="7">
                  <c:v>205.6</c:v>
                </c:pt>
              </c:numCache>
            </c:numRef>
          </c:val>
        </c:ser>
        <c:ser>
          <c:idx val="1"/>
          <c:order val="1"/>
          <c:tx>
            <c:v>West Yana Average Live Weight by Age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'[2015 E  W  Yana Buck Comparison - Updated sws graphs.xlsx]Bell Curves by Age '!$B$36:$B$43</c:f>
              <c:numCache>
                <c:formatCode>General</c:formatCode>
                <c:ptCount val="8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6.5</c:v>
                </c:pt>
                <c:pt idx="6">
                  <c:v>7.5</c:v>
                </c:pt>
                <c:pt idx="7">
                  <c:v>8.5</c:v>
                </c:pt>
              </c:numCache>
            </c:numRef>
          </c:cat>
          <c:val>
            <c:numRef>
              <c:f>'[2015 E  W  Yana Buck Comparison - Updated sws graphs.xlsx]Bell Curves by Age '!$J$36:$J$43</c:f>
              <c:numCache>
                <c:formatCode>_(* #,##0_);_(* \(#,##0\);_(* "-"??_);_(@_)</c:formatCode>
                <c:ptCount val="8"/>
                <c:pt idx="0">
                  <c:v>110.24817518248175</c:v>
                </c:pt>
                <c:pt idx="1">
                  <c:v>146.48695652173913</c:v>
                </c:pt>
                <c:pt idx="2">
                  <c:v>169.37974683544303</c:v>
                </c:pt>
                <c:pt idx="3">
                  <c:v>186.66666666666666</c:v>
                </c:pt>
                <c:pt idx="4">
                  <c:v>198.12121212121212</c:v>
                </c:pt>
                <c:pt idx="5">
                  <c:v>197.18181818181819</c:v>
                </c:pt>
                <c:pt idx="6">
                  <c:v>199.61538461538461</c:v>
                </c:pt>
                <c:pt idx="7">
                  <c:v>187.33333333333334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012880"/>
        <c:axId val="179013440"/>
      </c:barChart>
      <c:catAx>
        <c:axId val="17901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13440"/>
        <c:crosses val="autoZero"/>
        <c:auto val="1"/>
        <c:lblAlgn val="ctr"/>
        <c:lblOffset val="100"/>
        <c:noMultiLvlLbl val="0"/>
      </c:catAx>
      <c:valAx>
        <c:axId val="1790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Live Weight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1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60000"/>
            <a:lumOff val="40000"/>
          </a:schemeClr>
        </a:gs>
        <a:gs pos="80000">
          <a:schemeClr val="accent2">
            <a:lumMod val="40000"/>
            <a:lumOff val="60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East</a:t>
            </a:r>
            <a:r>
              <a:rPr lang="en-US" sz="2000" baseline="0" dirty="0"/>
              <a:t> </a:t>
            </a:r>
            <a:r>
              <a:rPr lang="en-US" sz="2000" baseline="0" dirty="0" smtClean="0"/>
              <a:t>Yana Average B&amp;C Score of 5.5+ Bucks = 153.6 </a:t>
            </a:r>
            <a:r>
              <a:rPr lang="en-US" sz="2000" baseline="0" dirty="0"/>
              <a:t>(</a:t>
            </a:r>
            <a:r>
              <a:rPr lang="en-US" sz="2000" baseline="0" dirty="0" smtClean="0"/>
              <a:t>n=93)</a:t>
            </a:r>
            <a:endParaRPr lang="en-US" sz="2000" baseline="0" dirty="0"/>
          </a:p>
        </c:rich>
      </c:tx>
      <c:layout>
        <c:manualLayout>
          <c:xMode val="edge"/>
          <c:yMode val="edge"/>
          <c:x val="0.16867443132108489"/>
          <c:y val="3.0282789059338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0"/>
          <c:order val="0"/>
          <c:tx>
            <c:v>East Yana Percent of 5.5+ Buck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'!$AC$15:$AC$27</c:f>
              <c:numCache>
                <c:formatCode>0%</c:formatCode>
                <c:ptCount val="13"/>
                <c:pt idx="0">
                  <c:v>1.0869565217391304E-2</c:v>
                </c:pt>
                <c:pt idx="1">
                  <c:v>0</c:v>
                </c:pt>
                <c:pt idx="2">
                  <c:v>0.11956521739130435</c:v>
                </c:pt>
                <c:pt idx="3">
                  <c:v>9.7826086956521743E-2</c:v>
                </c:pt>
                <c:pt idx="4">
                  <c:v>0.2608695652173913</c:v>
                </c:pt>
                <c:pt idx="5">
                  <c:v>0.18478260869565216</c:v>
                </c:pt>
                <c:pt idx="6">
                  <c:v>7.6086956521739135E-2</c:v>
                </c:pt>
                <c:pt idx="7">
                  <c:v>0.13043478260869565</c:v>
                </c:pt>
                <c:pt idx="8">
                  <c:v>7.6086956521739135E-2</c:v>
                </c:pt>
                <c:pt idx="9">
                  <c:v>1.0869565217391304E-2</c:v>
                </c:pt>
                <c:pt idx="10">
                  <c:v>1.0869565217391304E-2</c:v>
                </c:pt>
                <c:pt idx="11">
                  <c:v>1.0869565217391304E-2</c:v>
                </c:pt>
                <c:pt idx="12">
                  <c:v>1.0869565217391304E-2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015680"/>
        <c:axId val="179016240"/>
      </c:barChart>
      <c:catAx>
        <c:axId val="17901568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9016240"/>
        <c:crosses val="autoZero"/>
        <c:auto val="1"/>
        <c:lblAlgn val="ctr"/>
        <c:lblOffset val="100"/>
        <c:noMultiLvlLbl val="0"/>
      </c:catAx>
      <c:valAx>
        <c:axId val="1790162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01568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West Yana Average B&amp;C Score of 5.5+ Bucks = 162.1 (n=75)</a:t>
            </a:r>
          </a:p>
        </c:rich>
      </c:tx>
      <c:layout>
        <c:manualLayout>
          <c:xMode val="edge"/>
          <c:yMode val="edge"/>
          <c:x val="0.18101748522441888"/>
          <c:y val="3.00038871028588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1"/>
          <c:order val="0"/>
          <c:tx>
            <c:v>West Yana Percent of 5.5+ Bucks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'!$AG$15:$AG$27</c:f>
              <c:numCache>
                <c:formatCode>0%</c:formatCode>
                <c:ptCount val="13"/>
                <c:pt idx="0">
                  <c:v>0</c:v>
                </c:pt>
                <c:pt idx="1">
                  <c:v>1.3333333333333334E-2</c:v>
                </c:pt>
                <c:pt idx="2">
                  <c:v>5.3333333333333337E-2</c:v>
                </c:pt>
                <c:pt idx="3">
                  <c:v>0.13333333333333333</c:v>
                </c:pt>
                <c:pt idx="4">
                  <c:v>0.16</c:v>
                </c:pt>
                <c:pt idx="5">
                  <c:v>0.10666666666666667</c:v>
                </c:pt>
                <c:pt idx="6">
                  <c:v>0.13333333333333333</c:v>
                </c:pt>
                <c:pt idx="7">
                  <c:v>0.18666666666666668</c:v>
                </c:pt>
                <c:pt idx="8">
                  <c:v>0.12</c:v>
                </c:pt>
                <c:pt idx="9">
                  <c:v>5.3333333333333337E-2</c:v>
                </c:pt>
                <c:pt idx="10">
                  <c:v>2.6666666666666668E-2</c:v>
                </c:pt>
                <c:pt idx="11">
                  <c:v>1.3333333333333334E-2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018480"/>
        <c:axId val="179019040"/>
      </c:barChart>
      <c:catAx>
        <c:axId val="17901848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crossAx val="179019040"/>
        <c:crosses val="autoZero"/>
        <c:auto val="1"/>
        <c:lblAlgn val="ctr"/>
        <c:lblOffset val="100"/>
        <c:noMultiLvlLbl val="0"/>
      </c:catAx>
      <c:valAx>
        <c:axId val="1790190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01848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lumMod val="65000"/>
      </a:schemeClr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East</a:t>
            </a:r>
            <a:r>
              <a:rPr lang="en-US" sz="1800" baseline="0" dirty="0"/>
              <a:t> </a:t>
            </a:r>
            <a:r>
              <a:rPr lang="en-US" sz="1800" baseline="0" dirty="0" smtClean="0"/>
              <a:t>Yana Average B&amp;C Score of 5.5+ Bucks = 153.6 </a:t>
            </a:r>
            <a:r>
              <a:rPr lang="en-US" sz="1800" baseline="0" dirty="0"/>
              <a:t>(</a:t>
            </a:r>
            <a:r>
              <a:rPr lang="en-US" sz="1800" baseline="0" dirty="0" smtClean="0"/>
              <a:t>n=93)</a:t>
            </a:r>
            <a:endParaRPr lang="en-US" sz="1800" baseline="0" dirty="0"/>
          </a:p>
        </c:rich>
      </c:tx>
      <c:layout>
        <c:manualLayout>
          <c:xMode val="edge"/>
          <c:yMode val="edge"/>
          <c:x val="0.24089662719853164"/>
          <c:y val="5.603961429864608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0"/>
          <c:order val="0"/>
          <c:tx>
            <c:v>East Yana Percent of 5.5+ Buck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'!$AC$15:$AC$27</c:f>
              <c:numCache>
                <c:formatCode>0%</c:formatCode>
                <c:ptCount val="13"/>
                <c:pt idx="0">
                  <c:v>1.0869565217391304E-2</c:v>
                </c:pt>
                <c:pt idx="1">
                  <c:v>0</c:v>
                </c:pt>
                <c:pt idx="2">
                  <c:v>0.11956521739130435</c:v>
                </c:pt>
                <c:pt idx="3">
                  <c:v>9.7826086956521743E-2</c:v>
                </c:pt>
                <c:pt idx="4">
                  <c:v>0.2608695652173913</c:v>
                </c:pt>
                <c:pt idx="5">
                  <c:v>0.18478260869565216</c:v>
                </c:pt>
                <c:pt idx="6">
                  <c:v>7.6086956521739135E-2</c:v>
                </c:pt>
                <c:pt idx="7">
                  <c:v>0.13043478260869565</c:v>
                </c:pt>
                <c:pt idx="8">
                  <c:v>7.6086956521739135E-2</c:v>
                </c:pt>
                <c:pt idx="9">
                  <c:v>1.0869565217391304E-2</c:v>
                </c:pt>
                <c:pt idx="10">
                  <c:v>1.0869565217391304E-2</c:v>
                </c:pt>
                <c:pt idx="11">
                  <c:v>1.0869565217391304E-2</c:v>
                </c:pt>
                <c:pt idx="12">
                  <c:v>1.0869565217391304E-2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756816"/>
        <c:axId val="179757376"/>
      </c:barChart>
      <c:catAx>
        <c:axId val="17975681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757376"/>
        <c:crosses val="autoZero"/>
        <c:auto val="1"/>
        <c:lblAlgn val="ctr"/>
        <c:lblOffset val="100"/>
        <c:noMultiLvlLbl val="0"/>
      </c:catAx>
      <c:valAx>
        <c:axId val="1797573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7568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West</a:t>
            </a:r>
            <a:r>
              <a:rPr lang="en-US" sz="1800" baseline="0" dirty="0"/>
              <a:t> Yana Average B&amp;C Score of 5.5+ Bucks = 162.1 (n=75)</a:t>
            </a:r>
          </a:p>
        </c:rich>
      </c:tx>
      <c:layout>
        <c:manualLayout>
          <c:xMode val="edge"/>
          <c:yMode val="edge"/>
          <c:x val="0.17436800087489063"/>
          <c:y val="1.87640181340968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04770010716487E-2"/>
          <c:y val="0.15606795603550558"/>
          <c:w val="0.93118136930769591"/>
          <c:h val="0.70212957422831823"/>
        </c:manualLayout>
      </c:layout>
      <c:barChart>
        <c:barDir val="col"/>
        <c:grouping val="clustered"/>
        <c:varyColors val="0"/>
        <c:ser>
          <c:idx val="1"/>
          <c:order val="0"/>
          <c:tx>
            <c:v>West Yana Percent of 5.5+ Bucks in Each B&amp;C Class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'[2015 E  W  Yana Buck Comparison - Updated sws graphs.xlsx]Bell Curves by Age '!$AA$15:$AA$27</c:f>
              <c:numCache>
                <c:formatCode>General</c:formatCode>
                <c:ptCount val="13"/>
                <c:pt idx="0">
                  <c:v>100</c:v>
                </c:pt>
                <c:pt idx="1">
                  <c:v>110</c:v>
                </c:pt>
                <c:pt idx="2">
                  <c:v>120</c:v>
                </c:pt>
                <c:pt idx="3">
                  <c:v>130</c:v>
                </c:pt>
                <c:pt idx="4">
                  <c:v>140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  <c:pt idx="11">
                  <c:v>210</c:v>
                </c:pt>
                <c:pt idx="12">
                  <c:v>220</c:v>
                </c:pt>
              </c:numCache>
            </c:numRef>
          </c:cat>
          <c:val>
            <c:numRef>
              <c:f>'[2015 E  W  Yana Buck Comparison - Updated sws graphs.xlsx]Bell Curves by Age '!$AG$15:$AG$27</c:f>
              <c:numCache>
                <c:formatCode>0%</c:formatCode>
                <c:ptCount val="13"/>
                <c:pt idx="0">
                  <c:v>0</c:v>
                </c:pt>
                <c:pt idx="1">
                  <c:v>1.3333333333333334E-2</c:v>
                </c:pt>
                <c:pt idx="2">
                  <c:v>5.3333333333333337E-2</c:v>
                </c:pt>
                <c:pt idx="3">
                  <c:v>0.13333333333333333</c:v>
                </c:pt>
                <c:pt idx="4">
                  <c:v>0.16</c:v>
                </c:pt>
                <c:pt idx="5">
                  <c:v>0.10666666666666667</c:v>
                </c:pt>
                <c:pt idx="6">
                  <c:v>0.13333333333333333</c:v>
                </c:pt>
                <c:pt idx="7">
                  <c:v>0.18666666666666668</c:v>
                </c:pt>
                <c:pt idx="8">
                  <c:v>0.12</c:v>
                </c:pt>
                <c:pt idx="9">
                  <c:v>5.3333333333333337E-2</c:v>
                </c:pt>
                <c:pt idx="10">
                  <c:v>2.6666666666666668E-2</c:v>
                </c:pt>
                <c:pt idx="11">
                  <c:v>1.3333333333333334E-2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9759616"/>
        <c:axId val="179760176"/>
      </c:barChart>
      <c:catAx>
        <c:axId val="17975961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9760176"/>
        <c:crosses val="autoZero"/>
        <c:auto val="1"/>
        <c:lblAlgn val="ctr"/>
        <c:lblOffset val="100"/>
        <c:noMultiLvlLbl val="0"/>
      </c:catAx>
      <c:valAx>
        <c:axId val="179760176"/>
        <c:scaling>
          <c:orientation val="minMax"/>
          <c:max val="0.3000000000000000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797596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0.45271</cdr:x>
      <cdr:y>0.14844</cdr:y>
    </cdr:from>
    <cdr:to>
      <cdr:x>0.51077</cdr:x>
      <cdr:y>0.21829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070997" y="796931"/>
          <a:ext cx="650353" cy="375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2060"/>
              </a:solidFill>
            </a:rPr>
            <a:t>+11</a:t>
          </a:r>
          <a:endParaRPr lang="en-US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0.33521</cdr:x>
      <cdr:y>0.20873</cdr:y>
    </cdr:from>
    <cdr:to>
      <cdr:x>0.39328</cdr:x>
      <cdr:y>0.27857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754771" y="1120610"/>
          <a:ext cx="650466" cy="3749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2060"/>
              </a:solidFill>
            </a:rPr>
            <a:t>+11</a:t>
          </a:r>
          <a:endParaRPr lang="en-US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0.22119</cdr:x>
      <cdr:y>0.29271</cdr:y>
    </cdr:from>
    <cdr:to>
      <cdr:x>0.26663</cdr:x>
      <cdr:y>0.36256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477583" y="1571498"/>
          <a:ext cx="508992" cy="375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002060"/>
              </a:solidFill>
            </a:rPr>
            <a:t>+5</a:t>
          </a:r>
          <a:endParaRPr lang="en-US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0.09524</cdr:x>
      <cdr:y>0.477</cdr:y>
    </cdr:from>
    <cdr:to>
      <cdr:x>0.17066</cdr:x>
      <cdr:y>0.55266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1066800" y="2560942"/>
          <a:ext cx="844810" cy="4062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rgbClr val="002060"/>
              </a:solidFill>
            </a:rPr>
            <a:t>-1 ??</a:t>
          </a:r>
          <a:endParaRPr lang="en-US" sz="2000" dirty="0">
            <a:solidFill>
              <a:srgbClr val="00206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6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A993-EAD3-44B6-B820-2E0AD2C4D256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5739F-CFDF-480C-BA62-4AC58EA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10972800" cy="5334000"/>
          </a:xfrm>
        </p:spPr>
        <p:txBody>
          <a:bodyPr>
            <a:normAutofit/>
          </a:bodyPr>
          <a:lstStyle/>
          <a:p>
            <a:r>
              <a:rPr lang="en-US" sz="6000" dirty="0"/>
              <a:t>The East-West Yana Project: </a:t>
            </a:r>
            <a:br>
              <a:rPr lang="en-US" sz="6000" dirty="0"/>
            </a:br>
            <a:r>
              <a:rPr lang="en-US" sz="6000" dirty="0"/>
              <a:t> </a:t>
            </a:r>
            <a:br>
              <a:rPr lang="en-US" sz="6000" dirty="0"/>
            </a:br>
            <a:r>
              <a:rPr lang="en-US" sz="3600" dirty="0"/>
              <a:t>Part 1: </a:t>
            </a:r>
            <a:r>
              <a:rPr lang="en-US" sz="3600" dirty="0" smtClean="0"/>
              <a:t>Does </a:t>
            </a:r>
            <a:r>
              <a:rPr lang="en-US" sz="3600" dirty="0"/>
              <a:t>a </a:t>
            </a:r>
            <a:r>
              <a:rPr lang="en-US" sz="3600" dirty="0" smtClean="0"/>
              <a:t>Total Cleanout </a:t>
            </a:r>
            <a:r>
              <a:rPr lang="en-US" sz="3600" dirty="0"/>
              <a:t>of a Pasture and </a:t>
            </a:r>
            <a:r>
              <a:rPr lang="en-US" sz="3600" dirty="0" smtClean="0"/>
              <a:t>the Use of DMPs </a:t>
            </a:r>
            <a:r>
              <a:rPr lang="en-US" sz="3600" dirty="0"/>
              <a:t>Produce Bigger </a:t>
            </a:r>
            <a:r>
              <a:rPr lang="en-US" sz="3600" dirty="0" smtClean="0"/>
              <a:t>Antlers?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and</a:t>
            </a:r>
            <a:br>
              <a:rPr lang="en-US" sz="3600" dirty="0"/>
            </a:br>
            <a:r>
              <a:rPr lang="en-US" sz="3600" dirty="0" smtClean="0"/>
              <a:t>Part 2: The Enormous Power </a:t>
            </a:r>
            <a:r>
              <a:rPr lang="en-US" sz="3600" dirty="0"/>
              <a:t>of Supplemental Feed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3598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1066800"/>
          </a:xfrm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The West-East Yana Project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788404"/>
              </p:ext>
            </p:extLst>
          </p:nvPr>
        </p:nvGraphicFramePr>
        <p:xfrm>
          <a:off x="1524000" y="1219201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1" y="6211670"/>
            <a:ext cx="707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Body Weights are LOWER in Treatment</a:t>
            </a:r>
          </a:p>
          <a:p>
            <a:r>
              <a:rPr lang="en-US" dirty="0"/>
              <a:t>--An epigenetic effect, I believe, based on a intra-ranch TTT of does.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6873" y="1840468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-7.9%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990207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-6.2%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04052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-4.6%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0084" y="2290346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-4.5%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281" y="270847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-4.6%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047024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-5.9%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0354" y="1871246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-8.3%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rgbClr val="2F5897"/>
                </a:solidFill>
              </a:rPr>
              <a:t>The East-West Yana Project 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9677400" cy="4800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Sum: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DMP manipulation in West Yana produced higher average B&amp;C scores:</a:t>
            </a:r>
          </a:p>
          <a:p>
            <a:pPr marL="857250" lvl="1" indent="-457200"/>
            <a:r>
              <a:rPr lang="en-US" dirty="0"/>
              <a:t>Higher in every age class except yearlings.</a:t>
            </a:r>
          </a:p>
          <a:p>
            <a:pPr marL="857250" lvl="1" indent="-457200"/>
            <a:r>
              <a:rPr lang="en-US" dirty="0" smtClean="0"/>
              <a:t>An average of 8.5 </a:t>
            </a:r>
            <a:r>
              <a:rPr lang="en-US" dirty="0"/>
              <a:t>points </a:t>
            </a:r>
            <a:r>
              <a:rPr lang="en-US" dirty="0" smtClean="0"/>
              <a:t>higher B&amp;C scores for </a:t>
            </a:r>
            <a:r>
              <a:rPr lang="en-US" dirty="0"/>
              <a:t>all mature bucks.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DMP manipulation in West Yana produced more total points and more mass:</a:t>
            </a:r>
          </a:p>
          <a:p>
            <a:pPr lvl="1"/>
            <a:r>
              <a:rPr lang="en-US" dirty="0"/>
              <a:t>1.8 more total points on </a:t>
            </a:r>
            <a:r>
              <a:rPr lang="en-US" dirty="0" smtClean="0"/>
              <a:t>average for mature bucks.</a:t>
            </a:r>
            <a:endParaRPr lang="en-US" dirty="0"/>
          </a:p>
          <a:p>
            <a:pPr lvl="1"/>
            <a:r>
              <a:rPr lang="en-US" dirty="0"/>
              <a:t>1.3 more inches of mass on </a:t>
            </a:r>
            <a:r>
              <a:rPr lang="en-US" dirty="0" smtClean="0"/>
              <a:t>average for mature bucks.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800" u="sng" dirty="0" smtClean="0"/>
              <a:t>Conclusion</a:t>
            </a:r>
            <a:r>
              <a:rPr lang="en-US" sz="2800" dirty="0" smtClean="0"/>
              <a:t>: DMP manipulation—at least </a:t>
            </a:r>
            <a:r>
              <a:rPr lang="en-US" dirty="0" smtClean="0"/>
              <a:t>after a total cleanout of deer—produces </a:t>
            </a:r>
            <a:r>
              <a:rPr lang="en-US" sz="2800" dirty="0" smtClean="0"/>
              <a:t>bigger </a:t>
            </a:r>
            <a:r>
              <a:rPr lang="en-US" sz="2800" dirty="0"/>
              <a:t>antlers.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685800"/>
          </a:xfrm>
        </p:spPr>
        <p:txBody>
          <a:bodyPr/>
          <a:lstStyle/>
          <a:p>
            <a:r>
              <a:rPr lang="en-US" sz="3600" dirty="0">
                <a:solidFill>
                  <a:srgbClr val="2F5897"/>
                </a:solidFill>
              </a:rPr>
              <a:t>The East-West Yana Bell Curves</a:t>
            </a:r>
            <a:endParaRPr lang="en-US" sz="4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317000"/>
              </p:ext>
            </p:extLst>
          </p:nvPr>
        </p:nvGraphicFramePr>
        <p:xfrm>
          <a:off x="1524001" y="838201"/>
          <a:ext cx="9144000" cy="529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0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685800"/>
          </a:xfrm>
        </p:spPr>
        <p:txBody>
          <a:bodyPr/>
          <a:lstStyle/>
          <a:p>
            <a:r>
              <a:rPr lang="en-US" sz="3600" dirty="0">
                <a:solidFill>
                  <a:srgbClr val="2F5897"/>
                </a:solidFill>
              </a:rPr>
              <a:t>The East-West Yana Bell Curves</a:t>
            </a:r>
            <a:endParaRPr lang="en-US" sz="4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707763"/>
              </p:ext>
            </p:extLst>
          </p:nvPr>
        </p:nvGraphicFramePr>
        <p:xfrm>
          <a:off x="762000" y="685801"/>
          <a:ext cx="105918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799982"/>
              </p:ext>
            </p:extLst>
          </p:nvPr>
        </p:nvGraphicFramePr>
        <p:xfrm>
          <a:off x="1524001" y="2"/>
          <a:ext cx="9144001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3048000" y="381000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20784"/>
              </p:ext>
            </p:extLst>
          </p:nvPr>
        </p:nvGraphicFramePr>
        <p:xfrm>
          <a:off x="1524000" y="3505200"/>
          <a:ext cx="914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3048000" y="4114800"/>
            <a:ext cx="2286000" cy="213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1447800"/>
            <a:ext cx="2286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4495800"/>
            <a:ext cx="2209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sz="3200" dirty="0"/>
              <a:t>Is Cleanout and DMP Manipulation Worth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305800" cy="22859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Cleanout and DMP Pens Works to Produce Bigger Antlers.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Costs (compared to fed and </a:t>
            </a:r>
            <a:r>
              <a:rPr lang="en-US" dirty="0" err="1" smtClean="0"/>
              <a:t>unmanipulated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Annual helicopter expense</a:t>
            </a:r>
          </a:p>
          <a:p>
            <a:pPr lvl="1"/>
            <a:r>
              <a:rPr lang="en-US" dirty="0" smtClean="0"/>
              <a:t>Death loss from capture myopathy</a:t>
            </a:r>
          </a:p>
          <a:p>
            <a:pPr lvl="1"/>
            <a:r>
              <a:rPr lang="en-US" dirty="0" smtClean="0"/>
              <a:t>Time lost from clean out to maturity:  6 to 7 years</a:t>
            </a:r>
          </a:p>
          <a:p>
            <a:pPr lvl="1"/>
            <a:r>
              <a:rPr lang="en-US" dirty="0" smtClean="0"/>
              <a:t>Stigma from some circles: “manipulation”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40324"/>
              </p:ext>
            </p:extLst>
          </p:nvPr>
        </p:nvGraphicFramePr>
        <p:xfrm>
          <a:off x="1828800" y="3429000"/>
          <a:ext cx="8229599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605459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East v. West Yana Mature</a:t>
                      </a:r>
                      <a:r>
                        <a:rPr lang="en-US" sz="2400" baseline="0" dirty="0" smtClean="0"/>
                        <a:t> Buck (5.5+) Antler Comparison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4765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Pasture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Character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Average B&amp;C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Max B&amp;</a:t>
                      </a:r>
                      <a:r>
                        <a:rPr lang="en-US" sz="1600" baseline="0" dirty="0" smtClean="0"/>
                        <a:t>C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Min</a:t>
                      </a:r>
                      <a:r>
                        <a:rPr lang="en-US" sz="1600" baseline="0" dirty="0" smtClean="0"/>
                        <a:t> B&amp;C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Avg.</a:t>
                      </a:r>
                      <a:r>
                        <a:rPr lang="en-US" sz="1600" baseline="0" dirty="0" smtClean="0"/>
                        <a:t> Total Points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Avg. Total Mass</a:t>
                      </a:r>
                      <a:endParaRPr lang="en-US" sz="1600" dirty="0"/>
                    </a:p>
                  </a:txBody>
                  <a:tcPr/>
                </a:tc>
              </a:tr>
              <a:tr h="605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 </a:t>
                      </a:r>
                    </a:p>
                    <a:p>
                      <a:r>
                        <a:rPr lang="en-US" sz="1600" dirty="0" smtClean="0"/>
                        <a:t>Yana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-Fed</a:t>
                      </a:r>
                    </a:p>
                    <a:p>
                      <a:r>
                        <a:rPr lang="en-US" sz="1600" dirty="0" smtClean="0"/>
                        <a:t>-No</a:t>
                      </a:r>
                      <a:r>
                        <a:rPr lang="en-US" sz="1600" baseline="0" dirty="0" smtClean="0"/>
                        <a:t> DMP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153.6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227.5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103.0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31.2</a:t>
                      </a:r>
                      <a:endParaRPr lang="en-US" sz="1600" dirty="0"/>
                    </a:p>
                  </a:txBody>
                  <a:tcPr/>
                </a:tc>
              </a:tr>
              <a:tr h="605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</a:t>
                      </a:r>
                      <a:r>
                        <a:rPr lang="en-US" sz="1600" baseline="0" dirty="0" smtClean="0"/>
                        <a:t> Yana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-Fed</a:t>
                      </a:r>
                    </a:p>
                    <a:p>
                      <a:r>
                        <a:rPr lang="en-US" sz="1600" dirty="0" smtClean="0"/>
                        <a:t>-DMP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162.1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212.8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118.6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32.5</a:t>
                      </a:r>
                      <a:endParaRPr lang="en-US" sz="1600" dirty="0"/>
                    </a:p>
                  </a:txBody>
                  <a:tcPr/>
                </a:tc>
              </a:tr>
              <a:tr h="605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West</a:t>
                      </a:r>
                      <a:r>
                        <a:rPr lang="en-US" sz="1600" baseline="0" dirty="0" smtClean="0"/>
                        <a:t> Yana – East Yana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8.5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-14.7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15.6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143000" y="6096000"/>
            <a:ext cx="9601200" cy="685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0699" y="5048827"/>
            <a:ext cx="685800" cy="533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4001" y="2"/>
          <a:ext cx="9144001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/>
          <p:cNvSpPr/>
          <p:nvPr/>
        </p:nvSpPr>
        <p:spPr>
          <a:xfrm>
            <a:off x="3048000" y="381000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520539"/>
              </p:ext>
            </p:extLst>
          </p:nvPr>
        </p:nvGraphicFramePr>
        <p:xfrm>
          <a:off x="1524000" y="3505200"/>
          <a:ext cx="9144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3048000" y="4114800"/>
            <a:ext cx="2286000" cy="2133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1447800"/>
            <a:ext cx="2286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4495800"/>
            <a:ext cx="2209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9677400" cy="762000"/>
          </a:xfrm>
        </p:spPr>
        <p:txBody>
          <a:bodyPr>
            <a:noAutofit/>
          </a:bodyPr>
          <a:lstStyle/>
          <a:p>
            <a:r>
              <a:rPr lang="en-US" sz="4000" dirty="0"/>
              <a:t>Is Cleanout and DMP Manipulation Worth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981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When manipulation might be compelling?</a:t>
            </a:r>
          </a:p>
          <a:p>
            <a:r>
              <a:rPr lang="en-US" dirty="0" smtClean="0"/>
              <a:t>Deer antlers on your ranch are historically small.</a:t>
            </a:r>
          </a:p>
          <a:p>
            <a:r>
              <a:rPr lang="en-US" dirty="0" smtClean="0"/>
              <a:t>Feeding will change that, but do you want to wait 6 or 7 years to find out if your base deer herd has great potential.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41650"/>
              </p:ext>
            </p:extLst>
          </p:nvPr>
        </p:nvGraphicFramePr>
        <p:xfrm>
          <a:off x="1447802" y="3276600"/>
          <a:ext cx="9220197" cy="341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171"/>
                <a:gridCol w="1317171"/>
                <a:gridCol w="1317171"/>
                <a:gridCol w="1317171"/>
                <a:gridCol w="1317171"/>
                <a:gridCol w="1317171"/>
                <a:gridCol w="1317171"/>
              </a:tblGrid>
              <a:tr h="533400">
                <a:tc gridSpan="7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East v. West Yana Mature</a:t>
                      </a:r>
                      <a:r>
                        <a:rPr lang="en-US" sz="2400" baseline="0" dirty="0" smtClean="0"/>
                        <a:t> Buck (5.5+) Antler Comparison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2896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Pasture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Character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Average B&amp;C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Max B&amp;</a:t>
                      </a:r>
                      <a:r>
                        <a:rPr lang="en-US" sz="2000" baseline="0" dirty="0" smtClean="0"/>
                        <a:t>C Score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Min</a:t>
                      </a:r>
                      <a:r>
                        <a:rPr lang="en-US" sz="2000" baseline="0" dirty="0" smtClean="0"/>
                        <a:t> B&amp;C Score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</a:t>
                      </a:r>
                      <a:r>
                        <a:rPr lang="en-US" sz="2000" baseline="0" dirty="0" smtClean="0"/>
                        <a:t> Total Points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 Total Mass</a:t>
                      </a:r>
                      <a:endParaRPr lang="en-US" sz="2000" dirty="0"/>
                    </a:p>
                  </a:txBody>
                  <a:tcPr/>
                </a:tc>
              </a:tr>
              <a:tr h="7599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 </a:t>
                      </a:r>
                    </a:p>
                    <a:p>
                      <a:r>
                        <a:rPr lang="en-US" sz="2000" dirty="0" smtClean="0"/>
                        <a:t>Yana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-Fed</a:t>
                      </a:r>
                    </a:p>
                    <a:p>
                      <a:r>
                        <a:rPr lang="en-US" sz="2000" dirty="0" smtClean="0"/>
                        <a:t>-No</a:t>
                      </a:r>
                      <a:r>
                        <a:rPr lang="en-US" sz="2000" baseline="0" dirty="0" smtClean="0"/>
                        <a:t> DMP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153.6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227.5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103.0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31.2</a:t>
                      </a:r>
                      <a:endParaRPr lang="en-US" sz="2000" dirty="0"/>
                    </a:p>
                  </a:txBody>
                  <a:tcPr/>
                </a:tc>
              </a:tr>
              <a:tr h="7599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West</a:t>
                      </a:r>
                      <a:r>
                        <a:rPr lang="en-US" sz="2000" baseline="0" dirty="0" smtClean="0"/>
                        <a:t> Yana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-Fed</a:t>
                      </a:r>
                    </a:p>
                    <a:p>
                      <a:r>
                        <a:rPr lang="en-US" sz="2000" dirty="0" smtClean="0"/>
                        <a:t>-DMP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162.1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212.8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118.6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32.5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638800" y="5181600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9677400" cy="914400"/>
          </a:xfrm>
        </p:spPr>
        <p:txBody>
          <a:bodyPr/>
          <a:lstStyle/>
          <a:p>
            <a:r>
              <a:rPr lang="en-US" sz="4400" dirty="0"/>
              <a:t>Scientific Breeder Bucks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1"/>
            <a:ext cx="9525000" cy="5257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If you decide that a clean out and DMP program is worth it, do you stick with native deer or do you buy/ rent does and bucks from deer breeders?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Considerations:</a:t>
            </a:r>
          </a:p>
          <a:p>
            <a:pPr lvl="1"/>
            <a:r>
              <a:rPr lang="en-US" sz="2000" dirty="0"/>
              <a:t>What kind of deer do you start with?</a:t>
            </a:r>
          </a:p>
          <a:p>
            <a:pPr lvl="1"/>
            <a:r>
              <a:rPr lang="en-US" sz="2000" dirty="0"/>
              <a:t>Do you have identifiable DMP worthy sires on your ranch?</a:t>
            </a:r>
          </a:p>
          <a:p>
            <a:pPr lvl="1"/>
            <a:r>
              <a:rPr lang="en-US" sz="2000" dirty="0"/>
              <a:t>Does the stigma of introducing scientific breeder deer bother you?</a:t>
            </a:r>
          </a:p>
          <a:p>
            <a:pPr lvl="1"/>
            <a:r>
              <a:rPr lang="en-US" sz="2000" dirty="0"/>
              <a:t>The danger of introducing CWD to your ranch.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 personal choice, in my view.</a:t>
            </a:r>
          </a:p>
          <a:p>
            <a:pPr lvl="1"/>
            <a:r>
              <a:rPr lang="en-US" sz="2000" dirty="0"/>
              <a:t>At Faith Ranch, we have decided against it.</a:t>
            </a:r>
          </a:p>
          <a:p>
            <a:pPr lvl="1"/>
            <a:r>
              <a:rPr lang="en-US" sz="2000" dirty="0"/>
              <a:t>But we started with big bucks.</a:t>
            </a:r>
          </a:p>
          <a:p>
            <a:pPr lvl="1"/>
            <a:r>
              <a:rPr lang="en-US" sz="2000" dirty="0"/>
              <a:t>I mention it because A LOT of people are doing it.</a:t>
            </a:r>
          </a:p>
        </p:txBody>
      </p:sp>
    </p:spTree>
    <p:extLst>
      <p:ext uri="{BB962C8B-B14F-4D97-AF65-F5344CB8AC3E}">
        <p14:creationId xmlns:p14="http://schemas.microsoft.com/office/powerpoint/2010/main" val="33808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3200" dirty="0" smtClean="0"/>
              <a:t>Total cleanout and DMP repopulation works to grow bigger antlers.</a:t>
            </a:r>
          </a:p>
          <a:p>
            <a:r>
              <a:rPr lang="en-US" sz="3200" dirty="0" smtClean="0"/>
              <a:t>Is it worth it?  You will have to decide.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But the discussion misses an important point:</a:t>
            </a:r>
          </a:p>
          <a:p>
            <a:r>
              <a:rPr lang="en-US" sz="3600" dirty="0" smtClean="0"/>
              <a:t> East Yana </a:t>
            </a:r>
            <a:r>
              <a:rPr lang="en-US" sz="3600" dirty="0" err="1" smtClean="0"/>
              <a:t>unmanipulated</a:t>
            </a:r>
            <a:r>
              <a:rPr lang="en-US" sz="3600" dirty="0" smtClean="0"/>
              <a:t> and fed bucks are huge!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193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the East-West Yana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10668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SE Toro Pasture (adjacent to East-West Yana):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liminated all bucks and used DMP pens to populate the pasture.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feeder density to 1 feeder per 100 acres.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 at every feeder. </a:t>
            </a:r>
          </a:p>
          <a:p>
            <a:r>
              <a:rPr lang="en-US" dirty="0" smtClean="0"/>
              <a:t>Result:  more big deer than we ever thought possible.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 it genetic manipulation (cleanout and DMP pens)?  OR</a:t>
            </a:r>
          </a:p>
          <a:p>
            <a:pPr lvl="1"/>
            <a:r>
              <a:rPr lang="en-US" dirty="0" smtClean="0"/>
              <a:t>Was it nutrition (100 acres/ feeder) and water at each feeder?</a:t>
            </a:r>
          </a:p>
          <a:p>
            <a:r>
              <a:rPr lang="en-US" dirty="0" smtClean="0"/>
              <a:t>I wanted to do it again.</a:t>
            </a:r>
          </a:p>
          <a:p>
            <a:r>
              <a:rPr lang="en-US" dirty="0" smtClean="0"/>
              <a:t>And I wanted to answer the question: genetic manipulation or nutrition?</a:t>
            </a:r>
          </a:p>
          <a:p>
            <a:r>
              <a:rPr lang="en-US" dirty="0" smtClean="0"/>
              <a:t>I also new that culling with a rifle is an exercise in futility, so I wanted to expand the cleanout and DMP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11049000" cy="1219200"/>
          </a:xfrm>
        </p:spPr>
        <p:txBody>
          <a:bodyPr>
            <a:normAutofit/>
          </a:bodyPr>
          <a:lstStyle/>
          <a:p>
            <a:r>
              <a:rPr lang="en-US" dirty="0"/>
              <a:t>The Enormous Power of Supplemental Feed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1371600"/>
          </a:xfrm>
        </p:spPr>
        <p:txBody>
          <a:bodyPr/>
          <a:lstStyle/>
          <a:p>
            <a:r>
              <a:rPr lang="en-US" dirty="0" smtClean="0"/>
              <a:t>The focus of this talk so far:  does manipulation (cleanout and DMP) work?</a:t>
            </a:r>
          </a:p>
          <a:p>
            <a:r>
              <a:rPr lang="en-US" dirty="0" smtClean="0"/>
              <a:t>But what can get lost is the enormous power of supplemental feed.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14015"/>
              </p:ext>
            </p:extLst>
          </p:nvPr>
        </p:nvGraphicFramePr>
        <p:xfrm>
          <a:off x="1752600" y="2667000"/>
          <a:ext cx="8686797" cy="396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/>
                <a:gridCol w="1240971"/>
                <a:gridCol w="1240971"/>
                <a:gridCol w="1240971"/>
                <a:gridCol w="1240971"/>
                <a:gridCol w="1240971"/>
                <a:gridCol w="1240971"/>
              </a:tblGrid>
              <a:tr h="851926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East v. West Yana Mature</a:t>
                      </a:r>
                      <a:r>
                        <a:rPr lang="en-US" sz="2400" baseline="0" dirty="0" smtClean="0"/>
                        <a:t> Buck (5.5+) Antler Comparison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Versus An Unfed Pasture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46584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Pasture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Character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Average B&amp;C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Max B&amp;</a:t>
                      </a:r>
                      <a:r>
                        <a:rPr lang="en-US" sz="2000" baseline="0" dirty="0" smtClean="0"/>
                        <a:t>C Score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Min</a:t>
                      </a:r>
                      <a:r>
                        <a:rPr lang="en-US" sz="2000" baseline="0" dirty="0" smtClean="0"/>
                        <a:t> B&amp;C Score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</a:t>
                      </a:r>
                      <a:r>
                        <a:rPr lang="en-US" sz="2000" baseline="0" dirty="0" smtClean="0"/>
                        <a:t> Total Points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 Total Mass</a:t>
                      </a:r>
                      <a:endParaRPr lang="en-US" sz="2000" dirty="0"/>
                    </a:p>
                  </a:txBody>
                  <a:tcPr/>
                </a:tc>
              </a:tr>
              <a:tr h="6704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 </a:t>
                      </a:r>
                    </a:p>
                    <a:p>
                      <a:r>
                        <a:rPr lang="en-US" sz="2000" dirty="0" smtClean="0"/>
                        <a:t>Yana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-Fed</a:t>
                      </a:r>
                    </a:p>
                    <a:p>
                      <a:r>
                        <a:rPr lang="en-US" sz="2000" dirty="0" smtClean="0"/>
                        <a:t>-No</a:t>
                      </a:r>
                      <a:r>
                        <a:rPr lang="en-US" sz="2000" baseline="0" dirty="0" smtClean="0"/>
                        <a:t> DMP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153.6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227.5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103.0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31.2</a:t>
                      </a:r>
                      <a:endParaRPr lang="en-US" sz="2000" dirty="0"/>
                    </a:p>
                  </a:txBody>
                  <a:tcPr/>
                </a:tc>
              </a:tr>
              <a:tr h="6704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West</a:t>
                      </a:r>
                      <a:r>
                        <a:rPr lang="en-US" sz="2000" baseline="0" dirty="0" smtClean="0"/>
                        <a:t> Yana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-Fed</a:t>
                      </a:r>
                    </a:p>
                    <a:p>
                      <a:r>
                        <a:rPr lang="en-US" sz="2000" dirty="0" smtClean="0"/>
                        <a:t>-DMP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162.1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212.8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118.6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32.5</a:t>
                      </a:r>
                      <a:endParaRPr lang="en-US" sz="2000" dirty="0"/>
                    </a:p>
                  </a:txBody>
                  <a:tcPr/>
                </a:tc>
              </a:tr>
              <a:tr h="6704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South</a:t>
                      </a:r>
                      <a:r>
                        <a:rPr lang="en-US" sz="2000" baseline="0" dirty="0" smtClean="0"/>
                        <a:t> TX</a:t>
                      </a:r>
                    </a:p>
                    <a:p>
                      <a:r>
                        <a:rPr lang="en-US" sz="2000" baseline="0" dirty="0" smtClean="0"/>
                        <a:t>Pasture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-Unfed</a:t>
                      </a:r>
                    </a:p>
                    <a:p>
                      <a:r>
                        <a:rPr lang="en-US" sz="2000" dirty="0" smtClean="0"/>
                        <a:t>-No</a:t>
                      </a:r>
                      <a:r>
                        <a:rPr lang="en-US" sz="2000" baseline="0" dirty="0" smtClean="0"/>
                        <a:t> DMP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130.0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19600" y="4953000"/>
            <a:ext cx="8382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6196086"/>
            <a:ext cx="838200" cy="762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11887200" cy="1006475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Bell Curve of Mature Buck Antlers:</a:t>
            </a:r>
            <a:br>
              <a:rPr lang="en-US" sz="3600" dirty="0" smtClean="0"/>
            </a:br>
            <a:r>
              <a:rPr lang="en-US" sz="3600" dirty="0" smtClean="0"/>
              <a:t>Based on Random Capture Data of an </a:t>
            </a:r>
            <a:r>
              <a:rPr lang="en-US" sz="3600" dirty="0" err="1" smtClean="0"/>
              <a:t>Unhunted</a:t>
            </a:r>
            <a:r>
              <a:rPr lang="en-US" sz="3600" dirty="0" smtClean="0"/>
              <a:t> Faith Ranch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672923"/>
              </p:ext>
            </p:extLst>
          </p:nvPr>
        </p:nvGraphicFramePr>
        <p:xfrm>
          <a:off x="76200" y="1447800"/>
          <a:ext cx="1211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010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76795"/>
              </p:ext>
            </p:extLst>
          </p:nvPr>
        </p:nvGraphicFramePr>
        <p:xfrm>
          <a:off x="762000" y="0"/>
          <a:ext cx="1066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110158"/>
              </p:ext>
            </p:extLst>
          </p:nvPr>
        </p:nvGraphicFramePr>
        <p:xfrm>
          <a:off x="762000" y="3657600"/>
          <a:ext cx="10668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33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3962400" cy="1600200"/>
          </a:xfrm>
        </p:spPr>
        <p:txBody>
          <a:bodyPr/>
          <a:lstStyle/>
          <a:p>
            <a:r>
              <a:rPr lang="en-US" sz="4400" dirty="0"/>
              <a:t>West Yana (DMP)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28" y="1587500"/>
            <a:ext cx="3265654" cy="24511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0" y="0"/>
            <a:ext cx="396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/>
              <a:t>East Yana   (Fed Only)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4051300"/>
            <a:ext cx="4240862" cy="280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08" y="1562101"/>
            <a:ext cx="3183584" cy="245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23" y="4003950"/>
            <a:ext cx="3684355" cy="28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3962400" cy="1600200"/>
          </a:xfrm>
        </p:spPr>
        <p:txBody>
          <a:bodyPr/>
          <a:lstStyle/>
          <a:p>
            <a:r>
              <a:rPr lang="en-US" sz="4400" dirty="0"/>
              <a:t>West Yana (DMP)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5" y="1601787"/>
            <a:ext cx="3252027" cy="244087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0" y="0"/>
            <a:ext cx="396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/>
              <a:t>East Yana   (Fed Only)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41540"/>
            <a:ext cx="3754356" cy="2816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4" y="4041540"/>
            <a:ext cx="3651687" cy="2816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02" y="1599507"/>
            <a:ext cx="3163908" cy="24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Cleanout and DMP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 will have to decide based on what you are starting with:</a:t>
            </a:r>
          </a:p>
          <a:p>
            <a:pPr lvl="1"/>
            <a:r>
              <a:rPr lang="en-US" dirty="0"/>
              <a:t>East Yana Average B&amp;C = 153.6</a:t>
            </a:r>
          </a:p>
          <a:p>
            <a:pPr lvl="1"/>
            <a:r>
              <a:rPr lang="en-US" dirty="0"/>
              <a:t>West Yana Average B&amp;C = 162.1</a:t>
            </a:r>
          </a:p>
          <a:p>
            <a:r>
              <a:rPr lang="en-US" sz="3200" dirty="0"/>
              <a:t>But supplemental feeding is the clear game changer:</a:t>
            </a:r>
          </a:p>
          <a:p>
            <a:pPr lvl="1"/>
            <a:r>
              <a:rPr lang="en-US" dirty="0"/>
              <a:t>Unfed average B&amp;C Score = 130</a:t>
            </a:r>
          </a:p>
          <a:p>
            <a:pPr lvl="1"/>
            <a:r>
              <a:rPr lang="en-US" dirty="0"/>
              <a:t>East Yana Average B&amp;C Score = 153.6</a:t>
            </a:r>
          </a:p>
        </p:txBody>
      </p:sp>
    </p:spTree>
    <p:extLst>
      <p:ext uri="{BB962C8B-B14F-4D97-AF65-F5344CB8AC3E}">
        <p14:creationId xmlns:p14="http://schemas.microsoft.com/office/powerpoint/2010/main" val="643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495800"/>
          </a:xfrm>
        </p:spPr>
        <p:txBody>
          <a:bodyPr/>
          <a:lstStyle/>
          <a:p>
            <a:r>
              <a:rPr lang="en-US" dirty="0" smtClean="0"/>
              <a:t>End of East-West Yana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the East-West Yana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10668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 the East-West Yana Project started because: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Evidence in Southeast Toro that a cleanout of bucks and DMPs produced huge bucks.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realization that the huge bucks might have resulted from high feeder density.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the knowledge that culling (with a rifle) for genetic change is an exercise in futility.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9144000" cy="122657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East-West Yana </a:t>
            </a:r>
            <a:r>
              <a:rPr lang="en-US" sz="4400" dirty="0" smtClean="0"/>
              <a:t>Project: </a:t>
            </a:r>
            <a:br>
              <a:rPr lang="en-US" sz="4400" dirty="0" smtClean="0"/>
            </a:br>
            <a:r>
              <a:rPr lang="en-US" dirty="0" smtClean="0"/>
              <a:t>The </a:t>
            </a:r>
            <a:r>
              <a:rPr lang="en-US" sz="4400" dirty="0" smtClean="0"/>
              <a:t>Current Sample Size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117625"/>
              </p:ext>
            </p:extLst>
          </p:nvPr>
        </p:nvGraphicFramePr>
        <p:xfrm>
          <a:off x="2514600" y="1226571"/>
          <a:ext cx="7010400" cy="4975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74107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East Yana 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West Yana Bucks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r>
                        <a:rPr lang="en-US" baseline="0" dirty="0" smtClean="0"/>
                        <a:t> to 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423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Bucks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743200" y="5257800"/>
            <a:ext cx="6553200" cy="563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324600"/>
            <a:ext cx="723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good sample size of mature bucks (which will get better with time).</a:t>
            </a:r>
          </a:p>
        </p:txBody>
      </p:sp>
    </p:spTree>
    <p:extLst>
      <p:ext uri="{BB962C8B-B14F-4D97-AF65-F5344CB8AC3E}">
        <p14:creationId xmlns:p14="http://schemas.microsoft.com/office/powerpoint/2010/main" val="5113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9144000" cy="5867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EAST-WEST YANA PROJECT: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DOES A TOTAL CLEANOUT AND THE USE DMP PENS RAISE BIGGER BUCKS THAN JUST A PASTURE ON FEED?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52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762000"/>
          </a:xfrm>
        </p:spPr>
        <p:txBody>
          <a:bodyPr/>
          <a:lstStyle/>
          <a:p>
            <a:r>
              <a:rPr lang="en-US" sz="4000" dirty="0">
                <a:solidFill>
                  <a:srgbClr val="2F5897"/>
                </a:solidFill>
              </a:rPr>
              <a:t>The East-West Yana Project Results</a:t>
            </a:r>
            <a:endParaRPr lang="en-US" sz="4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387"/>
              </p:ext>
            </p:extLst>
          </p:nvPr>
        </p:nvGraphicFramePr>
        <p:xfrm>
          <a:off x="381000" y="842854"/>
          <a:ext cx="11201400" cy="536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1" y="6211670"/>
            <a:ext cx="560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B&amp;C Scores are MUCH Higher in Treatment</a:t>
            </a:r>
          </a:p>
          <a:p>
            <a:r>
              <a:rPr lang="en-US" dirty="0"/>
              <a:t>In All Age Classes Except Yearlings</a:t>
            </a:r>
          </a:p>
        </p:txBody>
      </p:sp>
      <p:sp>
        <p:nvSpPr>
          <p:cNvPr id="3" name="Oval 2"/>
          <p:cNvSpPr/>
          <p:nvPr/>
        </p:nvSpPr>
        <p:spPr>
          <a:xfrm>
            <a:off x="2590801" y="2777962"/>
            <a:ext cx="838200" cy="76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0500" y="2317368"/>
            <a:ext cx="838200" cy="76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4150" y="2003206"/>
            <a:ext cx="838200" cy="76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1749206"/>
            <a:ext cx="838200" cy="76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2250" y="1587726"/>
            <a:ext cx="838200" cy="889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26866" y="1579453"/>
            <a:ext cx="990600" cy="889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22826" y="1738258"/>
            <a:ext cx="965200" cy="863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02542" y="13284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3550" y="121012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1948" y="12829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4551" y="14675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+6</a:t>
            </a:r>
          </a:p>
        </p:txBody>
      </p:sp>
      <p:sp>
        <p:nvSpPr>
          <p:cNvPr id="16" name="Oval 15"/>
          <p:cNvSpPr/>
          <p:nvPr/>
        </p:nvSpPr>
        <p:spPr>
          <a:xfrm>
            <a:off x="1295400" y="3810000"/>
            <a:ext cx="838200" cy="76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1066800"/>
          </a:xfrm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The East-West Yana Project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85904"/>
              </p:ext>
            </p:extLst>
          </p:nvPr>
        </p:nvGraphicFramePr>
        <p:xfrm>
          <a:off x="838200" y="1066801"/>
          <a:ext cx="10668000" cy="514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1" y="6211670"/>
            <a:ext cx="561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Total Points are MUCH Higher in Treatment</a:t>
            </a:r>
          </a:p>
          <a:p>
            <a:r>
              <a:rPr lang="en-US" dirty="0"/>
              <a:t>In All Age Classes Except Yearlings</a:t>
            </a:r>
          </a:p>
        </p:txBody>
      </p:sp>
      <p:sp>
        <p:nvSpPr>
          <p:cNvPr id="3" name="Oval 2"/>
          <p:cNvSpPr/>
          <p:nvPr/>
        </p:nvSpPr>
        <p:spPr>
          <a:xfrm>
            <a:off x="7761912" y="16891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39100" y="13197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+1.9</a:t>
            </a:r>
          </a:p>
        </p:txBody>
      </p:sp>
      <p:sp>
        <p:nvSpPr>
          <p:cNvPr id="7" name="Oval 6"/>
          <p:cNvSpPr/>
          <p:nvPr/>
        </p:nvSpPr>
        <p:spPr>
          <a:xfrm>
            <a:off x="6477000" y="1828800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7995" y="145946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+2.7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991600" y="1873936"/>
            <a:ext cx="11430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86844" y="1339504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+2.5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7794" y="142840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+2.9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1066800"/>
          </a:xfrm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The East-West Yana Project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85066"/>
              </p:ext>
            </p:extLst>
          </p:nvPr>
        </p:nvGraphicFramePr>
        <p:xfrm>
          <a:off x="685800" y="1066801"/>
          <a:ext cx="10668000" cy="514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1" y="6211670"/>
            <a:ext cx="571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Total Mass is Noticeably Higher in Treatment</a:t>
            </a:r>
          </a:p>
          <a:p>
            <a:r>
              <a:rPr lang="en-US" dirty="0"/>
              <a:t>In All Age Classes Except Yearlings</a:t>
            </a:r>
          </a:p>
        </p:txBody>
      </p:sp>
      <p:sp>
        <p:nvSpPr>
          <p:cNvPr id="3" name="Oval 2"/>
          <p:cNvSpPr/>
          <p:nvPr/>
        </p:nvSpPr>
        <p:spPr>
          <a:xfrm>
            <a:off x="7706689" y="1612900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69577" y="12435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+</a:t>
            </a:r>
            <a:r>
              <a:rPr lang="en-US" dirty="0" smtClean="0">
                <a:solidFill>
                  <a:srgbClr val="002060"/>
                </a:solidFill>
              </a:rPr>
              <a:t>1.0”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915400" y="1453634"/>
            <a:ext cx="9144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46253" y="10589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+1.7”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4706" y="105890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+3.0”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24111" y="1479034"/>
            <a:ext cx="914400" cy="995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067800" cy="1066800"/>
          </a:xfrm>
        </p:spPr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The West-East Yana Project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788404"/>
              </p:ext>
            </p:extLst>
          </p:nvPr>
        </p:nvGraphicFramePr>
        <p:xfrm>
          <a:off x="1524000" y="1219201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1" y="6211670"/>
            <a:ext cx="707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Body Weights are LOWER in Treatment</a:t>
            </a:r>
          </a:p>
          <a:p>
            <a:r>
              <a:rPr lang="en-US" dirty="0"/>
              <a:t>--An epigenetic effect, I believe, based on a intra-ranch TTT of does.</a:t>
            </a:r>
          </a:p>
        </p:txBody>
      </p:sp>
      <p:sp>
        <p:nvSpPr>
          <p:cNvPr id="3" name="Oval 2"/>
          <p:cNvSpPr/>
          <p:nvPr/>
        </p:nvSpPr>
        <p:spPr>
          <a:xfrm>
            <a:off x="7467600" y="22098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16679" y="18404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-17</a:t>
            </a:r>
          </a:p>
        </p:txBody>
      </p:sp>
    </p:spTree>
    <p:extLst>
      <p:ext uri="{BB962C8B-B14F-4D97-AF65-F5344CB8AC3E}">
        <p14:creationId xmlns:p14="http://schemas.microsoft.com/office/powerpoint/2010/main" val="42431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1297</Words>
  <Application>Microsoft Office PowerPoint</Application>
  <PresentationFormat>Widescreen</PresentationFormat>
  <Paragraphs>329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The East-West Yana Project:    Part 1: Does a Total Cleanout of a Pasture and the Use of DMPs Produce Bigger Antlers? and Part 2: The Enormous Power of Supplemental Feed</vt:lpstr>
      <vt:lpstr>The Origin of the East-West Yana Project</vt:lpstr>
      <vt:lpstr>The Origin of the East-West Yana Project</vt:lpstr>
      <vt:lpstr>The East-West Yana Project:  The Current Sample Size</vt:lpstr>
      <vt:lpstr>THE EAST-WEST YANA PROJECT:    DOES A TOTAL CLEANOUT AND THE USE DMP PENS RAISE BIGGER BUCKS THAN JUST A PASTURE ON FEED?</vt:lpstr>
      <vt:lpstr>The East-West Yana Project Results</vt:lpstr>
      <vt:lpstr>The East-West Yana Project Results</vt:lpstr>
      <vt:lpstr>The East-West Yana Project Results</vt:lpstr>
      <vt:lpstr>The West-East Yana Project Results</vt:lpstr>
      <vt:lpstr>The West-East Yana Project Results</vt:lpstr>
      <vt:lpstr>The East-West Yana Project Results</vt:lpstr>
      <vt:lpstr>The East-West Yana Bell Curves</vt:lpstr>
      <vt:lpstr>The East-West Yana Bell Curves</vt:lpstr>
      <vt:lpstr>PowerPoint Presentation</vt:lpstr>
      <vt:lpstr>Is Cleanout and DMP Manipulation Worth It?</vt:lpstr>
      <vt:lpstr>PowerPoint Presentation</vt:lpstr>
      <vt:lpstr>Is Cleanout and DMP Manipulation Worth It?</vt:lpstr>
      <vt:lpstr>Scientific Breeder Bucks</vt:lpstr>
      <vt:lpstr>PowerPoint Presentation</vt:lpstr>
      <vt:lpstr>The Enormous Power of Supplemental Feed</vt:lpstr>
      <vt:lpstr>The Bell Curve of Mature Buck Antlers: Based on Random Capture Data of an Unhunted Faith Ranch</vt:lpstr>
      <vt:lpstr>PowerPoint Presentation</vt:lpstr>
      <vt:lpstr>West Yana (DMP)</vt:lpstr>
      <vt:lpstr>West Yana (DMP)</vt:lpstr>
      <vt:lpstr>Is the Cleanout and DMP Worth It?</vt:lpstr>
      <vt:lpstr>End of East-West Yana Project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West-East Yana Project:   An Investigation Along the Corral Continuum</dc:title>
  <dc:creator>Stuart W. Stedman</dc:creator>
  <cp:lastModifiedBy>Stuart W. Stedman</cp:lastModifiedBy>
  <cp:revision>111</cp:revision>
  <dcterms:created xsi:type="dcterms:W3CDTF">2013-03-04T18:13:20Z</dcterms:created>
  <dcterms:modified xsi:type="dcterms:W3CDTF">2016-03-04T14:45:00Z</dcterms:modified>
</cp:coreProperties>
</file>